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 id="2147483688" r:id="rId4"/>
    <p:sldMasterId id="2147483695" r:id="rId5"/>
    <p:sldMasterId id="2147483709" r:id="rId6"/>
    <p:sldMasterId id="2147483733" r:id="rId7"/>
    <p:sldMasterId id="2147483737" r:id="rId8"/>
    <p:sldMasterId id="2147483749" r:id="rId9"/>
    <p:sldMasterId id="2147483761" r:id="rId10"/>
  </p:sldMasterIdLst>
  <p:notesMasterIdLst>
    <p:notesMasterId r:id="rId48"/>
  </p:notesMasterIdLst>
  <p:handoutMasterIdLst>
    <p:handoutMasterId r:id="rId49"/>
  </p:handoutMasterIdLst>
  <p:sldIdLst>
    <p:sldId id="295" r:id="rId11"/>
    <p:sldId id="297" r:id="rId12"/>
    <p:sldId id="299" r:id="rId13"/>
    <p:sldId id="300" r:id="rId14"/>
    <p:sldId id="301" r:id="rId15"/>
    <p:sldId id="302" r:id="rId16"/>
    <p:sldId id="303" r:id="rId17"/>
    <p:sldId id="304" r:id="rId18"/>
    <p:sldId id="305" r:id="rId19"/>
    <p:sldId id="306" r:id="rId20"/>
    <p:sldId id="307" r:id="rId21"/>
    <p:sldId id="308" r:id="rId22"/>
    <p:sldId id="309" r:id="rId23"/>
    <p:sldId id="310" r:id="rId24"/>
    <p:sldId id="311" r:id="rId25"/>
    <p:sldId id="313" r:id="rId26"/>
    <p:sldId id="279" r:id="rId27"/>
    <p:sldId id="314" r:id="rId28"/>
    <p:sldId id="257" r:id="rId29"/>
    <p:sldId id="280" r:id="rId30"/>
    <p:sldId id="261" r:id="rId31"/>
    <p:sldId id="262" r:id="rId32"/>
    <p:sldId id="281" r:id="rId33"/>
    <p:sldId id="258" r:id="rId34"/>
    <p:sldId id="259" r:id="rId35"/>
    <p:sldId id="315" r:id="rId36"/>
    <p:sldId id="277" r:id="rId37"/>
    <p:sldId id="276" r:id="rId38"/>
    <p:sldId id="278" r:id="rId39"/>
    <p:sldId id="271" r:id="rId40"/>
    <p:sldId id="316" r:id="rId41"/>
    <p:sldId id="317" r:id="rId42"/>
    <p:sldId id="294" r:id="rId43"/>
    <p:sldId id="285" r:id="rId44"/>
    <p:sldId id="318" r:id="rId45"/>
    <p:sldId id="319" r:id="rId46"/>
    <p:sldId id="320" r:id="rId47"/>
  </p:sldIdLst>
  <p:sldSz cx="9144000" cy="6858000" type="screen4x3"/>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3" d="100"/>
          <a:sy n="53" d="100"/>
        </p:scale>
        <p:origin x="-115" y="259"/>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572"/>
    </p:cViewPr>
  </p:sorterViewPr>
  <p:notesViewPr>
    <p:cSldViewPr>
      <p:cViewPr varScale="1">
        <p:scale>
          <a:sx n="88" d="100"/>
          <a:sy n="88" d="100"/>
        </p:scale>
        <p:origin x="-3798" y="-102"/>
      </p:cViewPr>
      <p:guideLst>
        <p:guide orient="horz" pos="2904"/>
        <p:guide pos="218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khudnut:Desktop:ImpactDataNew.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bar"/>
        <c:grouping val="clustered"/>
        <c:varyColors val="0"/>
        <c:ser>
          <c:idx val="0"/>
          <c:order val="0"/>
          <c:spPr>
            <a:solidFill>
              <a:srgbClr val="0000FF"/>
            </a:solidFill>
          </c:spPr>
          <c:invertIfNegative val="0"/>
          <c:cat>
            <c:strRef>
              <c:f>Sheet1!$A$1:$A$24</c:f>
              <c:strCache>
                <c:ptCount val="24"/>
                <c:pt idx="0">
                  <c:v> O3: Ozone from satellites</c:v>
                </c:pt>
                <c:pt idx="1">
                  <c:v> METEOSAT IR Rad (T,H)</c:v>
                </c:pt>
                <c:pt idx="2">
                  <c:v> MTSATIMG: Japanese geostationary sat vis and IR imagery</c:v>
                </c:pt>
                <c:pt idx="3">
                  <c:v> GOES IR rad (T,H)</c:v>
                </c:pt>
                <c:pt idx="4">
                  <c:v> MODIS: Moderate Resolution Imaging Spectroradiometer (winds)</c:v>
                </c:pt>
                <c:pt idx="5">
                  <c:v> GMS: Japanese geostationary satellite winds</c:v>
                </c:pt>
                <c:pt idx="6">
                  <c:v> SSMI: Special Sensor MW Imager (H and sfc winds)</c:v>
                </c:pt>
                <c:pt idx="7">
                  <c:v> AMSRE: MW imager radiances (clouds and precip)</c:v>
                </c:pt>
                <c:pt idx="8">
                  <c:v> MHS: MW humidity sounder on NOAA POES and METOP (H)</c:v>
                </c:pt>
                <c:pt idx="9">
                  <c:v> MSG: METEOSAT 2nd Generation IR rad (T,H)</c:v>
                </c:pt>
                <c:pt idx="10">
                  <c:v> HIRS: High-Resol IR Sounder on NOAA POES (T,H)</c:v>
                </c:pt>
                <c:pt idx="11">
                  <c:v> PILOT: Pilot balloons and wind profilers (winds)</c:v>
                </c:pt>
                <c:pt idx="12">
                  <c:v> Ocean buoys (Sfc P, H and winds)</c:v>
                </c:pt>
                <c:pt idx="13">
                  <c:v> METEOSAT winds</c:v>
                </c:pt>
                <c:pt idx="14">
                  <c:v> GOES winds</c:v>
                </c:pt>
                <c:pt idx="15">
                  <c:v> AMSU-B: Adv MW Sounder B on NOAA POES</c:v>
                </c:pt>
                <c:pt idx="16">
                  <c:v> SYNOP: Sfc P over land and oceans,H, and winds over oceans</c:v>
                </c:pt>
                <c:pt idx="17">
                  <c:v> QuikSCAT: sfc winds over oceans</c:v>
                </c:pt>
                <c:pt idx="18">
                  <c:v> TEMP: Radiosonde T, H, and winds</c:v>
                </c:pt>
                <c:pt idx="19">
                  <c:v> GPSRO: RO bending angles from COSMIC, METOP</c:v>
                </c:pt>
                <c:pt idx="20">
                  <c:v> AIREP: Aircraft T, H, and winds</c:v>
                </c:pt>
                <c:pt idx="21">
                  <c:v> AIRS: Atmos IR Sounder on Aqua (T,H)</c:v>
                </c:pt>
                <c:pt idx="22">
                  <c:v> IASI: IR Atmos Interferometer on METOP (T,H)</c:v>
                </c:pt>
                <c:pt idx="23">
                  <c:v> AMSU-A: Adv MW Sounder A on Aqua and NOAA POES (T)</c:v>
                </c:pt>
              </c:strCache>
            </c:strRef>
          </c:cat>
          <c:val>
            <c:numRef>
              <c:f>Sheet1!$B$1:$B$24</c:f>
              <c:numCache>
                <c:formatCode>General</c:formatCode>
                <c:ptCount val="24"/>
                <c:pt idx="0">
                  <c:v>0</c:v>
                </c:pt>
                <c:pt idx="1">
                  <c:v>0.32819234396194913</c:v>
                </c:pt>
                <c:pt idx="2">
                  <c:v>0.44462771639723342</c:v>
                </c:pt>
                <c:pt idx="3">
                  <c:v>0.58134508745606861</c:v>
                </c:pt>
                <c:pt idx="4">
                  <c:v>0.60091767001959395</c:v>
                </c:pt>
                <c:pt idx="5">
                  <c:v>0.65796346286589324</c:v>
                </c:pt>
                <c:pt idx="6">
                  <c:v>0.83380870793588679</c:v>
                </c:pt>
                <c:pt idx="7">
                  <c:v>0.87060876547111332</c:v>
                </c:pt>
                <c:pt idx="8">
                  <c:v>1.0886793958394203</c:v>
                </c:pt>
                <c:pt idx="9">
                  <c:v>1.1647921261868392</c:v>
                </c:pt>
                <c:pt idx="10">
                  <c:v>1.9443578831303896</c:v>
                </c:pt>
                <c:pt idx="11">
                  <c:v>2.1451712593829999</c:v>
                </c:pt>
                <c:pt idx="12">
                  <c:v>2.4950293715479952</c:v>
                </c:pt>
                <c:pt idx="13">
                  <c:v>3.295652585631637</c:v>
                </c:pt>
                <c:pt idx="14">
                  <c:v>3.5553327253720992</c:v>
                </c:pt>
                <c:pt idx="15">
                  <c:v>3.6124122599097968</c:v>
                </c:pt>
                <c:pt idx="16">
                  <c:v>4.2309080303065381</c:v>
                </c:pt>
                <c:pt idx="17">
                  <c:v>5.2128241515812865</c:v>
                </c:pt>
                <c:pt idx="18">
                  <c:v>7.8709005806694075</c:v>
                </c:pt>
                <c:pt idx="19">
                  <c:v>8.6315066290457967</c:v>
                </c:pt>
                <c:pt idx="20">
                  <c:v>9.4173786000449979</c:v>
                </c:pt>
                <c:pt idx="21">
                  <c:v>11.797347963333648</c:v>
                </c:pt>
                <c:pt idx="22">
                  <c:v>12.006576469393828</c:v>
                </c:pt>
                <c:pt idx="23">
                  <c:v>17.241183584519089</c:v>
                </c:pt>
              </c:numCache>
            </c:numRef>
          </c:val>
        </c:ser>
        <c:dLbls>
          <c:showLegendKey val="0"/>
          <c:showVal val="0"/>
          <c:showCatName val="0"/>
          <c:showSerName val="0"/>
          <c:showPercent val="0"/>
          <c:showBubbleSize val="0"/>
        </c:dLbls>
        <c:gapWidth val="150"/>
        <c:axId val="101030912"/>
        <c:axId val="115442432"/>
      </c:barChart>
      <c:catAx>
        <c:axId val="101030912"/>
        <c:scaling>
          <c:orientation val="minMax"/>
        </c:scaling>
        <c:delete val="0"/>
        <c:axPos val="l"/>
        <c:majorTickMark val="none"/>
        <c:minorTickMark val="none"/>
        <c:tickLblPos val="nextTo"/>
        <c:crossAx val="115442432"/>
        <c:crosses val="autoZero"/>
        <c:auto val="1"/>
        <c:lblAlgn val="ctr"/>
        <c:lblOffset val="100"/>
        <c:noMultiLvlLbl val="0"/>
      </c:catAx>
      <c:valAx>
        <c:axId val="115442432"/>
        <c:scaling>
          <c:orientation val="minMax"/>
          <c:max val="18"/>
        </c:scaling>
        <c:delete val="0"/>
        <c:axPos val="b"/>
        <c:majorGridlines>
          <c:spPr>
            <a:ln w="6350" cmpd="sng">
              <a:prstDash val="dash"/>
            </a:ln>
          </c:spPr>
        </c:majorGridlines>
        <c:numFmt formatCode="General" sourceLinked="1"/>
        <c:majorTickMark val="none"/>
        <c:minorTickMark val="none"/>
        <c:tickLblPos val="nextTo"/>
        <c:crossAx val="101030912"/>
        <c:crosses val="autoZero"/>
        <c:crossBetween val="between"/>
      </c:valAx>
      <c:spPr>
        <a:ln>
          <a:solidFill>
            <a:schemeClr val="tx1"/>
          </a:solidFill>
        </a:ln>
      </c:spPr>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9900" cy="4603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5413" y="0"/>
            <a:ext cx="3009900" cy="460375"/>
          </a:xfrm>
          <a:prstGeom prst="rect">
            <a:avLst/>
          </a:prstGeom>
        </p:spPr>
        <p:txBody>
          <a:bodyPr vert="horz" lIns="91440" tIns="45720" rIns="91440" bIns="45720" rtlCol="0"/>
          <a:lstStyle>
            <a:lvl1pPr algn="r">
              <a:defRPr sz="1200"/>
            </a:lvl1pPr>
          </a:lstStyle>
          <a:p>
            <a:fld id="{1A3A8FFB-B966-44FC-BB15-DE078C99D70E}" type="datetimeFigureOut">
              <a:rPr lang="en-US" smtClean="0"/>
              <a:t>11/12/2013</a:t>
            </a:fld>
            <a:endParaRPr lang="en-US"/>
          </a:p>
        </p:txBody>
      </p:sp>
      <p:sp>
        <p:nvSpPr>
          <p:cNvPr id="4" name="Footer Placeholder 3"/>
          <p:cNvSpPr>
            <a:spLocks noGrp="1"/>
          </p:cNvSpPr>
          <p:nvPr>
            <p:ph type="ftr" sz="quarter" idx="2"/>
          </p:nvPr>
        </p:nvSpPr>
        <p:spPr>
          <a:xfrm>
            <a:off x="0" y="8758238"/>
            <a:ext cx="3009900" cy="4603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5413" y="8758238"/>
            <a:ext cx="3009900" cy="460375"/>
          </a:xfrm>
          <a:prstGeom prst="rect">
            <a:avLst/>
          </a:prstGeom>
        </p:spPr>
        <p:txBody>
          <a:bodyPr vert="horz" lIns="91440" tIns="45720" rIns="91440" bIns="45720" rtlCol="0" anchor="b"/>
          <a:lstStyle>
            <a:lvl1pPr algn="r">
              <a:defRPr sz="1200"/>
            </a:lvl1pPr>
          </a:lstStyle>
          <a:p>
            <a:fld id="{EB6ABAC3-9971-47B8-9BF7-3BBADE92606B}" type="slidenum">
              <a:rPr lang="en-US" smtClean="0"/>
              <a:t>‹#›</a:t>
            </a:fld>
            <a:endParaRPr lang="en-US"/>
          </a:p>
        </p:txBody>
      </p:sp>
    </p:spTree>
    <p:extLst>
      <p:ext uri="{BB962C8B-B14F-4D97-AF65-F5344CB8AC3E}">
        <p14:creationId xmlns:p14="http://schemas.microsoft.com/office/powerpoint/2010/main" val="23655818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1010"/>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34969" y="0"/>
            <a:ext cx="3010323" cy="461010"/>
          </a:xfrm>
          <a:prstGeom prst="rect">
            <a:avLst/>
          </a:prstGeom>
        </p:spPr>
        <p:txBody>
          <a:bodyPr vert="horz" lIns="92382" tIns="46191" rIns="92382" bIns="46191" rtlCol="0"/>
          <a:lstStyle>
            <a:lvl1pPr algn="r">
              <a:defRPr sz="1200"/>
            </a:lvl1pPr>
          </a:lstStyle>
          <a:p>
            <a:fld id="{84014309-F09E-4D56-89FA-BA3F5C6F453E}" type="datetimeFigureOut">
              <a:rPr lang="en-US" smtClean="0"/>
              <a:pPr/>
              <a:t>11/12/2013</a:t>
            </a:fld>
            <a:endParaRPr lang="en-US"/>
          </a:p>
        </p:txBody>
      </p:sp>
      <p:sp>
        <p:nvSpPr>
          <p:cNvPr id="4" name="Slide Image Placeholder 3"/>
          <p:cNvSpPr>
            <a:spLocks noGrp="1" noRot="1" noChangeAspect="1"/>
          </p:cNvSpPr>
          <p:nvPr>
            <p:ph type="sldImg" idx="2"/>
          </p:nvPr>
        </p:nvSpPr>
        <p:spPr>
          <a:xfrm>
            <a:off x="1168400" y="692150"/>
            <a:ext cx="4610100" cy="3457575"/>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4690" y="4379595"/>
            <a:ext cx="5557520" cy="4149090"/>
          </a:xfrm>
          <a:prstGeom prst="rect">
            <a:avLst/>
          </a:prstGeom>
        </p:spPr>
        <p:txBody>
          <a:bodyPr vert="horz" lIns="92382" tIns="46191" rIns="92382" bIns="4619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10323" cy="461010"/>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34969" y="8757590"/>
            <a:ext cx="3010323" cy="461010"/>
          </a:xfrm>
          <a:prstGeom prst="rect">
            <a:avLst/>
          </a:prstGeom>
        </p:spPr>
        <p:txBody>
          <a:bodyPr vert="horz" lIns="92382" tIns="46191" rIns="92382" bIns="46191" rtlCol="0" anchor="b"/>
          <a:lstStyle>
            <a:lvl1pPr algn="r">
              <a:defRPr sz="1200"/>
            </a:lvl1pPr>
          </a:lstStyle>
          <a:p>
            <a:fld id="{B6743E03-8CBB-4C1B-A187-DE3FA8ACB0CD}" type="slidenum">
              <a:rPr lang="en-US" smtClean="0"/>
              <a:pPr/>
              <a:t>‹#›</a:t>
            </a:fld>
            <a:endParaRPr lang="en-US"/>
          </a:p>
        </p:txBody>
      </p:sp>
    </p:spTree>
    <p:extLst>
      <p:ext uri="{BB962C8B-B14F-4D97-AF65-F5344CB8AC3E}">
        <p14:creationId xmlns:p14="http://schemas.microsoft.com/office/powerpoint/2010/main" val="2563043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41A7D5B-1F17-425C-A0C3-F151FEEAE80F}" type="slidenum">
              <a:rPr lang="en-US" smtClean="0">
                <a:solidFill>
                  <a:srgbClr val="000000"/>
                </a:solidFill>
              </a:rPr>
              <a:pPr>
                <a:defRPr/>
              </a:pPr>
              <a:t>1</a:t>
            </a:fld>
            <a:endParaRPr lang="en-US" smtClean="0">
              <a:solidFill>
                <a:srgbClr val="000000"/>
              </a:solidFill>
            </a:endParaRPr>
          </a:p>
        </p:txBody>
      </p:sp>
      <p:sp>
        <p:nvSpPr>
          <p:cNvPr id="128003" name="Rectangle 2"/>
          <p:cNvSpPr>
            <a:spLocks noGrp="1" noRot="1" noChangeAspect="1" noChangeArrowheads="1" noTextEdit="1"/>
          </p:cNvSpPr>
          <p:nvPr>
            <p:ph type="sldImg"/>
          </p:nvPr>
        </p:nvSpPr>
        <p:spPr bwMode="auto">
          <a:xfrm>
            <a:off x="546100" y="174625"/>
            <a:ext cx="5791200" cy="4343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xfrm>
            <a:off x="921756" y="4661993"/>
            <a:ext cx="5103396" cy="4100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695325"/>
            <a:ext cx="4606925" cy="3455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CCF89A8-0B0F-41B8-9590-751DC682EBF6}" type="slidenum">
              <a:rPr lang="en-US">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840870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txBox="1">
            <a:spLocks noGrp="1" noChangeArrowheads="1"/>
          </p:cNvSpPr>
          <p:nvPr/>
        </p:nvSpPr>
        <p:spPr bwMode="auto">
          <a:xfrm>
            <a:off x="3935113" y="8759510"/>
            <a:ext cx="3010219" cy="459123"/>
          </a:xfrm>
          <a:prstGeom prst="rect">
            <a:avLst/>
          </a:prstGeom>
          <a:noFill/>
          <a:ln w="9525">
            <a:noFill/>
            <a:miter lim="800000"/>
            <a:headEnd/>
            <a:tailEnd/>
          </a:ln>
        </p:spPr>
        <p:txBody>
          <a:bodyPr lIns="92264" tIns="46132" rIns="92264" bIns="46132" anchor="b"/>
          <a:lstStyle/>
          <a:p>
            <a:pPr algn="r" defTabSz="921406" fontAlgn="base">
              <a:spcBef>
                <a:spcPct val="0"/>
              </a:spcBef>
              <a:spcAft>
                <a:spcPct val="0"/>
              </a:spcAft>
            </a:pPr>
            <a:fld id="{B06E3464-455D-423E-BFAE-9AFF28840CF6}" type="slidenum">
              <a:rPr lang="en-US" sz="1200">
                <a:solidFill>
                  <a:prstClr val="black"/>
                </a:solidFill>
                <a:latin typeface="Arial" charset="0"/>
                <a:cs typeface="Arial" charset="0"/>
              </a:rPr>
              <a:pPr algn="r" defTabSz="921406" fontAlgn="base">
                <a:spcBef>
                  <a:spcPct val="0"/>
                </a:spcBef>
                <a:spcAft>
                  <a:spcPct val="0"/>
                </a:spcAft>
              </a:pPr>
              <a:t>11</a:t>
            </a:fld>
            <a:endParaRPr lang="en-US" sz="1200">
              <a:solidFill>
                <a:prstClr val="black"/>
              </a:solidFill>
              <a:latin typeface="Arial" charset="0"/>
              <a:cs typeface="Arial" charset="0"/>
            </a:endParaRPr>
          </a:p>
        </p:txBody>
      </p:sp>
      <p:sp>
        <p:nvSpPr>
          <p:cNvPr id="235523" name="Rectangle 2"/>
          <p:cNvSpPr>
            <a:spLocks noGrp="1" noRot="1" noChangeAspect="1" noChangeArrowheads="1" noTextEdit="1"/>
          </p:cNvSpPr>
          <p:nvPr>
            <p:ph type="sldImg"/>
          </p:nvPr>
        </p:nvSpPr>
        <p:spPr>
          <a:xfrm>
            <a:off x="1169988" y="695325"/>
            <a:ext cx="4606925" cy="3455988"/>
          </a:xfrm>
          <a:ln/>
        </p:spPr>
      </p:sp>
      <p:sp>
        <p:nvSpPr>
          <p:cNvPr id="2355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p:cNvSpPr>
          <p:nvPr>
            <p:ph type="sldImg"/>
          </p:nvPr>
        </p:nvSpPr>
        <p:spPr>
          <a:ln/>
        </p:spPr>
      </p:sp>
      <p:sp>
        <p:nvSpPr>
          <p:cNvPr id="172034" name="Notes Placeholder 2"/>
          <p:cNvSpPr>
            <a:spLocks noGrp="1"/>
          </p:cNvSpPr>
          <p:nvPr>
            <p:ph type="body" idx="1"/>
          </p:nvPr>
        </p:nvSpPr>
        <p:spPr>
          <a:noFill/>
        </p:spPr>
        <p:txBody>
          <a:bodyPr/>
          <a:lstStyle/>
          <a:p>
            <a:endParaRPr lang="en-US" smtClean="0"/>
          </a:p>
        </p:txBody>
      </p:sp>
      <p:sp>
        <p:nvSpPr>
          <p:cNvPr id="172035" name="Slide Number Placeholder 3"/>
          <p:cNvSpPr>
            <a:spLocks noGrp="1"/>
          </p:cNvSpPr>
          <p:nvPr>
            <p:ph type="sldNum" sz="quarter" idx="5"/>
          </p:nvPr>
        </p:nvSpPr>
        <p:spPr>
          <a:noFill/>
          <a:ln>
            <a:miter lim="800000"/>
            <a:headEnd/>
            <a:tailEnd/>
          </a:ln>
        </p:spPr>
        <p:txBody>
          <a:bodyPr/>
          <a:lstStyle/>
          <a:p>
            <a:pPr defTabSz="920677"/>
            <a:fld id="{03DB0991-4AE1-4A9B-BF08-21A80C37A9B8}" type="slidenum">
              <a:rPr lang="en-US" smtClean="0">
                <a:solidFill>
                  <a:prstClr val="black"/>
                </a:solidFill>
              </a:rPr>
              <a:pPr defTabSz="920677"/>
              <a:t>12</a:t>
            </a:fld>
            <a:endParaRPr lang="en-US" smtClean="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323368-D3C7-4101-8917-D630224D132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077557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385DFE-0658-4AD6-88F4-23E27BCFD8D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015177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743E03-8CBB-4C1B-A187-DE3FA8ACB0CD}" type="slidenum">
              <a:rPr lang="en-US" smtClean="0"/>
              <a:pPr/>
              <a:t>15</a:t>
            </a:fld>
            <a:endParaRPr lang="en-US"/>
          </a:p>
        </p:txBody>
      </p:sp>
    </p:spTree>
    <p:extLst>
      <p:ext uri="{BB962C8B-B14F-4D97-AF65-F5344CB8AC3E}">
        <p14:creationId xmlns:p14="http://schemas.microsoft.com/office/powerpoint/2010/main" val="641920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585" eaLnBrk="0" hangingPunct="0">
              <a:defRPr>
                <a:solidFill>
                  <a:schemeClr val="tx1"/>
                </a:solidFill>
                <a:latin typeface="Arial" charset="0"/>
              </a:defRPr>
            </a:lvl1pPr>
            <a:lvl2pPr marL="734524" indent="-282509" defTabSz="916585" eaLnBrk="0" hangingPunct="0">
              <a:defRPr>
                <a:solidFill>
                  <a:schemeClr val="tx1"/>
                </a:solidFill>
                <a:latin typeface="Arial" charset="0"/>
              </a:defRPr>
            </a:lvl2pPr>
            <a:lvl3pPr marL="1130036" indent="-226008" defTabSz="916585" eaLnBrk="0" hangingPunct="0">
              <a:defRPr>
                <a:solidFill>
                  <a:schemeClr val="tx1"/>
                </a:solidFill>
                <a:latin typeface="Arial" charset="0"/>
              </a:defRPr>
            </a:lvl3pPr>
            <a:lvl4pPr marL="1582052" indent="-226008" defTabSz="916585" eaLnBrk="0" hangingPunct="0">
              <a:defRPr>
                <a:solidFill>
                  <a:schemeClr val="tx1"/>
                </a:solidFill>
                <a:latin typeface="Arial" charset="0"/>
              </a:defRPr>
            </a:lvl4pPr>
            <a:lvl5pPr marL="2034065" indent="-226008" defTabSz="916585" eaLnBrk="0" hangingPunct="0">
              <a:defRPr>
                <a:solidFill>
                  <a:schemeClr val="tx1"/>
                </a:solidFill>
                <a:latin typeface="Arial" charset="0"/>
              </a:defRPr>
            </a:lvl5pPr>
            <a:lvl6pPr marL="2486079" indent="-226008" defTabSz="916585" eaLnBrk="0" fontAlgn="base" hangingPunct="0">
              <a:spcBef>
                <a:spcPct val="0"/>
              </a:spcBef>
              <a:spcAft>
                <a:spcPct val="0"/>
              </a:spcAft>
              <a:defRPr>
                <a:solidFill>
                  <a:schemeClr val="tx1"/>
                </a:solidFill>
                <a:latin typeface="Arial" charset="0"/>
              </a:defRPr>
            </a:lvl6pPr>
            <a:lvl7pPr marL="2938093" indent="-226008" defTabSz="916585" eaLnBrk="0" fontAlgn="base" hangingPunct="0">
              <a:spcBef>
                <a:spcPct val="0"/>
              </a:spcBef>
              <a:spcAft>
                <a:spcPct val="0"/>
              </a:spcAft>
              <a:defRPr>
                <a:solidFill>
                  <a:schemeClr val="tx1"/>
                </a:solidFill>
                <a:latin typeface="Arial" charset="0"/>
              </a:defRPr>
            </a:lvl7pPr>
            <a:lvl8pPr marL="3390107" indent="-226008" defTabSz="916585" eaLnBrk="0" fontAlgn="base" hangingPunct="0">
              <a:spcBef>
                <a:spcPct val="0"/>
              </a:spcBef>
              <a:spcAft>
                <a:spcPct val="0"/>
              </a:spcAft>
              <a:defRPr>
                <a:solidFill>
                  <a:schemeClr val="tx1"/>
                </a:solidFill>
                <a:latin typeface="Arial" charset="0"/>
              </a:defRPr>
            </a:lvl8pPr>
            <a:lvl9pPr marL="3842123" indent="-226008" defTabSz="916585" eaLnBrk="0" fontAlgn="base" hangingPunct="0">
              <a:spcBef>
                <a:spcPct val="0"/>
              </a:spcBef>
              <a:spcAft>
                <a:spcPct val="0"/>
              </a:spcAft>
              <a:defRPr>
                <a:solidFill>
                  <a:schemeClr val="tx1"/>
                </a:solidFill>
                <a:latin typeface="Arial" charset="0"/>
              </a:defRPr>
            </a:lvl9pPr>
          </a:lstStyle>
          <a:p>
            <a:pPr eaLnBrk="1" hangingPunct="1"/>
            <a:fld id="{14B98EB3-DC7B-4B2D-ADD7-D7A8E8EC05EA}" type="slidenum">
              <a:rPr lang="en-US">
                <a:solidFill>
                  <a:srgbClr val="000000"/>
                </a:solidFill>
                <a:latin typeface="Times New Roman" pitchFamily="18" charset="0"/>
              </a:rPr>
              <a:pPr eaLnBrk="1" hangingPunct="1"/>
              <a:t>16</a:t>
            </a:fld>
            <a:endParaRPr lang="en-US">
              <a:solidFill>
                <a:srgbClr val="000000"/>
              </a:solidFill>
              <a:latin typeface="Times New Roman" pitchFamily="18" charset="0"/>
            </a:endParaRPr>
          </a:p>
        </p:txBody>
      </p:sp>
      <p:sp>
        <p:nvSpPr>
          <p:cNvPr id="59395" name="Rectangle 7"/>
          <p:cNvSpPr txBox="1">
            <a:spLocks noGrp="1" noChangeArrowheads="1"/>
          </p:cNvSpPr>
          <p:nvPr/>
        </p:nvSpPr>
        <p:spPr bwMode="auto">
          <a:xfrm>
            <a:off x="3936683" y="8759510"/>
            <a:ext cx="3010218" cy="46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30" tIns="46868" rIns="93730" bIns="46868" anchor="b"/>
          <a:lstStyle>
            <a:lvl1pPr defTabSz="941388" eaLnBrk="0" hangingPunct="0">
              <a:defRPr>
                <a:solidFill>
                  <a:schemeClr val="tx1"/>
                </a:solidFill>
                <a:latin typeface="Arial" charset="0"/>
              </a:defRPr>
            </a:lvl1pPr>
            <a:lvl2pPr marL="742950" indent="-285750" defTabSz="941388" eaLnBrk="0" hangingPunct="0">
              <a:defRPr>
                <a:solidFill>
                  <a:schemeClr val="tx1"/>
                </a:solidFill>
                <a:latin typeface="Arial" charset="0"/>
              </a:defRPr>
            </a:lvl2pPr>
            <a:lvl3pPr marL="1143000" indent="-228600" defTabSz="941388" eaLnBrk="0" hangingPunct="0">
              <a:defRPr>
                <a:solidFill>
                  <a:schemeClr val="tx1"/>
                </a:solidFill>
                <a:latin typeface="Arial" charset="0"/>
              </a:defRPr>
            </a:lvl3pPr>
            <a:lvl4pPr marL="1600200" indent="-228600" defTabSz="941388" eaLnBrk="0" hangingPunct="0">
              <a:defRPr>
                <a:solidFill>
                  <a:schemeClr val="tx1"/>
                </a:solidFill>
                <a:latin typeface="Arial" charset="0"/>
              </a:defRPr>
            </a:lvl4pPr>
            <a:lvl5pPr marL="2057400" indent="-228600" defTabSz="941388" eaLnBrk="0" hangingPunct="0">
              <a:defRPr>
                <a:solidFill>
                  <a:schemeClr val="tx1"/>
                </a:solidFill>
                <a:latin typeface="Arial" charset="0"/>
              </a:defRPr>
            </a:lvl5pPr>
            <a:lvl6pPr marL="2514600" indent="-228600" defTabSz="941388" eaLnBrk="0" fontAlgn="base" hangingPunct="0">
              <a:spcBef>
                <a:spcPct val="0"/>
              </a:spcBef>
              <a:spcAft>
                <a:spcPct val="0"/>
              </a:spcAft>
              <a:defRPr>
                <a:solidFill>
                  <a:schemeClr val="tx1"/>
                </a:solidFill>
                <a:latin typeface="Arial" charset="0"/>
              </a:defRPr>
            </a:lvl6pPr>
            <a:lvl7pPr marL="2971800" indent="-228600" defTabSz="941388" eaLnBrk="0" fontAlgn="base" hangingPunct="0">
              <a:spcBef>
                <a:spcPct val="0"/>
              </a:spcBef>
              <a:spcAft>
                <a:spcPct val="0"/>
              </a:spcAft>
              <a:defRPr>
                <a:solidFill>
                  <a:schemeClr val="tx1"/>
                </a:solidFill>
                <a:latin typeface="Arial" charset="0"/>
              </a:defRPr>
            </a:lvl7pPr>
            <a:lvl8pPr marL="3429000" indent="-228600" defTabSz="941388" eaLnBrk="0" fontAlgn="base" hangingPunct="0">
              <a:spcBef>
                <a:spcPct val="0"/>
              </a:spcBef>
              <a:spcAft>
                <a:spcPct val="0"/>
              </a:spcAft>
              <a:defRPr>
                <a:solidFill>
                  <a:schemeClr val="tx1"/>
                </a:solidFill>
                <a:latin typeface="Arial" charset="0"/>
              </a:defRPr>
            </a:lvl8pPr>
            <a:lvl9pPr marL="3886200" indent="-228600" defTabSz="941388" eaLnBrk="0" fontAlgn="base" hangingPunct="0">
              <a:spcBef>
                <a:spcPct val="0"/>
              </a:spcBef>
              <a:spcAft>
                <a:spcPct val="0"/>
              </a:spcAft>
              <a:defRPr>
                <a:solidFill>
                  <a:schemeClr val="tx1"/>
                </a:solidFill>
                <a:latin typeface="Arial" charset="0"/>
              </a:defRPr>
            </a:lvl9pPr>
          </a:lstStyle>
          <a:p>
            <a:pPr algn="r" eaLnBrk="1" hangingPunct="1"/>
            <a:fld id="{081B7F58-3F9D-4DCE-8389-31C094EFA73C}" type="slidenum">
              <a:rPr lang="en-US" sz="1200">
                <a:solidFill>
                  <a:srgbClr val="000000"/>
                </a:solidFill>
                <a:latin typeface="Calibri" pitchFamily="34" charset="0"/>
              </a:rPr>
              <a:pPr algn="r" eaLnBrk="1" hangingPunct="1"/>
              <a:t>16</a:t>
            </a:fld>
            <a:endParaRPr lang="en-US" sz="1200">
              <a:solidFill>
                <a:srgbClr val="000000"/>
              </a:solidFill>
              <a:latin typeface="Calibri" pitchFamily="34" charset="0"/>
            </a:endParaRPr>
          </a:p>
        </p:txBody>
      </p:sp>
      <p:sp>
        <p:nvSpPr>
          <p:cNvPr id="59396" name="Rectangle 2"/>
          <p:cNvSpPr>
            <a:spLocks noGrp="1" noRot="1" noChangeAspect="1" noChangeArrowheads="1" noTextEdit="1"/>
          </p:cNvSpPr>
          <p:nvPr>
            <p:ph type="sldImg"/>
          </p:nvPr>
        </p:nvSpPr>
        <p:spPr>
          <a:ln/>
        </p:spPr>
      </p:sp>
      <p:sp>
        <p:nvSpPr>
          <p:cNvPr id="59397" name="Rectangle 3"/>
          <p:cNvSpPr>
            <a:spLocks noGrp="1" noChangeArrowheads="1"/>
          </p:cNvSpPr>
          <p:nvPr>
            <p:ph type="body" idx="1"/>
          </p:nvPr>
        </p:nvSpPr>
        <p:spPr>
          <a:xfrm>
            <a:off x="694063" y="4380543"/>
            <a:ext cx="5558776" cy="41478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30" tIns="46868" rIns="93730" bIns="46868"/>
          <a:lstStyle/>
          <a:p>
            <a:pPr eaLnBrk="1" hangingPunct="1">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43E03-8CBB-4C1B-A187-DE3FA8ACB0CD}" type="slidenum">
              <a:rPr lang="en-US" smtClean="0"/>
              <a:pPr/>
              <a:t>17</a:t>
            </a:fld>
            <a:endParaRPr lang="en-US"/>
          </a:p>
        </p:txBody>
      </p:sp>
    </p:spTree>
    <p:extLst>
      <p:ext uri="{BB962C8B-B14F-4D97-AF65-F5344CB8AC3E}">
        <p14:creationId xmlns:p14="http://schemas.microsoft.com/office/powerpoint/2010/main" val="966532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43E03-8CBB-4C1B-A187-DE3FA8ACB0CD}" type="slidenum">
              <a:rPr lang="en-US" smtClean="0"/>
              <a:pPr/>
              <a:t>18</a:t>
            </a:fld>
            <a:endParaRPr lang="en-US"/>
          </a:p>
        </p:txBody>
      </p:sp>
    </p:spTree>
    <p:extLst>
      <p:ext uri="{BB962C8B-B14F-4D97-AF65-F5344CB8AC3E}">
        <p14:creationId xmlns:p14="http://schemas.microsoft.com/office/powerpoint/2010/main" val="1428354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22349"/>
            <a:fld id="{2B4710DD-4340-434A-81FB-8301B4ED5E13}" type="slidenum">
              <a:rPr lang="en-US" smtClean="0">
                <a:solidFill>
                  <a:srgbClr val="000000"/>
                </a:solidFill>
                <a:latin typeface="Arial" charset="0"/>
                <a:ea typeface="ＭＳ Ｐゴシック" pitchFamily="34" charset="-128"/>
              </a:rPr>
              <a:pPr defTabSz="922349"/>
              <a:t>19</a:t>
            </a:fld>
            <a:endParaRPr lang="en-US" dirty="0" smtClean="0">
              <a:solidFill>
                <a:srgbClr val="000000"/>
              </a:solidFill>
              <a:latin typeface="Arial" charset="0"/>
              <a:ea typeface="ＭＳ Ｐゴシック" pitchFamily="34" charset="-128"/>
            </a:endParaRPr>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xfrm>
            <a:off x="1263650" y="4838700"/>
            <a:ext cx="5557520" cy="4149090"/>
          </a:xfrm>
          <a:solidFill>
            <a:srgbClr val="FFFFFF"/>
          </a:solidFill>
          <a:ln>
            <a:solidFill>
              <a:srgbClr val="000000"/>
            </a:solidFill>
          </a:ln>
        </p:spPr>
        <p:txBody>
          <a:bodyPr/>
          <a:lstStyle/>
          <a:p>
            <a:endParaRPr lang="en-US" dirty="0" smtClean="0">
              <a:latin typeface="Arial"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43E03-8CBB-4C1B-A187-DE3FA8ACB0CD}" type="slidenum">
              <a:rPr lang="en-US" smtClean="0"/>
              <a:pPr/>
              <a:t>2</a:t>
            </a:fld>
            <a:endParaRPr lang="en-US"/>
          </a:p>
        </p:txBody>
      </p:sp>
    </p:spTree>
    <p:extLst>
      <p:ext uri="{BB962C8B-B14F-4D97-AF65-F5344CB8AC3E}">
        <p14:creationId xmlns:p14="http://schemas.microsoft.com/office/powerpoint/2010/main" val="804435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43E03-8CBB-4C1B-A187-DE3FA8ACB0CD}" type="slidenum">
              <a:rPr lang="en-US" smtClean="0"/>
              <a:pPr/>
              <a:t>20</a:t>
            </a:fld>
            <a:endParaRPr lang="en-US"/>
          </a:p>
        </p:txBody>
      </p:sp>
    </p:spTree>
    <p:extLst>
      <p:ext uri="{BB962C8B-B14F-4D97-AF65-F5344CB8AC3E}">
        <p14:creationId xmlns:p14="http://schemas.microsoft.com/office/powerpoint/2010/main" val="3511588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87B20076-F0F2-4A44-8B8A-EC0809D8EC33}" type="slidenum">
              <a:rPr lang="en-US" smtClean="0"/>
              <a:pPr/>
              <a:t>21</a:t>
            </a:fld>
            <a:endParaRPr lang="en-US" smtClean="0"/>
          </a:p>
        </p:txBody>
      </p:sp>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a:noFill/>
          <a:ln/>
        </p:spPr>
        <p:txBody>
          <a:bodyPr/>
          <a:lstStyle/>
          <a:p>
            <a:pPr eaLnBrk="1" hangingPunct="1">
              <a:spcBef>
                <a:spcPct val="0"/>
              </a:spcBef>
            </a:pPr>
            <a:endParaRPr lang="en-US" dirty="0" smtClean="0">
              <a:ea typeface="ＭＳ Ｐゴシック"/>
              <a:cs typeface="ＭＳ Ｐゴシック"/>
            </a:endParaRPr>
          </a:p>
        </p:txBody>
      </p:sp>
      <p:sp>
        <p:nvSpPr>
          <p:cNvPr id="23556" name="Slide Number Placeholder 3"/>
          <p:cNvSpPr txBox="1">
            <a:spLocks noGrp="1"/>
          </p:cNvSpPr>
          <p:nvPr/>
        </p:nvSpPr>
        <p:spPr bwMode="auto">
          <a:xfrm>
            <a:off x="3934969" y="8757301"/>
            <a:ext cx="3010323" cy="461326"/>
          </a:xfrm>
          <a:prstGeom prst="rect">
            <a:avLst/>
          </a:prstGeom>
          <a:noFill/>
          <a:ln w="9525">
            <a:noFill/>
            <a:miter lim="800000"/>
            <a:headEnd/>
            <a:tailEnd/>
          </a:ln>
        </p:spPr>
        <p:txBody>
          <a:bodyPr lIns="94132" tIns="47067" rIns="94132" bIns="47067" anchor="b"/>
          <a:lstStyle/>
          <a:p>
            <a:pPr algn="r" defTabSz="941461"/>
            <a:fld id="{7B8531EE-842F-4564-951B-7B7F8B75000B}" type="slidenum">
              <a:rPr lang="en-US" sz="1200">
                <a:latin typeface="Calibri" pitchFamily="34" charset="0"/>
              </a:rPr>
              <a:pPr algn="r" defTabSz="941461"/>
              <a:t>21</a:t>
            </a:fld>
            <a:endParaRPr lang="en-US" sz="120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B6743E03-8CBB-4C1B-A187-DE3FA8ACB0CD}"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a:noFill/>
          <a:ln/>
        </p:spPr>
        <p:txBody>
          <a:bodyPr/>
          <a:lstStyle/>
          <a:p>
            <a:endParaRPr lang="en-US" dirty="0" smtClean="0"/>
          </a:p>
        </p:txBody>
      </p:sp>
      <p:sp>
        <p:nvSpPr>
          <p:cNvPr id="66564" name="Slide Number Placeholder 3"/>
          <p:cNvSpPr>
            <a:spLocks noGrp="1"/>
          </p:cNvSpPr>
          <p:nvPr>
            <p:ph type="sldNum" sz="quarter" idx="5"/>
          </p:nvPr>
        </p:nvSpPr>
        <p:spPr>
          <a:noFill/>
        </p:spPr>
        <p:txBody>
          <a:bodyPr/>
          <a:lstStyle/>
          <a:p>
            <a:fld id="{448F710E-95E8-43ED-B3DD-7EB0A58463E4}"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E0CE2EF-B571-4BC3-85EE-FE590EEE9D59}"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CE0CE2EF-B571-4BC3-85EE-FE590EEE9D59}"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743E03-8CBB-4C1B-A187-DE3FA8ACB0CD}"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641920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a:noFill/>
          <a:ln/>
        </p:spPr>
        <p:txBody>
          <a:bodyPr/>
          <a:lstStyle/>
          <a:p>
            <a:endParaRPr lang="en-US" smtClean="0"/>
          </a:p>
        </p:txBody>
      </p:sp>
      <p:sp>
        <p:nvSpPr>
          <p:cNvPr id="60420" name="Slide Number Placeholder 3"/>
          <p:cNvSpPr>
            <a:spLocks noGrp="1"/>
          </p:cNvSpPr>
          <p:nvPr>
            <p:ph type="sldNum" sz="quarter" idx="5"/>
          </p:nvPr>
        </p:nvSpPr>
        <p:spPr>
          <a:noFill/>
        </p:spPr>
        <p:txBody>
          <a:bodyPr/>
          <a:lstStyle/>
          <a:p>
            <a:fld id="{0AD53DA5-0DB7-4594-9CDC-B2DB2C6FC170}"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a:noFill/>
          <a:ln/>
        </p:spPr>
        <p:txBody>
          <a:bodyPr/>
          <a:lstStyle/>
          <a:p>
            <a:endParaRPr lang="en-US" dirty="0" smtClean="0"/>
          </a:p>
        </p:txBody>
      </p:sp>
      <p:sp>
        <p:nvSpPr>
          <p:cNvPr id="59396" name="Slide Number Placeholder 3"/>
          <p:cNvSpPr>
            <a:spLocks noGrp="1"/>
          </p:cNvSpPr>
          <p:nvPr>
            <p:ph type="sldNum" sz="quarter" idx="5"/>
          </p:nvPr>
        </p:nvSpPr>
        <p:spPr>
          <a:noFill/>
        </p:spPr>
        <p:txBody>
          <a:bodyPr/>
          <a:lstStyle/>
          <a:p>
            <a:fld id="{F557C749-8DE4-48E2-A0D9-1B35D22936C5}"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743E03-8CBB-4C1B-A187-DE3FA8ACB0CD}"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buFontTx/>
              <a:buChar char="•"/>
              <a:defRPr/>
            </a:pPr>
            <a:endParaRPr lang="en-US" altLang="en-US" dirty="0" smtClean="0">
              <a:latin typeface="Arial" pitchFamily="34" charset="0"/>
              <a:ea typeface="ＭＳ Ｐゴシック" pitchFamily="34" charset="-128"/>
            </a:endParaRPr>
          </a:p>
          <a:p>
            <a:pPr>
              <a:defRPr/>
            </a:pPr>
            <a:endParaRPr lang="en-US" altLang="en-US" dirty="0" smtClean="0">
              <a:ea typeface="ＭＳ Ｐゴシック" pitchFamily="34" charset="-128"/>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451" eaLnBrk="0" hangingPunct="0">
              <a:spcBef>
                <a:spcPct val="30000"/>
              </a:spcBef>
              <a:defRPr sz="1200">
                <a:solidFill>
                  <a:schemeClr val="tx1"/>
                </a:solidFill>
                <a:latin typeface="Calibri" pitchFamily="34" charset="0"/>
                <a:ea typeface="MS PGothic" pitchFamily="34" charset="-128"/>
              </a:defRPr>
            </a:lvl1pPr>
            <a:lvl2pPr marL="741070" indent="-284050" defTabSz="912451" eaLnBrk="0" hangingPunct="0">
              <a:spcBef>
                <a:spcPct val="30000"/>
              </a:spcBef>
              <a:defRPr sz="1200">
                <a:solidFill>
                  <a:schemeClr val="tx1"/>
                </a:solidFill>
                <a:latin typeface="Calibri" pitchFamily="34" charset="0"/>
                <a:ea typeface="MS PGothic" pitchFamily="34" charset="-128"/>
              </a:defRPr>
            </a:lvl2pPr>
            <a:lvl3pPr marL="1140962" indent="-226922" defTabSz="912451" eaLnBrk="0" hangingPunct="0">
              <a:spcBef>
                <a:spcPct val="30000"/>
              </a:spcBef>
              <a:defRPr sz="1200">
                <a:solidFill>
                  <a:schemeClr val="tx1"/>
                </a:solidFill>
                <a:latin typeface="Calibri" pitchFamily="34" charset="0"/>
                <a:ea typeface="MS PGothic" pitchFamily="34" charset="-128"/>
              </a:defRPr>
            </a:lvl3pPr>
            <a:lvl4pPr marL="1597981" indent="-226922" defTabSz="912451" eaLnBrk="0" hangingPunct="0">
              <a:spcBef>
                <a:spcPct val="30000"/>
              </a:spcBef>
              <a:defRPr sz="1200">
                <a:solidFill>
                  <a:schemeClr val="tx1"/>
                </a:solidFill>
                <a:latin typeface="Calibri" pitchFamily="34" charset="0"/>
                <a:ea typeface="MS PGothic" pitchFamily="34" charset="-128"/>
              </a:defRPr>
            </a:lvl4pPr>
            <a:lvl5pPr marL="2055001" indent="-226922" defTabSz="912451" eaLnBrk="0" hangingPunct="0">
              <a:spcBef>
                <a:spcPct val="30000"/>
              </a:spcBef>
              <a:defRPr sz="1200">
                <a:solidFill>
                  <a:schemeClr val="tx1"/>
                </a:solidFill>
                <a:latin typeface="Calibri" pitchFamily="34" charset="0"/>
                <a:ea typeface="MS PGothic" pitchFamily="34" charset="-128"/>
              </a:defRPr>
            </a:lvl5pPr>
            <a:lvl6pPr marL="2512020" indent="-226922" defTabSz="912451"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9039" indent="-226922" defTabSz="912451"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6059" indent="-226922" defTabSz="912451"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3077" indent="-226922" defTabSz="912451"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F959BD1B-63F4-4534-8026-F22E11B7752F}" type="slidenum">
              <a:rPr lang="en-US" altLang="en-US">
                <a:solidFill>
                  <a:prstClr val="black"/>
                </a:solidFill>
                <a:cs typeface="Arial" pitchFamily="34" charset="0"/>
              </a:rPr>
              <a:pPr eaLnBrk="1" hangingPunct="1">
                <a:spcBef>
                  <a:spcPct val="0"/>
                </a:spcBef>
              </a:pPr>
              <a:t>3</a:t>
            </a:fld>
            <a:endParaRPr lang="en-US" altLang="en-US">
              <a:solidFill>
                <a:prstClr val="black"/>
              </a:solidFill>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743E03-8CBB-4C1B-A187-DE3FA8ACB0CD}"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43E03-8CBB-4C1B-A187-DE3FA8ACB0CD}" type="slidenum">
              <a:rPr lang="en-US" smtClean="0"/>
              <a:pPr/>
              <a:t>31</a:t>
            </a:fld>
            <a:endParaRPr lang="en-US"/>
          </a:p>
        </p:txBody>
      </p:sp>
    </p:spTree>
    <p:extLst>
      <p:ext uri="{BB962C8B-B14F-4D97-AF65-F5344CB8AC3E}">
        <p14:creationId xmlns:p14="http://schemas.microsoft.com/office/powerpoint/2010/main" val="2547573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43E03-8CBB-4C1B-A187-DE3FA8ACB0CD}" type="slidenum">
              <a:rPr lang="en-US" smtClean="0"/>
              <a:pPr/>
              <a:t>32</a:t>
            </a:fld>
            <a:endParaRPr lang="en-US"/>
          </a:p>
        </p:txBody>
      </p:sp>
    </p:spTree>
    <p:extLst>
      <p:ext uri="{BB962C8B-B14F-4D97-AF65-F5344CB8AC3E}">
        <p14:creationId xmlns:p14="http://schemas.microsoft.com/office/powerpoint/2010/main" val="40874618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319188-D78F-44C0-9908-A9C3C7F37716}"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810990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a:noFill/>
          <a:ln/>
        </p:spPr>
        <p:txBody>
          <a:bodyPr/>
          <a:lstStyle/>
          <a:p>
            <a:endParaRPr lang="en-US" dirty="0" smtClean="0"/>
          </a:p>
        </p:txBody>
      </p:sp>
      <p:sp>
        <p:nvSpPr>
          <p:cNvPr id="70660" name="Slide Number Placeholder 3"/>
          <p:cNvSpPr>
            <a:spLocks noGrp="1"/>
          </p:cNvSpPr>
          <p:nvPr>
            <p:ph type="sldNum" sz="quarter" idx="5"/>
          </p:nvPr>
        </p:nvSpPr>
        <p:spPr>
          <a:noFill/>
        </p:spPr>
        <p:txBody>
          <a:bodyPr/>
          <a:lstStyle/>
          <a:p>
            <a:fld id="{2725654A-8DBD-4538-8CF6-B417C0FA99DF}"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743E03-8CBB-4C1B-A187-DE3FA8ACB0CD}" type="slidenum">
              <a:rPr lang="en-US" smtClean="0">
                <a:solidFill>
                  <a:prstClr val="black"/>
                </a:solidFill>
              </a:rPr>
              <a:pPr/>
              <a:t>35</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743E03-8CBB-4C1B-A187-DE3FA8ACB0CD}" type="slidenum">
              <a:rPr lang="en-US" smtClean="0">
                <a:solidFill>
                  <a:prstClr val="black"/>
                </a:solidFill>
              </a:rPr>
              <a:pPr/>
              <a:t>36</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43E03-8CBB-4C1B-A187-DE3FA8ACB0CD}" type="slidenum">
              <a:rPr lang="en-US" smtClean="0"/>
              <a:pPr/>
              <a:t>37</a:t>
            </a:fld>
            <a:endParaRPr lang="en-US"/>
          </a:p>
        </p:txBody>
      </p:sp>
    </p:spTree>
    <p:extLst>
      <p:ext uri="{BB962C8B-B14F-4D97-AF65-F5344CB8AC3E}">
        <p14:creationId xmlns:p14="http://schemas.microsoft.com/office/powerpoint/2010/main" val="3835149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endParaRPr lang="en-US" altLang="en-US" i="1" dirty="0" smtClean="0">
              <a:latin typeface="Arial" pitchFamily="34" charset="0"/>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569" eaLnBrk="0" hangingPunct="0">
              <a:spcBef>
                <a:spcPct val="30000"/>
              </a:spcBef>
              <a:defRPr sz="1200">
                <a:solidFill>
                  <a:schemeClr val="tx1"/>
                </a:solidFill>
                <a:latin typeface="Calibri" pitchFamily="34" charset="0"/>
                <a:ea typeface="ＭＳ Ｐゴシック" pitchFamily="34" charset="-128"/>
              </a:defRPr>
            </a:lvl1pPr>
            <a:lvl2pPr marL="742064" indent="-285285" defTabSz="921569" eaLnBrk="0" hangingPunct="0">
              <a:spcBef>
                <a:spcPct val="30000"/>
              </a:spcBef>
              <a:defRPr sz="1200">
                <a:solidFill>
                  <a:schemeClr val="tx1"/>
                </a:solidFill>
                <a:latin typeface="Calibri" pitchFamily="34" charset="0"/>
                <a:ea typeface="ＭＳ Ｐゴシック" pitchFamily="34" charset="-128"/>
              </a:defRPr>
            </a:lvl2pPr>
            <a:lvl3pPr marL="1142745" indent="-227588" defTabSz="921569" eaLnBrk="0" hangingPunct="0">
              <a:spcBef>
                <a:spcPct val="30000"/>
              </a:spcBef>
              <a:defRPr sz="1200">
                <a:solidFill>
                  <a:schemeClr val="tx1"/>
                </a:solidFill>
                <a:latin typeface="Calibri" pitchFamily="34" charset="0"/>
                <a:ea typeface="ＭＳ Ｐゴシック" pitchFamily="34" charset="-128"/>
              </a:defRPr>
            </a:lvl3pPr>
            <a:lvl4pPr marL="1599523" indent="-227588" defTabSz="921569" eaLnBrk="0" hangingPunct="0">
              <a:spcBef>
                <a:spcPct val="30000"/>
              </a:spcBef>
              <a:defRPr sz="1200">
                <a:solidFill>
                  <a:schemeClr val="tx1"/>
                </a:solidFill>
                <a:latin typeface="Calibri" pitchFamily="34" charset="0"/>
                <a:ea typeface="ＭＳ Ｐゴシック" pitchFamily="34" charset="-128"/>
              </a:defRPr>
            </a:lvl4pPr>
            <a:lvl5pPr marL="2056302" indent="-227588" defTabSz="921569" eaLnBrk="0" hangingPunct="0">
              <a:spcBef>
                <a:spcPct val="30000"/>
              </a:spcBef>
              <a:defRPr sz="1200">
                <a:solidFill>
                  <a:schemeClr val="tx1"/>
                </a:solidFill>
                <a:latin typeface="Calibri" pitchFamily="34" charset="0"/>
                <a:ea typeface="ＭＳ Ｐゴシック" pitchFamily="34" charset="-128"/>
              </a:defRPr>
            </a:lvl5pPr>
            <a:lvl6pPr marL="2517887" indent="-227588" defTabSz="921569"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9473" indent="-227588" defTabSz="921569"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41059" indent="-227588" defTabSz="921569"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02644" indent="-227588" defTabSz="921569"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DB507628-EA98-4144-A350-0A8CC0DD2858}" type="slidenum">
              <a:rPr lang="en-US" altLang="en-US">
                <a:solidFill>
                  <a:prstClr val="black"/>
                </a:solidFill>
              </a:rPr>
              <a:pPr eaLnBrk="1" hangingPunct="1">
                <a:spcBef>
                  <a:spcPct val="0"/>
                </a:spcBef>
              </a:pPr>
              <a:t>4</a:t>
            </a:fld>
            <a:endParaRPr lang="en-US"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240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178" eaLnBrk="0" hangingPunct="0">
              <a:spcBef>
                <a:spcPct val="30000"/>
              </a:spcBef>
              <a:defRPr sz="1200">
                <a:solidFill>
                  <a:schemeClr val="tx1"/>
                </a:solidFill>
                <a:latin typeface="Calibri" pitchFamily="34" charset="0"/>
                <a:ea typeface="ＭＳ Ｐゴシック" pitchFamily="34" charset="-128"/>
              </a:defRPr>
            </a:lvl1pPr>
            <a:lvl2pPr marL="736482" indent="-283263" defTabSz="922178" eaLnBrk="0" hangingPunct="0">
              <a:spcBef>
                <a:spcPct val="30000"/>
              </a:spcBef>
              <a:defRPr sz="1200">
                <a:solidFill>
                  <a:schemeClr val="tx1"/>
                </a:solidFill>
                <a:latin typeface="Calibri" pitchFamily="34" charset="0"/>
                <a:ea typeface="ＭＳ Ｐゴシック" pitchFamily="34" charset="-128"/>
              </a:defRPr>
            </a:lvl2pPr>
            <a:lvl3pPr marL="1133049" indent="-226610" defTabSz="922178" eaLnBrk="0" hangingPunct="0">
              <a:spcBef>
                <a:spcPct val="30000"/>
              </a:spcBef>
              <a:defRPr sz="1200">
                <a:solidFill>
                  <a:schemeClr val="tx1"/>
                </a:solidFill>
                <a:latin typeface="Calibri" pitchFamily="34" charset="0"/>
                <a:ea typeface="ＭＳ Ｐゴシック" pitchFamily="34" charset="-128"/>
              </a:defRPr>
            </a:lvl3pPr>
            <a:lvl4pPr marL="1586270" indent="-226610" defTabSz="922178" eaLnBrk="0" hangingPunct="0">
              <a:spcBef>
                <a:spcPct val="30000"/>
              </a:spcBef>
              <a:defRPr sz="1200">
                <a:solidFill>
                  <a:schemeClr val="tx1"/>
                </a:solidFill>
                <a:latin typeface="Calibri" pitchFamily="34" charset="0"/>
                <a:ea typeface="ＭＳ Ｐゴシック" pitchFamily="34" charset="-128"/>
              </a:defRPr>
            </a:lvl4pPr>
            <a:lvl5pPr marL="2039490" indent="-226610" defTabSz="922178" eaLnBrk="0" hangingPunct="0">
              <a:spcBef>
                <a:spcPct val="30000"/>
              </a:spcBef>
              <a:defRPr sz="1200">
                <a:solidFill>
                  <a:schemeClr val="tx1"/>
                </a:solidFill>
                <a:latin typeface="Calibri" pitchFamily="34" charset="0"/>
                <a:ea typeface="ＭＳ Ｐゴシック" pitchFamily="34" charset="-128"/>
              </a:defRPr>
            </a:lvl5pPr>
            <a:lvl6pPr marL="2492709" indent="-226610" defTabSz="92217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45931" indent="-226610" defTabSz="92217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99150" indent="-226610" defTabSz="92217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52370" indent="-226610" defTabSz="92217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defRPr/>
            </a:pPr>
            <a:fld id="{FE53AC23-D3BA-46E9-822A-60391C1F7F12}" type="slidenum">
              <a:rPr lang="en-US" altLang="en-US" smtClean="0">
                <a:solidFill>
                  <a:prstClr val="black"/>
                </a:solidFill>
              </a:rPr>
              <a:pPr eaLnBrk="1" hangingPunct="1">
                <a:spcBef>
                  <a:spcPct val="0"/>
                </a:spcBef>
                <a:defRPr/>
              </a:pPr>
              <a:t>5</a:t>
            </a:fld>
            <a:endParaRPr lang="en-US" altLang="en-US" smtClean="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33548" y="8759511"/>
            <a:ext cx="3011789" cy="45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1" tIns="46216" rIns="92431" bIns="46216" anchor="b"/>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C4B73F68-A630-4432-98F0-D851B8119741}" type="slidenum">
              <a:rPr lang="en-US" sz="1200">
                <a:solidFill>
                  <a:srgbClr val="000000"/>
                </a:solidFill>
                <a:latin typeface="Times New Roman" pitchFamily="18" charset="0"/>
              </a:rPr>
              <a:pPr algn="r" eaLnBrk="1" fontAlgn="base" hangingPunct="1">
                <a:spcBef>
                  <a:spcPct val="0"/>
                </a:spcBef>
                <a:spcAft>
                  <a:spcPct val="0"/>
                </a:spcAft>
              </a:pPr>
              <a:t>6</a:t>
            </a:fld>
            <a:endParaRPr lang="en-US" sz="1200">
              <a:solidFill>
                <a:srgbClr val="000000"/>
              </a:solidFill>
              <a:latin typeface="Times New Roman" pitchFamily="18" charset="0"/>
            </a:endParaRPr>
          </a:p>
        </p:txBody>
      </p:sp>
      <p:sp>
        <p:nvSpPr>
          <p:cNvPr id="131075" name="Rectangle 2"/>
          <p:cNvSpPr>
            <a:spLocks noGrp="1" noRot="1" noChangeAspect="1" noChangeArrowheads="1" noTextEdit="1"/>
          </p:cNvSpPr>
          <p:nvPr>
            <p:ph type="sldImg"/>
          </p:nvPr>
        </p:nvSpPr>
        <p:spPr bwMode="auto">
          <a:xfrm>
            <a:off x="1169988" y="696913"/>
            <a:ext cx="4606925"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Rectangle 3"/>
          <p:cNvSpPr>
            <a:spLocks noGrp="1" noChangeArrowheads="1"/>
          </p:cNvSpPr>
          <p:nvPr>
            <p:ph type="body" idx="1"/>
          </p:nvPr>
        </p:nvSpPr>
        <p:spPr bwMode="auto">
          <a:xfrm>
            <a:off x="695636" y="4380542"/>
            <a:ext cx="5557207" cy="41462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1" tIns="46216" rIns="92431" bIns="46216" numCol="1" anchor="t" anchorCtr="0" compatLnSpc="1">
            <a:prstTxWarp prst="textNoShape">
              <a:avLst/>
            </a:prstTxWarp>
          </a:bodyPr>
          <a:lstStyle/>
          <a:p>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43E03-8CBB-4C1B-A187-DE3FA8ACB0CD}" type="slidenum">
              <a:rPr lang="en-US" smtClean="0"/>
              <a:pPr/>
              <a:t>7</a:t>
            </a:fld>
            <a:endParaRPr lang="en-US"/>
          </a:p>
        </p:txBody>
      </p:sp>
    </p:spTree>
    <p:extLst>
      <p:ext uri="{BB962C8B-B14F-4D97-AF65-F5344CB8AC3E}">
        <p14:creationId xmlns:p14="http://schemas.microsoft.com/office/powerpoint/2010/main" val="2274086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695325"/>
            <a:ext cx="4606925" cy="34559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7ECB008-094B-415B-BE6C-93E1796D9434}" type="slidenum">
              <a:rPr lang="en-US" smtClean="0">
                <a:solidFill>
                  <a:prstClr val="black"/>
                </a:solidFill>
              </a:rPr>
              <a:pPr>
                <a:defRPr/>
              </a:pPr>
              <a:t>8</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CCF89A8-0B0F-41B8-9590-751DC682EBF6}"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784354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D10740-FD87-4F92-A8C0-41712C8E6824}" type="datetimeFigureOut">
              <a:rPr lang="en-US" smtClean="0"/>
              <a:pPr/>
              <a:t>11/12/2013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AFE96-BFBA-452E-8410-C702A3FFEBD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D10740-FD87-4F92-A8C0-41712C8E6824}" type="datetimeFigureOut">
              <a:rPr lang="en-US" smtClean="0"/>
              <a:pPr/>
              <a:t>11/12/2013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AFE96-BFBA-452E-8410-C702A3FFEBD0}"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1897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49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2531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6877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4230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187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D10740-FD87-4F92-A8C0-41712C8E6824}" type="datetimeFigureOut">
              <a:rPr lang="en-US" smtClean="0"/>
              <a:pPr/>
              <a:t>11/12/2013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AFE96-BFBA-452E-8410-C702A3FFEBD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7A19EDC-8080-4E1F-AAE5-5B28A4735D5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91BC565-A253-45F2-A85B-DAF2C5750D0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C77ECF2-10E8-46E5-9209-CDD7CDAB135B}"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11F69AA8-57DA-4772-A4AD-5DD76F0FEBF6}"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3C927CF5-0B44-4654-8A11-CC291D6009FA}"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1A292764-787E-4CF7-90F5-B625DF9F3AC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1434BCED-F238-446E-A530-E1CE5D21ED70}"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6BC07834-5B55-4A38-BED5-49750681057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D10740-FD87-4F92-A8C0-41712C8E6824}" type="datetimeFigureOut">
              <a:rPr lang="en-US" smtClean="0"/>
              <a:pPr/>
              <a:t>11/12/2013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AFE96-BFBA-452E-8410-C702A3FFEBD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884D73C8-66EB-4A3F-8A5F-B1E7FAD9E317}"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40BDDD68-1016-4AFA-9804-FCE395B7431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FB826AAD-8BA2-4667-BBFC-B8F846A9B5E1}"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1DBF8267-647F-4088-B3B8-AE68F00376EB}"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69F7CC2F-16FE-45DC-B646-1F89DF07B707}"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rtlCol="0">
            <a:normAutofit/>
          </a:bodyPr>
          <a:lstStyle/>
          <a:p>
            <a:pPr lvl="0"/>
            <a:endParaRPr lang="en-US" noProof="0"/>
          </a:p>
        </p:txBody>
      </p:sp>
      <p:sp>
        <p:nvSpPr>
          <p:cNvPr id="4" name="Date Placeholder 3"/>
          <p:cNvSpPr>
            <a:spLocks noGrp="1"/>
          </p:cNvSpPr>
          <p:nvPr>
            <p:ph type="dt" sz="half" idx="10"/>
          </p:nvPr>
        </p:nvSpPr>
        <p:spPr>
          <a:xfrm>
            <a:off x="457200" y="6245225"/>
            <a:ext cx="2133600" cy="476250"/>
          </a:xfrm>
        </p:spPr>
        <p:txBody>
          <a:bodyPr/>
          <a:lstStyle>
            <a:lvl1pPr fontAlgn="auto">
              <a:spcBef>
                <a:spcPts val="0"/>
              </a:spcBef>
              <a:spcAft>
                <a:spcPts val="0"/>
              </a:spcAft>
              <a:defRPr/>
            </a:lvl1pPr>
          </a:lstStyle>
          <a:p>
            <a:pPr>
              <a:defRPr/>
            </a:pPr>
            <a:fld id="{09FED2CC-8433-47D8-9A8A-BFAFC9F38D9E}" type="datetime1">
              <a:rPr lang="en-US"/>
              <a:pPr>
                <a:defRPr/>
              </a:pPr>
              <a:t>11/12/2013</a:t>
            </a:fld>
            <a:endParaRPr lang="en-US"/>
          </a:p>
        </p:txBody>
      </p:sp>
      <p:sp>
        <p:nvSpPr>
          <p:cNvPr id="5" name="Footer Placeholder 4"/>
          <p:cNvSpPr>
            <a:spLocks noGrp="1"/>
          </p:cNvSpPr>
          <p:nvPr>
            <p:ph type="ftr" sz="quarter" idx="11"/>
          </p:nvPr>
        </p:nvSpPr>
        <p:spPr>
          <a:xfrm>
            <a:off x="3124200" y="6245225"/>
            <a:ext cx="2895600" cy="476250"/>
          </a:xfrm>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fontAlgn="auto">
              <a:spcBef>
                <a:spcPts val="0"/>
              </a:spcBef>
              <a:spcAft>
                <a:spcPts val="0"/>
              </a:spcAft>
              <a:defRPr/>
            </a:lvl1pPr>
          </a:lstStyle>
          <a:p>
            <a:pPr>
              <a:defRPr/>
            </a:pPr>
            <a:fld id="{7D28FE50-E535-4826-8B7B-3FC0364AD0A4}"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Oval 2"/>
          <p:cNvSpPr>
            <a:spLocks noChangeArrowheads="1"/>
          </p:cNvSpPr>
          <p:nvPr userDrawn="1"/>
        </p:nvSpPr>
        <p:spPr bwMode="auto">
          <a:xfrm>
            <a:off x="71438" y="76200"/>
            <a:ext cx="1295400" cy="1308100"/>
          </a:xfrm>
          <a:prstGeom prst="ellipse">
            <a:avLst/>
          </a:prstGeom>
          <a:solidFill>
            <a:schemeClr val="bg1"/>
          </a:solidFill>
          <a:ln w="19050">
            <a:solidFill>
              <a:schemeClr val="bg1"/>
            </a:solidFill>
            <a:round/>
            <a:headEnd/>
            <a:tailEnd/>
          </a:ln>
        </p:spPr>
        <p:txBody>
          <a:bodyPr wrap="none" anchor="ctr"/>
          <a:lstStyle/>
          <a:p>
            <a:pPr>
              <a:defRPr/>
            </a:pPr>
            <a:endParaRPr lang="en-US">
              <a:solidFill>
                <a:srgbClr val="000000"/>
              </a:solidFill>
              <a:ea typeface="ＭＳ Ｐゴシック" pitchFamily="34" charset="-128"/>
            </a:endParaRPr>
          </a:p>
        </p:txBody>
      </p:sp>
      <p:sp>
        <p:nvSpPr>
          <p:cNvPr id="4" name="Rectangle 3"/>
          <p:cNvSpPr>
            <a:spLocks noChangeArrowheads="1"/>
          </p:cNvSpPr>
          <p:nvPr userDrawn="1"/>
        </p:nvSpPr>
        <p:spPr bwMode="auto">
          <a:xfrm>
            <a:off x="771525" y="76200"/>
            <a:ext cx="7610475" cy="347663"/>
          </a:xfrm>
          <a:prstGeom prst="rect">
            <a:avLst/>
          </a:prstGeom>
          <a:solidFill>
            <a:srgbClr val="6C9BC6"/>
          </a:solidFill>
          <a:ln>
            <a:noFill/>
          </a:ln>
          <a:extLst/>
        </p:spPr>
        <p:txBody>
          <a:bodyPr lIns="91430" tIns="91430" rIns="91430" bIns="91430" anchor="ctr"/>
          <a:lstStyle/>
          <a:p>
            <a:pPr algn="ctr">
              <a:defRPr/>
            </a:pPr>
            <a:r>
              <a:rPr lang="en-US" sz="1200">
                <a:solidFill>
                  <a:srgbClr val="215A9F"/>
                </a:solidFill>
                <a:latin typeface="Trebuchet MS" pitchFamily="34" charset="0"/>
                <a:ea typeface="ＭＳ Ｐゴシック" pitchFamily="34" charset="-128"/>
              </a:rPr>
              <a:t>N A T I O N A L   O C E A N I C   A N D   A T M O S P H E R I C   A D M I N I S T R A T I O N</a:t>
            </a:r>
          </a:p>
        </p:txBody>
      </p:sp>
      <p:sp>
        <p:nvSpPr>
          <p:cNvPr id="5" name="Text Box 9"/>
          <p:cNvSpPr txBox="1">
            <a:spLocks noChangeArrowheads="1"/>
          </p:cNvSpPr>
          <p:nvPr userDrawn="1"/>
        </p:nvSpPr>
        <p:spPr bwMode="auto">
          <a:xfrm>
            <a:off x="771525" y="457200"/>
            <a:ext cx="7686675" cy="762000"/>
          </a:xfrm>
          <a:prstGeom prst="rect">
            <a:avLst/>
          </a:prstGeom>
          <a:solidFill>
            <a:srgbClr val="215A9F"/>
          </a:solidFill>
          <a:ln>
            <a:noFill/>
          </a:ln>
          <a:extLst/>
        </p:spPr>
        <p:txBody>
          <a:bodyPr lIns="36572" tIns="73144" rIns="36572" bIns="36572"/>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defRPr/>
            </a:pPr>
            <a:endParaRPr lang="en-US">
              <a:solidFill>
                <a:srgbClr val="000000"/>
              </a:solidFill>
              <a:ea typeface="ＭＳ Ｐゴシック" pitchFamily="34" charset="-128"/>
            </a:endParaRPr>
          </a:p>
        </p:txBody>
      </p:sp>
      <p:grpSp>
        <p:nvGrpSpPr>
          <p:cNvPr id="2" name="Group 16"/>
          <p:cNvGrpSpPr>
            <a:grpSpLocks/>
          </p:cNvGrpSpPr>
          <p:nvPr userDrawn="1"/>
        </p:nvGrpSpPr>
        <p:grpSpPr bwMode="auto">
          <a:xfrm>
            <a:off x="7986713" y="82550"/>
            <a:ext cx="1081087" cy="1060450"/>
            <a:chOff x="72" y="84"/>
            <a:chExt cx="828" cy="828"/>
          </a:xfrm>
        </p:grpSpPr>
        <p:sp>
          <p:nvSpPr>
            <p:cNvPr id="7" name="Oval 6"/>
            <p:cNvSpPr>
              <a:spLocks noChangeAspect="1" noChangeArrowheads="1"/>
            </p:cNvSpPr>
            <p:nvPr userDrawn="1"/>
          </p:nvSpPr>
          <p:spPr bwMode="auto">
            <a:xfrm>
              <a:off x="72" y="84"/>
              <a:ext cx="828" cy="828"/>
            </a:xfrm>
            <a:prstGeom prst="ellipse">
              <a:avLst/>
            </a:prstGeom>
            <a:solidFill>
              <a:srgbClr val="FFFFFF"/>
            </a:solidFill>
            <a:ln>
              <a:noFill/>
            </a:ln>
            <a:extLst/>
          </p:spPr>
          <p:txBody>
            <a:bodyPr lIns="36576" tIns="36576" rIns="36576" bIns="36576"/>
            <a:lstStyle/>
            <a:p>
              <a:pPr>
                <a:defRPr/>
              </a:pPr>
              <a:endParaRPr lang="en-US">
                <a:solidFill>
                  <a:srgbClr val="000000"/>
                </a:solidFill>
                <a:ea typeface="ＭＳ Ｐゴシック" pitchFamily="34" charset="-128"/>
              </a:endParaRPr>
            </a:p>
          </p:txBody>
        </p:sp>
        <p:pic>
          <p:nvPicPr>
            <p:cNvPr id="8" name="Picture 11" descr="NOAA seal 2"/>
            <p:cNvPicPr>
              <a:picLocks noChangeAspect="1" noChangeArrowheads="1"/>
            </p:cNvPicPr>
            <p:nvPr userDrawn="1"/>
          </p:nvPicPr>
          <p:blipFill>
            <a:blip r:embed="rId2" cstate="print"/>
            <a:srcRect/>
            <a:stretch>
              <a:fillRect/>
            </a:stretch>
          </p:blipFill>
          <p:spPr bwMode="auto">
            <a:xfrm>
              <a:off x="72" y="84"/>
              <a:ext cx="828" cy="828"/>
            </a:xfrm>
            <a:prstGeom prst="rect">
              <a:avLst/>
            </a:prstGeom>
            <a:noFill/>
            <a:ln w="9525">
              <a:noFill/>
              <a:miter lim="800000"/>
              <a:headEnd/>
              <a:tailEnd/>
            </a:ln>
          </p:spPr>
        </p:pic>
      </p:grpSp>
      <p:grpSp>
        <p:nvGrpSpPr>
          <p:cNvPr id="6" name="Group 17"/>
          <p:cNvGrpSpPr>
            <a:grpSpLocks/>
          </p:cNvGrpSpPr>
          <p:nvPr userDrawn="1"/>
        </p:nvGrpSpPr>
        <p:grpSpPr bwMode="auto">
          <a:xfrm>
            <a:off x="87313" y="82550"/>
            <a:ext cx="1131887" cy="1060450"/>
            <a:chOff x="4560" y="3448"/>
            <a:chExt cx="541" cy="536"/>
          </a:xfrm>
        </p:grpSpPr>
        <p:sp>
          <p:nvSpPr>
            <p:cNvPr id="10" name="Oval 11"/>
            <p:cNvSpPr>
              <a:spLocks noChangeArrowheads="1"/>
            </p:cNvSpPr>
            <p:nvPr userDrawn="1"/>
          </p:nvSpPr>
          <p:spPr bwMode="auto">
            <a:xfrm>
              <a:off x="4560" y="3448"/>
              <a:ext cx="541" cy="536"/>
            </a:xfrm>
            <a:prstGeom prst="ellipse">
              <a:avLst/>
            </a:prstGeom>
            <a:solidFill>
              <a:schemeClr val="bg1"/>
            </a:solidFill>
            <a:ln w="19050">
              <a:solidFill>
                <a:schemeClr val="bg1"/>
              </a:solidFill>
              <a:round/>
              <a:headEnd/>
              <a:tailEnd/>
            </a:ln>
          </p:spPr>
          <p:txBody>
            <a:bodyPr wrap="none" anchor="ctr"/>
            <a:lstStyle/>
            <a:p>
              <a:pPr>
                <a:defRPr/>
              </a:pPr>
              <a:endParaRPr lang="en-US">
                <a:solidFill>
                  <a:srgbClr val="000000"/>
                </a:solidFill>
                <a:ea typeface="ＭＳ Ｐゴシック" pitchFamily="34" charset="-128"/>
              </a:endParaRPr>
            </a:p>
          </p:txBody>
        </p:sp>
        <p:pic>
          <p:nvPicPr>
            <p:cNvPr id="11" name="Picture 12"/>
            <p:cNvPicPr>
              <a:picLocks noChangeAspect="1" noChangeArrowheads="1"/>
            </p:cNvPicPr>
            <p:nvPr userDrawn="1"/>
          </p:nvPicPr>
          <p:blipFill>
            <a:blip r:embed="rId3" cstate="print"/>
            <a:srcRect/>
            <a:stretch>
              <a:fillRect/>
            </a:stretch>
          </p:blipFill>
          <p:spPr bwMode="auto">
            <a:xfrm>
              <a:off x="4568" y="3460"/>
              <a:ext cx="520" cy="516"/>
            </a:xfrm>
            <a:prstGeom prst="rect">
              <a:avLst/>
            </a:prstGeom>
            <a:noFill/>
            <a:ln w="9525">
              <a:noFill/>
              <a:miter lim="800000"/>
              <a:headEnd/>
              <a:tailEnd/>
            </a:ln>
          </p:spPr>
        </p:pic>
      </p:grpSp>
      <p:sp>
        <p:nvSpPr>
          <p:cNvPr id="38" name="Title 1"/>
          <p:cNvSpPr>
            <a:spLocks noGrp="1"/>
          </p:cNvSpPr>
          <p:nvPr>
            <p:ph type="title"/>
          </p:nvPr>
        </p:nvSpPr>
        <p:spPr>
          <a:xfrm>
            <a:off x="457200" y="380999"/>
            <a:ext cx="8229600" cy="914401"/>
          </a:xfrm>
        </p:spPr>
        <p:txBody>
          <a:bodyPr/>
          <a:lstStyle>
            <a:lvl1pPr>
              <a:defRPr>
                <a:solidFill>
                  <a:schemeClr val="bg1"/>
                </a:solidFill>
              </a:defRPr>
            </a:lvl1pPr>
          </a:lstStyle>
          <a:p>
            <a:r>
              <a:rPr lang="en-US" dirty="0" smtClean="0"/>
              <a:t>Click to edit Master title style</a:t>
            </a:r>
            <a:endParaRPr lang="en-US" dirty="0"/>
          </a:p>
        </p:txBody>
      </p:sp>
      <p:sp>
        <p:nvSpPr>
          <p:cNvPr id="12" name="Date Placeholder 3"/>
          <p:cNvSpPr>
            <a:spLocks noGrp="1"/>
          </p:cNvSpPr>
          <p:nvPr>
            <p:ph type="dt" sz="half" idx="10"/>
          </p:nvPr>
        </p:nvSpPr>
        <p:spPr>
          <a:xfrm>
            <a:off x="-55563" y="6583363"/>
            <a:ext cx="2133601" cy="365125"/>
          </a:xfrm>
        </p:spPr>
        <p:txBody>
          <a:bodyPr/>
          <a:lstStyle>
            <a:lvl1pPr>
              <a:defRPr/>
            </a:lvl1pPr>
          </a:lstStyle>
          <a:p>
            <a:pPr>
              <a:defRPr/>
            </a:pPr>
            <a:endParaRPr lang="en-US"/>
          </a:p>
        </p:txBody>
      </p:sp>
      <p:sp>
        <p:nvSpPr>
          <p:cNvPr id="13" name="Footer Placeholder 4"/>
          <p:cNvSpPr>
            <a:spLocks noGrp="1"/>
          </p:cNvSpPr>
          <p:nvPr>
            <p:ph type="ftr" sz="quarter" idx="11"/>
          </p:nvPr>
        </p:nvSpPr>
        <p:spPr>
          <a:xfrm>
            <a:off x="2286000" y="6583363"/>
            <a:ext cx="4648200" cy="365125"/>
          </a:xfrm>
        </p:spPr>
        <p:txBody>
          <a:bodyPr/>
          <a:lstStyle>
            <a:lvl1pPr>
              <a:defRPr/>
            </a:lvl1pPr>
          </a:lstStyle>
          <a:p>
            <a:pPr>
              <a:defRPr/>
            </a:pPr>
            <a:endParaRPr lang="en-US"/>
          </a:p>
        </p:txBody>
      </p:sp>
      <p:sp>
        <p:nvSpPr>
          <p:cNvPr id="14" name="Slide Number Placeholder 5"/>
          <p:cNvSpPr>
            <a:spLocks noGrp="1"/>
          </p:cNvSpPr>
          <p:nvPr>
            <p:ph type="sldNum" sz="quarter" idx="12"/>
          </p:nvPr>
        </p:nvSpPr>
        <p:spPr>
          <a:xfrm>
            <a:off x="7035800" y="6569075"/>
            <a:ext cx="2133600" cy="365125"/>
          </a:xfrm>
        </p:spPr>
        <p:txBody>
          <a:bodyPr/>
          <a:lstStyle>
            <a:lvl1pPr>
              <a:defRPr/>
            </a:lvl1pPr>
          </a:lstStyle>
          <a:p>
            <a:pPr>
              <a:defRPr/>
            </a:pPr>
            <a:fld id="{8D5B719C-90FB-4110-BE50-51F1DBC3D67F}"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4B28FE-E46B-428D-9F7B-DBAC4F7E724A}" type="datetimeFigureOut">
              <a:rPr lang="en-US" smtClean="0"/>
              <a:pPr/>
              <a:t>11/12/2013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9D6C-02C2-4F64-B0AC-44C8557F0073}"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4B28FE-E46B-428D-9F7B-DBAC4F7E724A}" type="datetimeFigureOut">
              <a:rPr lang="en-US" smtClean="0"/>
              <a:pPr/>
              <a:t>11/12/2013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9D6C-02C2-4F64-B0AC-44C8557F0073}"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4B28FE-E46B-428D-9F7B-DBAC4F7E724A}" type="datetimeFigureOut">
              <a:rPr lang="en-US" smtClean="0"/>
              <a:pPr/>
              <a:t>11/12/2013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9D6C-02C2-4F64-B0AC-44C8557F007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D10740-FD87-4F92-A8C0-41712C8E6824}" type="datetimeFigureOut">
              <a:rPr lang="en-US" smtClean="0"/>
              <a:pPr/>
              <a:t>11/12/2013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AFE96-BFBA-452E-8410-C702A3FFEBD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4B28FE-E46B-428D-9F7B-DBAC4F7E724A}" type="datetimeFigureOut">
              <a:rPr lang="en-US" smtClean="0"/>
              <a:pPr/>
              <a:t>11/12/2013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39D6C-02C2-4F64-B0AC-44C8557F0073}"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4B28FE-E46B-428D-9F7B-DBAC4F7E724A}" type="datetimeFigureOut">
              <a:rPr lang="en-US" smtClean="0"/>
              <a:pPr/>
              <a:t>11/12/2013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739D6C-02C2-4F64-B0AC-44C8557F0073}"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4B28FE-E46B-428D-9F7B-DBAC4F7E724A}" type="datetimeFigureOut">
              <a:rPr lang="en-US" smtClean="0"/>
              <a:pPr/>
              <a:t>11/12/2013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739D6C-02C2-4F64-B0AC-44C8557F0073}"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4B28FE-E46B-428D-9F7B-DBAC4F7E724A}" type="datetimeFigureOut">
              <a:rPr lang="en-US" smtClean="0"/>
              <a:pPr/>
              <a:t>11/12/2013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739D6C-02C2-4F64-B0AC-44C8557F0073}"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4B28FE-E46B-428D-9F7B-DBAC4F7E724A}" type="datetimeFigureOut">
              <a:rPr lang="en-US" smtClean="0"/>
              <a:pPr/>
              <a:t>11/12/2013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39D6C-02C2-4F64-B0AC-44C8557F0073}"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4B28FE-E46B-428D-9F7B-DBAC4F7E724A}" type="datetimeFigureOut">
              <a:rPr lang="en-US" smtClean="0"/>
              <a:pPr/>
              <a:t>11/12/2013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39D6C-02C2-4F64-B0AC-44C8557F0073}"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4B28FE-E46B-428D-9F7B-DBAC4F7E724A}" type="datetimeFigureOut">
              <a:rPr lang="en-US" smtClean="0"/>
              <a:pPr/>
              <a:t>11/12/2013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9D6C-02C2-4F64-B0AC-44C8557F0073}"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4B28FE-E46B-428D-9F7B-DBAC4F7E724A}" type="datetimeFigureOut">
              <a:rPr lang="en-US" smtClean="0"/>
              <a:pPr/>
              <a:t>11/12/2013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9D6C-02C2-4F64-B0AC-44C8557F0073}"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DADFFCC8-5865-4626-8812-985275779B45}" type="slidenum">
              <a:rPr lang="en-US"/>
              <a:pPr>
                <a:defRPr/>
              </a:pPr>
              <a:t>‹#›</a:t>
            </a:fld>
            <a:endParaRPr lang="en-US"/>
          </a:p>
        </p:txBody>
      </p:sp>
    </p:spTree>
    <p:extLst>
      <p:ext uri="{BB962C8B-B14F-4D97-AF65-F5344CB8AC3E}">
        <p14:creationId xmlns:p14="http://schemas.microsoft.com/office/powerpoint/2010/main" val="2699653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Mission/Vis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2" name="Picture Placeholder 11"/>
          <p:cNvSpPr>
            <a:spLocks noGrp="1"/>
          </p:cNvSpPr>
          <p:nvPr>
            <p:ph type="pic" sz="quarter" idx="14"/>
          </p:nvPr>
        </p:nvSpPr>
        <p:spPr>
          <a:xfrm>
            <a:off x="965200" y="2057400"/>
            <a:ext cx="3352800" cy="1828800"/>
          </a:xfrm>
        </p:spPr>
        <p:txBody>
          <a:bodyPr/>
          <a:lstStyle/>
          <a:p>
            <a:pPr lvl="0"/>
            <a:endParaRPr lang="en-US" noProof="0"/>
          </a:p>
        </p:txBody>
      </p:sp>
      <p:sp>
        <p:nvSpPr>
          <p:cNvPr id="17" name="Picture Placeholder 11"/>
          <p:cNvSpPr>
            <a:spLocks noGrp="1"/>
          </p:cNvSpPr>
          <p:nvPr>
            <p:ph type="pic" sz="quarter" idx="15"/>
          </p:nvPr>
        </p:nvSpPr>
        <p:spPr>
          <a:xfrm>
            <a:off x="4648200" y="2057400"/>
            <a:ext cx="3352800" cy="1828800"/>
          </a:xfrm>
        </p:spPr>
        <p:txBody>
          <a:bodyPr/>
          <a:lstStyle/>
          <a:p>
            <a:pPr lvl="0"/>
            <a:endParaRPr lang="en-US" noProof="0"/>
          </a:p>
        </p:txBody>
      </p:sp>
      <p:sp>
        <p:nvSpPr>
          <p:cNvPr id="5" name="Footer Placeholder 2"/>
          <p:cNvSpPr>
            <a:spLocks noGrp="1"/>
          </p:cNvSpPr>
          <p:nvPr>
            <p:ph type="ftr" sz="quarter" idx="16"/>
          </p:nvPr>
        </p:nvSpPr>
        <p:spPr>
          <a:xfrm>
            <a:off x="0" y="6553200"/>
            <a:ext cx="7010400" cy="304800"/>
          </a:xfrm>
          <a:prstGeom prst="rect">
            <a:avLst/>
          </a:prstGeom>
        </p:spPr>
        <p:txBody>
          <a:bodyPr/>
          <a:lstStyle>
            <a:lvl1pPr algn="ctr">
              <a:defRPr sz="2000">
                <a:solidFill>
                  <a:srgbClr val="FFFFFF"/>
                </a:solidFill>
                <a:latin typeface="Franklin Gothic Book" pitchFamily="34" charset="0"/>
                <a:ea typeface="+mn-ea"/>
                <a:cs typeface="+mn-cs"/>
              </a:defRPr>
            </a:lvl1pPr>
          </a:lstStyle>
          <a:p>
            <a:pPr fontAlgn="base">
              <a:spcBef>
                <a:spcPct val="0"/>
              </a:spcBef>
              <a:spcAft>
                <a:spcPct val="0"/>
              </a:spcAft>
              <a:defRPr/>
            </a:pPr>
            <a:r>
              <a:t>NOAA's National Weather Service: Serving the Nation’s Environmental Forecasting Needs</a:t>
            </a:r>
            <a:endParaRPr dirty="0"/>
          </a:p>
        </p:txBody>
      </p:sp>
      <p:sp>
        <p:nvSpPr>
          <p:cNvPr id="6" name="Slide Number Placeholder 3"/>
          <p:cNvSpPr>
            <a:spLocks noGrp="1"/>
          </p:cNvSpPr>
          <p:nvPr>
            <p:ph type="sldNum" sz="quarter" idx="17"/>
          </p:nvPr>
        </p:nvSpPr>
        <p:spPr/>
        <p:txBody>
          <a:bodyPr/>
          <a:lstStyle>
            <a:lvl1pPr>
              <a:defRPr>
                <a:ea typeface="ＭＳ Ｐゴシック" pitchFamily="34" charset="-128"/>
              </a:defRPr>
            </a:lvl1pPr>
          </a:lstStyle>
          <a:p>
            <a:pPr>
              <a:defRPr/>
            </a:pPr>
            <a:fld id="{262E25A4-5E5D-4B1A-BC36-BF49EAEF0F35}" type="slidenum">
              <a:rPr lang="en-US"/>
              <a:pPr>
                <a:defRPr/>
              </a:pPr>
              <a:t>‹#›</a:t>
            </a:fld>
            <a:endParaRPr lang="en-US"/>
          </a:p>
        </p:txBody>
      </p:sp>
    </p:spTree>
    <p:extLst>
      <p:ext uri="{BB962C8B-B14F-4D97-AF65-F5344CB8AC3E}">
        <p14:creationId xmlns:p14="http://schemas.microsoft.com/office/powerpoint/2010/main" val="15080429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D10740-FD87-4F92-A8C0-41712C8E6824}" type="datetimeFigureOut">
              <a:rPr lang="en-US" smtClean="0"/>
              <a:pPr/>
              <a:t>11/12/2013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1AFE96-BFBA-452E-8410-C702A3FFEBD0}"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cs typeface="+mn-cs"/>
              </a:defRPr>
            </a:lvl1pPr>
          </a:lstStyle>
          <a:p>
            <a:pPr fontAlgn="base">
              <a:spcBef>
                <a:spcPct val="0"/>
              </a:spcBef>
              <a:spcAft>
                <a:spcPct val="0"/>
              </a:spcAft>
              <a:defRPr/>
            </a:pPr>
            <a:fld id="{CC273C95-FA24-42A2-9EC8-5D10A5B1CCD0}" type="datetimeFigureOut">
              <a:rPr lang="en-US">
                <a:solidFill>
                  <a:prstClr val="white"/>
                </a:solidFill>
                <a:ea typeface="ＭＳ Ｐゴシック" pitchFamily="34" charset="-128"/>
              </a:rPr>
              <a:pPr fontAlgn="base">
                <a:spcBef>
                  <a:spcPct val="0"/>
                </a:spcBef>
                <a:spcAft>
                  <a:spcPct val="0"/>
                </a:spcAft>
                <a:defRPr/>
              </a:pPr>
              <a:t>11/12/2013</a:t>
            </a:fld>
            <a:endParaRPr lang="en-US">
              <a:solidFill>
                <a:prstClr val="white"/>
              </a:solidFill>
              <a:ea typeface="ＭＳ Ｐゴシック"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cs typeface="+mn-cs"/>
              </a:defRPr>
            </a:lvl1pPr>
          </a:lstStyle>
          <a:p>
            <a:pPr fontAlgn="base">
              <a:spcBef>
                <a:spcPct val="0"/>
              </a:spcBef>
              <a:spcAft>
                <a:spcPct val="0"/>
              </a:spcAft>
              <a:defRPr/>
            </a:pPr>
            <a:endParaRPr lang="en-US">
              <a:solidFill>
                <a:prstClr val="white"/>
              </a:solidFill>
              <a:ea typeface="ＭＳ Ｐゴシック" pitchFamily="34" charset="-128"/>
            </a:endParaRPr>
          </a:p>
        </p:txBody>
      </p:sp>
      <p:sp>
        <p:nvSpPr>
          <p:cNvPr id="6" name="Slide Number Placeholder 5"/>
          <p:cNvSpPr>
            <a:spLocks noGrp="1"/>
          </p:cNvSpPr>
          <p:nvPr>
            <p:ph type="sldNum" sz="quarter" idx="12"/>
          </p:nvPr>
        </p:nvSpPr>
        <p:spPr/>
        <p:txBody>
          <a:bodyPr/>
          <a:lstStyle>
            <a:lvl1pPr>
              <a:defRPr/>
            </a:lvl1pPr>
          </a:lstStyle>
          <a:p>
            <a:pPr>
              <a:defRPr/>
            </a:pPr>
            <a:fld id="{BD5F1E9A-961D-4085-A593-BE69B192661D}" type="slidenum">
              <a:rPr lang="en-US"/>
              <a:pPr>
                <a:defRPr/>
              </a:pPr>
              <a:t>‹#›</a:t>
            </a:fld>
            <a:endParaRPr lang="en-US"/>
          </a:p>
        </p:txBody>
      </p:sp>
    </p:spTree>
    <p:extLst>
      <p:ext uri="{BB962C8B-B14F-4D97-AF65-F5344CB8AC3E}">
        <p14:creationId xmlns:p14="http://schemas.microsoft.com/office/powerpoint/2010/main" val="2356875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cs typeface="+mn-cs"/>
              </a:defRPr>
            </a:lvl1pPr>
          </a:lstStyle>
          <a:p>
            <a:pPr fontAlgn="base">
              <a:spcBef>
                <a:spcPct val="0"/>
              </a:spcBef>
              <a:spcAft>
                <a:spcPct val="0"/>
              </a:spcAft>
              <a:defRPr/>
            </a:pPr>
            <a:fld id="{7A3BE640-1186-4BAD-8720-28B9DE07B2E3}" type="datetimeFigureOut">
              <a:rPr lang="en-US">
                <a:solidFill>
                  <a:prstClr val="white"/>
                </a:solidFill>
                <a:ea typeface="ＭＳ Ｐゴシック" pitchFamily="34" charset="-128"/>
              </a:rPr>
              <a:pPr fontAlgn="base">
                <a:spcBef>
                  <a:spcPct val="0"/>
                </a:spcBef>
                <a:spcAft>
                  <a:spcPct val="0"/>
                </a:spcAft>
                <a:defRPr/>
              </a:pPr>
              <a:t>11/12/2013</a:t>
            </a:fld>
            <a:endParaRPr lang="en-US">
              <a:solidFill>
                <a:prstClr val="white"/>
              </a:solidFill>
              <a:ea typeface="ＭＳ Ｐゴシック"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cs typeface="+mn-cs"/>
              </a:defRPr>
            </a:lvl1pPr>
          </a:lstStyle>
          <a:p>
            <a:pPr fontAlgn="base">
              <a:spcBef>
                <a:spcPct val="0"/>
              </a:spcBef>
              <a:spcAft>
                <a:spcPct val="0"/>
              </a:spcAft>
              <a:defRPr/>
            </a:pPr>
            <a:endParaRPr lang="en-US">
              <a:solidFill>
                <a:prstClr val="white"/>
              </a:solidFill>
              <a:ea typeface="ＭＳ Ｐゴシック" pitchFamily="34" charset="-128"/>
            </a:endParaRPr>
          </a:p>
        </p:txBody>
      </p:sp>
      <p:sp>
        <p:nvSpPr>
          <p:cNvPr id="6" name="Slide Number Placeholder 5"/>
          <p:cNvSpPr>
            <a:spLocks noGrp="1"/>
          </p:cNvSpPr>
          <p:nvPr>
            <p:ph type="sldNum" sz="quarter" idx="12"/>
          </p:nvPr>
        </p:nvSpPr>
        <p:spPr/>
        <p:txBody>
          <a:bodyPr/>
          <a:lstStyle>
            <a:lvl1pPr>
              <a:defRPr/>
            </a:lvl1pPr>
          </a:lstStyle>
          <a:p>
            <a:pPr>
              <a:defRPr/>
            </a:pPr>
            <a:fld id="{37393CFE-0621-4A46-85FC-500C966DD715}" type="slidenum">
              <a:rPr lang="en-US"/>
              <a:pPr>
                <a:defRPr/>
              </a:pPr>
              <a:t>‹#›</a:t>
            </a:fld>
            <a:endParaRPr lang="en-US"/>
          </a:p>
        </p:txBody>
      </p:sp>
    </p:spTree>
    <p:extLst>
      <p:ext uri="{BB962C8B-B14F-4D97-AF65-F5344CB8AC3E}">
        <p14:creationId xmlns:p14="http://schemas.microsoft.com/office/powerpoint/2010/main" val="1631695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cSld name="Tota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909091"/>
      </p:ext>
    </p:extLst>
  </p:cSld>
  <p:clrMapOvr>
    <a:masterClrMapping/>
  </p:clrMapOvr>
  <p:transition>
    <p:pull dir="l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cs typeface="+mn-cs"/>
              </a:defRPr>
            </a:lvl1pPr>
          </a:lstStyle>
          <a:p>
            <a:pPr fontAlgn="base">
              <a:spcBef>
                <a:spcPct val="0"/>
              </a:spcBef>
              <a:spcAft>
                <a:spcPct val="0"/>
              </a:spcAft>
              <a:defRPr/>
            </a:pPr>
            <a:fld id="{9D759F50-D2F3-4300-843A-0302717EB1BB}" type="datetimeFigureOut">
              <a:rPr lang="en-US">
                <a:solidFill>
                  <a:prstClr val="white"/>
                </a:solidFill>
                <a:latin typeface="Arial" pitchFamily="34" charset="0"/>
                <a:ea typeface="ＭＳ Ｐゴシック" pitchFamily="34" charset="-128"/>
              </a:rPr>
              <a:pPr fontAlgn="base">
                <a:spcBef>
                  <a:spcPct val="0"/>
                </a:spcBef>
                <a:spcAft>
                  <a:spcPct val="0"/>
                </a:spcAft>
                <a:defRPr/>
              </a:pPr>
              <a:t>11/12/2013</a:t>
            </a:fld>
            <a:endParaRPr lang="en-US">
              <a:solidFill>
                <a:prstClr val="white"/>
              </a:solidFill>
              <a:latin typeface="Arial" pitchFamily="34" charset="0"/>
              <a:ea typeface="ＭＳ Ｐゴシック"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cs typeface="+mn-cs"/>
              </a:defRPr>
            </a:lvl1pPr>
          </a:lstStyle>
          <a:p>
            <a:pPr fontAlgn="base">
              <a:spcBef>
                <a:spcPct val="0"/>
              </a:spcBef>
              <a:spcAft>
                <a:spcPct val="0"/>
              </a:spcAft>
              <a:defRPr/>
            </a:pPr>
            <a:endParaRPr lang="en-US">
              <a:solidFill>
                <a:prstClr val="white"/>
              </a:solidFill>
              <a:latin typeface="Arial" pitchFamily="34" charset="0"/>
              <a:ea typeface="ＭＳ Ｐゴシック" pitchFamily="34" charset="-128"/>
            </a:endParaRPr>
          </a:p>
        </p:txBody>
      </p:sp>
      <p:sp>
        <p:nvSpPr>
          <p:cNvPr id="6" name="Slide Number Placeholder 5"/>
          <p:cNvSpPr>
            <a:spLocks noGrp="1"/>
          </p:cNvSpPr>
          <p:nvPr>
            <p:ph type="sldNum" sz="quarter" idx="12"/>
          </p:nvPr>
        </p:nvSpPr>
        <p:spPr/>
        <p:txBody>
          <a:bodyPr/>
          <a:lstStyle>
            <a:lvl1pPr>
              <a:defRPr/>
            </a:lvl1pPr>
          </a:lstStyle>
          <a:p>
            <a:pPr>
              <a:defRPr/>
            </a:pPr>
            <a:fld id="{2A467038-3A2D-4743-A97F-65FE62C19763}" type="slidenum">
              <a:rPr lang="en-US"/>
              <a:pPr>
                <a:defRPr/>
              </a:pPr>
              <a:t>‹#›</a:t>
            </a:fld>
            <a:endParaRPr lang="en-US"/>
          </a:p>
        </p:txBody>
      </p:sp>
    </p:spTree>
    <p:extLst>
      <p:ext uri="{BB962C8B-B14F-4D97-AF65-F5344CB8AC3E}">
        <p14:creationId xmlns:p14="http://schemas.microsoft.com/office/powerpoint/2010/main" val="1350164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ED9893-F11E-41B3-9866-F38D3EE73E8F}" type="slidenum">
              <a:rPr lang="en-US"/>
              <a:pPr>
                <a:defRPr/>
              </a:pPr>
              <a:t>‹#›</a:t>
            </a:fld>
            <a:endParaRPr lang="en-US"/>
          </a:p>
        </p:txBody>
      </p:sp>
    </p:spTree>
    <p:extLst>
      <p:ext uri="{BB962C8B-B14F-4D97-AF65-F5344CB8AC3E}">
        <p14:creationId xmlns:p14="http://schemas.microsoft.com/office/powerpoint/2010/main" val="3338924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F8F501-D602-4983-827E-1BE9C43C9EED}" type="slidenum">
              <a:rPr lang="en-US"/>
              <a:pPr>
                <a:defRPr/>
              </a:pPr>
              <a:t>‹#›</a:t>
            </a:fld>
            <a:endParaRPr lang="en-US"/>
          </a:p>
        </p:txBody>
      </p:sp>
    </p:spTree>
    <p:extLst>
      <p:ext uri="{BB962C8B-B14F-4D97-AF65-F5344CB8AC3E}">
        <p14:creationId xmlns:p14="http://schemas.microsoft.com/office/powerpoint/2010/main" val="8143758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360264-6C09-4094-A169-532850CD4C2D}" type="slidenum">
              <a:rPr lang="en-US"/>
              <a:pPr>
                <a:defRPr/>
              </a:pPr>
              <a:t>‹#›</a:t>
            </a:fld>
            <a:endParaRPr lang="en-US"/>
          </a:p>
        </p:txBody>
      </p:sp>
    </p:spTree>
    <p:extLst>
      <p:ext uri="{BB962C8B-B14F-4D97-AF65-F5344CB8AC3E}">
        <p14:creationId xmlns:p14="http://schemas.microsoft.com/office/powerpoint/2010/main" val="3856410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8593DB-A01D-4942-B6F2-487EED33B9CE}" type="slidenum">
              <a:rPr lang="en-US"/>
              <a:pPr>
                <a:defRPr/>
              </a:pPr>
              <a:t>‹#›</a:t>
            </a:fld>
            <a:endParaRPr lang="en-US"/>
          </a:p>
        </p:txBody>
      </p:sp>
    </p:spTree>
    <p:extLst>
      <p:ext uri="{BB962C8B-B14F-4D97-AF65-F5344CB8AC3E}">
        <p14:creationId xmlns:p14="http://schemas.microsoft.com/office/powerpoint/2010/main" val="22323985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72CF3B0-C3CA-49BD-9C89-9FBE52F08C64}" type="slidenum">
              <a:rPr lang="en-US"/>
              <a:pPr>
                <a:defRPr/>
              </a:pPr>
              <a:t>‹#›</a:t>
            </a:fld>
            <a:endParaRPr lang="en-US"/>
          </a:p>
        </p:txBody>
      </p:sp>
    </p:spTree>
    <p:extLst>
      <p:ext uri="{BB962C8B-B14F-4D97-AF65-F5344CB8AC3E}">
        <p14:creationId xmlns:p14="http://schemas.microsoft.com/office/powerpoint/2010/main" val="36684974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4FCA14-B590-4094-8797-6E6B6A4AA354}" type="slidenum">
              <a:rPr lang="en-US"/>
              <a:pPr>
                <a:defRPr/>
              </a:pPr>
              <a:t>‹#›</a:t>
            </a:fld>
            <a:endParaRPr lang="en-US"/>
          </a:p>
        </p:txBody>
      </p:sp>
    </p:spTree>
    <p:extLst>
      <p:ext uri="{BB962C8B-B14F-4D97-AF65-F5344CB8AC3E}">
        <p14:creationId xmlns:p14="http://schemas.microsoft.com/office/powerpoint/2010/main" val="2038801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D10740-FD87-4F92-A8C0-41712C8E6824}" type="datetimeFigureOut">
              <a:rPr lang="en-US" smtClean="0"/>
              <a:pPr/>
              <a:t>11/12/2013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1AFE96-BFBA-452E-8410-C702A3FFEBD0}"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509C89-B705-440A-A70F-A8DAECB3963D}" type="slidenum">
              <a:rPr lang="en-US"/>
              <a:pPr>
                <a:defRPr/>
              </a:pPr>
              <a:t>‹#›</a:t>
            </a:fld>
            <a:endParaRPr lang="en-US"/>
          </a:p>
        </p:txBody>
      </p:sp>
    </p:spTree>
    <p:extLst>
      <p:ext uri="{BB962C8B-B14F-4D97-AF65-F5344CB8AC3E}">
        <p14:creationId xmlns:p14="http://schemas.microsoft.com/office/powerpoint/2010/main" val="9920960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831987-6840-4472-AD4A-FCB5FCF3701C}" type="slidenum">
              <a:rPr lang="en-US"/>
              <a:pPr>
                <a:defRPr/>
              </a:pPr>
              <a:t>‹#›</a:t>
            </a:fld>
            <a:endParaRPr lang="en-US"/>
          </a:p>
        </p:txBody>
      </p:sp>
    </p:spTree>
    <p:extLst>
      <p:ext uri="{BB962C8B-B14F-4D97-AF65-F5344CB8AC3E}">
        <p14:creationId xmlns:p14="http://schemas.microsoft.com/office/powerpoint/2010/main" val="13943532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C4BAA3-7E46-4BA7-A414-870D4C445062}" type="slidenum">
              <a:rPr lang="en-US"/>
              <a:pPr>
                <a:defRPr/>
              </a:pPr>
              <a:t>‹#›</a:t>
            </a:fld>
            <a:endParaRPr lang="en-US"/>
          </a:p>
        </p:txBody>
      </p:sp>
    </p:spTree>
    <p:extLst>
      <p:ext uri="{BB962C8B-B14F-4D97-AF65-F5344CB8AC3E}">
        <p14:creationId xmlns:p14="http://schemas.microsoft.com/office/powerpoint/2010/main" val="2467878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0A0406-A6FF-498B-8ABA-34D13C25BCA8}" type="slidenum">
              <a:rPr lang="en-US"/>
              <a:pPr>
                <a:defRPr/>
              </a:pPr>
              <a:t>‹#›</a:t>
            </a:fld>
            <a:endParaRPr lang="en-US"/>
          </a:p>
        </p:txBody>
      </p:sp>
    </p:spTree>
    <p:extLst>
      <p:ext uri="{BB962C8B-B14F-4D97-AF65-F5344CB8AC3E}">
        <p14:creationId xmlns:p14="http://schemas.microsoft.com/office/powerpoint/2010/main" val="35988658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F43692-90B9-4991-9F8B-07641D75EB76}" type="slidenum">
              <a:rPr lang="en-US"/>
              <a:pPr>
                <a:defRPr/>
              </a:pPr>
              <a:t>‹#›</a:t>
            </a:fld>
            <a:endParaRPr lang="en-US"/>
          </a:p>
        </p:txBody>
      </p:sp>
    </p:spTree>
    <p:extLst>
      <p:ext uri="{BB962C8B-B14F-4D97-AF65-F5344CB8AC3E}">
        <p14:creationId xmlns:p14="http://schemas.microsoft.com/office/powerpoint/2010/main" val="12509137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Oval 9"/>
          <p:cNvSpPr>
            <a:spLocks noChangeArrowheads="1"/>
          </p:cNvSpPr>
          <p:nvPr userDrawn="1"/>
        </p:nvSpPr>
        <p:spPr bwMode="auto">
          <a:xfrm>
            <a:off x="71438" y="76203"/>
            <a:ext cx="1295400" cy="1308100"/>
          </a:xfrm>
          <a:prstGeom prst="ellipse">
            <a:avLst/>
          </a:prstGeom>
          <a:solidFill>
            <a:schemeClr val="bg1"/>
          </a:solidFill>
          <a:ln w="19050">
            <a:solidFill>
              <a:schemeClr val="bg1"/>
            </a:solidFill>
            <a:round/>
            <a:headEnd/>
            <a:tailEnd/>
          </a:ln>
        </p:spPr>
        <p:txBody>
          <a:bodyPr wrap="none" anchor="ctr"/>
          <a:lstStyle/>
          <a:p>
            <a:pPr fontAlgn="base">
              <a:spcBef>
                <a:spcPct val="0"/>
              </a:spcBef>
              <a:spcAft>
                <a:spcPct val="0"/>
              </a:spcAft>
            </a:pPr>
            <a:endParaRPr lang="en-US">
              <a:solidFill>
                <a:srgbClr val="000000"/>
              </a:solidFill>
              <a:ea typeface="MS PGothic" pitchFamily="34" charset="-128"/>
            </a:endParaRPr>
          </a:p>
        </p:txBody>
      </p:sp>
      <p:sp>
        <p:nvSpPr>
          <p:cNvPr id="4" name="Rectangle 10"/>
          <p:cNvSpPr>
            <a:spLocks noChangeArrowheads="1"/>
          </p:cNvSpPr>
          <p:nvPr userDrawn="1"/>
        </p:nvSpPr>
        <p:spPr bwMode="auto">
          <a:xfrm>
            <a:off x="771537" y="76220"/>
            <a:ext cx="7610475" cy="347663"/>
          </a:xfrm>
          <a:prstGeom prst="rect">
            <a:avLst/>
          </a:prstGeom>
          <a:solidFill>
            <a:srgbClr val="6C9BC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0" tIns="91430" rIns="91430" bIns="91430" anchor="ctr"/>
          <a:lstStyle/>
          <a:p>
            <a:pPr algn="ctr" fontAlgn="base">
              <a:spcBef>
                <a:spcPct val="0"/>
              </a:spcBef>
              <a:spcAft>
                <a:spcPct val="0"/>
              </a:spcAft>
            </a:pPr>
            <a:r>
              <a:rPr lang="en-US" sz="1200">
                <a:solidFill>
                  <a:srgbClr val="215A9F"/>
                </a:solidFill>
                <a:latin typeface="Trebuchet MS" pitchFamily="34" charset="0"/>
                <a:ea typeface="MS PGothic" pitchFamily="34" charset="-128"/>
              </a:rPr>
              <a:t>N A T I O N A L   O C E A N I C   A N D   A T M O S P H E R I C   A D M I N I S T R A T I O N</a:t>
            </a:r>
          </a:p>
        </p:txBody>
      </p:sp>
      <p:sp>
        <p:nvSpPr>
          <p:cNvPr id="5" name="Text Box 9"/>
          <p:cNvSpPr txBox="1">
            <a:spLocks noChangeArrowheads="1"/>
          </p:cNvSpPr>
          <p:nvPr userDrawn="1"/>
        </p:nvSpPr>
        <p:spPr bwMode="auto">
          <a:xfrm>
            <a:off x="771542" y="457200"/>
            <a:ext cx="7686675" cy="914400"/>
          </a:xfrm>
          <a:prstGeom prst="rect">
            <a:avLst/>
          </a:prstGeom>
          <a:solidFill>
            <a:srgbClr val="215A9F"/>
          </a:solidFill>
          <a:ln>
            <a:noFill/>
          </a:ln>
          <a:extLst/>
        </p:spPr>
        <p:txBody>
          <a:bodyPr lIns="36572" tIns="73144" rIns="36572" bIns="3657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defRPr/>
            </a:pPr>
            <a:endParaRPr lang="en-US" smtClean="0">
              <a:solidFill>
                <a:srgbClr val="000000"/>
              </a:solidFill>
              <a:ea typeface="ＭＳ Ｐゴシック" pitchFamily="34" charset="-128"/>
            </a:endParaRPr>
          </a:p>
        </p:txBody>
      </p:sp>
      <p:sp>
        <p:nvSpPr>
          <p:cNvPr id="38" name="Title 1"/>
          <p:cNvSpPr>
            <a:spLocks noGrp="1"/>
          </p:cNvSpPr>
          <p:nvPr>
            <p:ph type="title"/>
          </p:nvPr>
        </p:nvSpPr>
        <p:spPr>
          <a:xfrm>
            <a:off x="457200" y="274639"/>
            <a:ext cx="8229600" cy="1143000"/>
          </a:xfrm>
        </p:spPr>
        <p:txBody>
          <a:bodyPr/>
          <a:lstStyle>
            <a:lvl1pPr>
              <a:defRPr>
                <a:solidFill>
                  <a:schemeClr val="bg1"/>
                </a:solidFill>
              </a:defRPr>
            </a:lvl1pPr>
          </a:lstStyle>
          <a:p>
            <a:r>
              <a:rPr lang="en-US" smtClean="0"/>
              <a:t>Click to edit Master title style</a:t>
            </a:r>
            <a:endParaRPr lang="en-US" dirty="0"/>
          </a:p>
        </p:txBody>
      </p:sp>
      <p:sp>
        <p:nvSpPr>
          <p:cNvPr id="12" name="Date Placeholder 3"/>
          <p:cNvSpPr>
            <a:spLocks noGrp="1"/>
          </p:cNvSpPr>
          <p:nvPr>
            <p:ph type="dt" sz="half" idx="10"/>
          </p:nvPr>
        </p:nvSpPr>
        <p:spPr>
          <a:xfrm>
            <a:off x="-55563" y="6583364"/>
            <a:ext cx="2133601" cy="365125"/>
          </a:xfrm>
        </p:spPr>
        <p:txBody>
          <a:bodyPr/>
          <a:lstStyle>
            <a:lvl1pPr>
              <a:defRPr/>
            </a:lvl1pPr>
          </a:lstStyle>
          <a:p>
            <a:pPr>
              <a:defRPr/>
            </a:pPr>
            <a:endParaRPr lang="en-US"/>
          </a:p>
        </p:txBody>
      </p:sp>
      <p:sp>
        <p:nvSpPr>
          <p:cNvPr id="13" name="Footer Placeholder 4"/>
          <p:cNvSpPr>
            <a:spLocks noGrp="1"/>
          </p:cNvSpPr>
          <p:nvPr>
            <p:ph type="ftr" sz="quarter" idx="11"/>
          </p:nvPr>
        </p:nvSpPr>
        <p:spPr>
          <a:xfrm>
            <a:off x="2286000" y="6583364"/>
            <a:ext cx="4648200" cy="365125"/>
          </a:xfrm>
        </p:spPr>
        <p:txBody>
          <a:bodyPr/>
          <a:lstStyle>
            <a:lvl1pPr>
              <a:defRPr/>
            </a:lvl1pPr>
          </a:lstStyle>
          <a:p>
            <a:pPr>
              <a:defRPr/>
            </a:pPr>
            <a:endParaRPr lang="en-US"/>
          </a:p>
        </p:txBody>
      </p:sp>
      <p:sp>
        <p:nvSpPr>
          <p:cNvPr id="14" name="Slide Number Placeholder 5"/>
          <p:cNvSpPr>
            <a:spLocks noGrp="1"/>
          </p:cNvSpPr>
          <p:nvPr>
            <p:ph type="sldNum" sz="quarter" idx="12"/>
          </p:nvPr>
        </p:nvSpPr>
        <p:spPr>
          <a:xfrm>
            <a:off x="7035800" y="6569076"/>
            <a:ext cx="2133600" cy="365125"/>
          </a:xfrm>
        </p:spPr>
        <p:txBody>
          <a:bodyPr/>
          <a:lstStyle>
            <a:lvl1pPr>
              <a:defRPr/>
            </a:lvl1pPr>
          </a:lstStyle>
          <a:p>
            <a:pPr>
              <a:defRPr/>
            </a:pPr>
            <a:fld id="{657D7108-5FF7-4CE1-B33F-3B9B5032ED9F}" type="slidenum">
              <a:rPr lang="en-US"/>
              <a:pPr>
                <a:defRPr/>
              </a:pPr>
              <a:t>‹#›</a:t>
            </a:fld>
            <a:endParaRPr lang="en-US"/>
          </a:p>
        </p:txBody>
      </p:sp>
    </p:spTree>
    <p:extLst>
      <p:ext uri="{BB962C8B-B14F-4D97-AF65-F5344CB8AC3E}">
        <p14:creationId xmlns:p14="http://schemas.microsoft.com/office/powerpoint/2010/main" val="42298871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cSld name="Tota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226178"/>
      </p:ext>
    </p:extLst>
  </p:cSld>
  <p:clrMapOvr>
    <a:masterClrMapping/>
  </p:clrMapOvr>
  <p:transition>
    <p:pull dir="ld"/>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57869920-CDCA-487F-A85C-C9022D8F04E4}" type="slidenum">
              <a:rPr lang="en-US"/>
              <a:pPr>
                <a:defRPr/>
              </a:pPr>
              <a:t>‹#›</a:t>
            </a:fld>
            <a:endParaRPr lang="en-US"/>
          </a:p>
        </p:txBody>
      </p:sp>
    </p:spTree>
    <p:extLst>
      <p:ext uri="{BB962C8B-B14F-4D97-AF65-F5344CB8AC3E}">
        <p14:creationId xmlns:p14="http://schemas.microsoft.com/office/powerpoint/2010/main" val="4485987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15C7AD1B-CCF8-46D3-A022-15E19F01DA71}" type="slidenum">
              <a:rPr lang="en-US"/>
              <a:pPr>
                <a:defRPr/>
              </a:pPr>
              <a:t>‹#›</a:t>
            </a:fld>
            <a:endParaRPr lang="en-US"/>
          </a:p>
        </p:txBody>
      </p:sp>
    </p:spTree>
    <p:extLst>
      <p:ext uri="{BB962C8B-B14F-4D97-AF65-F5344CB8AC3E}">
        <p14:creationId xmlns:p14="http://schemas.microsoft.com/office/powerpoint/2010/main" val="4582125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8EF6A7BE-9F05-4D9D-8784-506A955E1130}" type="slidenum">
              <a:rPr lang="en-US"/>
              <a:pPr>
                <a:defRPr/>
              </a:pPr>
              <a:t>‹#›</a:t>
            </a:fld>
            <a:endParaRPr lang="en-US"/>
          </a:p>
        </p:txBody>
      </p:sp>
    </p:spTree>
    <p:extLst>
      <p:ext uri="{BB962C8B-B14F-4D97-AF65-F5344CB8AC3E}">
        <p14:creationId xmlns:p14="http://schemas.microsoft.com/office/powerpoint/2010/main" val="3463055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D10740-FD87-4F92-A8C0-41712C8E6824}" type="datetimeFigureOut">
              <a:rPr lang="en-US" smtClean="0"/>
              <a:pPr/>
              <a:t>11/12/2013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1AFE96-BFBA-452E-8410-C702A3FFEBD0}"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7120112C-A424-42D4-AA9A-41148CF415C3}" type="slidenum">
              <a:rPr lang="en-US"/>
              <a:pPr>
                <a:defRPr/>
              </a:pPr>
              <a:t>‹#›</a:t>
            </a:fld>
            <a:endParaRPr lang="en-US"/>
          </a:p>
        </p:txBody>
      </p:sp>
    </p:spTree>
    <p:extLst>
      <p:ext uri="{BB962C8B-B14F-4D97-AF65-F5344CB8AC3E}">
        <p14:creationId xmlns:p14="http://schemas.microsoft.com/office/powerpoint/2010/main" val="38852652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AA193D46-3FCD-45A4-B301-C56B3B047BC1}" type="slidenum">
              <a:rPr lang="en-US"/>
              <a:pPr>
                <a:defRPr/>
              </a:pPr>
              <a:t>‹#›</a:t>
            </a:fld>
            <a:endParaRPr lang="en-US"/>
          </a:p>
        </p:txBody>
      </p:sp>
    </p:spTree>
    <p:extLst>
      <p:ext uri="{BB962C8B-B14F-4D97-AF65-F5344CB8AC3E}">
        <p14:creationId xmlns:p14="http://schemas.microsoft.com/office/powerpoint/2010/main" val="2425908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FB739694-359E-4A81-BF9E-6932DD203D5B}" type="slidenum">
              <a:rPr lang="en-US"/>
              <a:pPr>
                <a:defRPr/>
              </a:pPr>
              <a:t>‹#›</a:t>
            </a:fld>
            <a:endParaRPr lang="en-US"/>
          </a:p>
        </p:txBody>
      </p:sp>
    </p:spTree>
    <p:extLst>
      <p:ext uri="{BB962C8B-B14F-4D97-AF65-F5344CB8AC3E}">
        <p14:creationId xmlns:p14="http://schemas.microsoft.com/office/powerpoint/2010/main" val="8449890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0C3CC934-241E-4661-A049-10BE541FB975}" type="slidenum">
              <a:rPr lang="en-US"/>
              <a:pPr>
                <a:defRPr/>
              </a:pPr>
              <a:t>‹#›</a:t>
            </a:fld>
            <a:endParaRPr lang="en-US"/>
          </a:p>
        </p:txBody>
      </p:sp>
    </p:spTree>
    <p:extLst>
      <p:ext uri="{BB962C8B-B14F-4D97-AF65-F5344CB8AC3E}">
        <p14:creationId xmlns:p14="http://schemas.microsoft.com/office/powerpoint/2010/main" val="37583133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9D0E6485-1541-4CF3-874B-72CE6E6570A2}" type="slidenum">
              <a:rPr lang="en-US"/>
              <a:pPr>
                <a:defRPr/>
              </a:pPr>
              <a:t>‹#›</a:t>
            </a:fld>
            <a:endParaRPr lang="en-US"/>
          </a:p>
        </p:txBody>
      </p:sp>
    </p:spTree>
    <p:extLst>
      <p:ext uri="{BB962C8B-B14F-4D97-AF65-F5344CB8AC3E}">
        <p14:creationId xmlns:p14="http://schemas.microsoft.com/office/powerpoint/2010/main" val="1718123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3B9316EE-3A96-4270-A89D-050A684AA475}" type="slidenum">
              <a:rPr lang="en-US"/>
              <a:pPr>
                <a:defRPr/>
              </a:pPr>
              <a:t>‹#›</a:t>
            </a:fld>
            <a:endParaRPr lang="en-US"/>
          </a:p>
        </p:txBody>
      </p:sp>
    </p:spTree>
    <p:extLst>
      <p:ext uri="{BB962C8B-B14F-4D97-AF65-F5344CB8AC3E}">
        <p14:creationId xmlns:p14="http://schemas.microsoft.com/office/powerpoint/2010/main" val="8917022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1B1E49DF-4306-43D5-AA34-4DEDD374C691}" type="slidenum">
              <a:rPr lang="en-US"/>
              <a:pPr>
                <a:defRPr/>
              </a:pPr>
              <a:t>‹#›</a:t>
            </a:fld>
            <a:endParaRPr lang="en-US"/>
          </a:p>
        </p:txBody>
      </p:sp>
    </p:spTree>
    <p:extLst>
      <p:ext uri="{BB962C8B-B14F-4D97-AF65-F5344CB8AC3E}">
        <p14:creationId xmlns:p14="http://schemas.microsoft.com/office/powerpoint/2010/main" val="35396188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41AF3D60-5A31-45E0-96A1-75D4CD3ADFE2}" type="slidenum">
              <a:rPr lang="en-US"/>
              <a:pPr>
                <a:defRPr/>
              </a:pPr>
              <a:t>‹#›</a:t>
            </a:fld>
            <a:endParaRPr lang="en-US"/>
          </a:p>
        </p:txBody>
      </p:sp>
    </p:spTree>
    <p:extLst>
      <p:ext uri="{BB962C8B-B14F-4D97-AF65-F5344CB8AC3E}">
        <p14:creationId xmlns:p14="http://schemas.microsoft.com/office/powerpoint/2010/main" val="19900630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47560DF9-FF66-4684-AE99-131A450E19C4}" type="slidenum">
              <a:rPr lang="en-US"/>
              <a:pPr>
                <a:defRPr/>
              </a:pPr>
              <a:t>‹#›</a:t>
            </a:fld>
            <a:endParaRPr lang="en-US"/>
          </a:p>
        </p:txBody>
      </p:sp>
    </p:spTree>
    <p:extLst>
      <p:ext uri="{BB962C8B-B14F-4D97-AF65-F5344CB8AC3E}">
        <p14:creationId xmlns:p14="http://schemas.microsoft.com/office/powerpoint/2010/main" val="11639680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D7EF49D2-DA2B-42A6-849A-9306A69D6473}" type="slidenum">
              <a:rPr lang="en-US"/>
              <a:pPr>
                <a:defRPr/>
              </a:pPr>
              <a:t>‹#›</a:t>
            </a:fld>
            <a:endParaRPr lang="en-US"/>
          </a:p>
        </p:txBody>
      </p:sp>
    </p:spTree>
    <p:extLst>
      <p:ext uri="{BB962C8B-B14F-4D97-AF65-F5344CB8AC3E}">
        <p14:creationId xmlns:p14="http://schemas.microsoft.com/office/powerpoint/2010/main" val="1429072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D10740-FD87-4F92-A8C0-41712C8E6824}" type="datetimeFigureOut">
              <a:rPr lang="en-US" smtClean="0"/>
              <a:pPr/>
              <a:t>11/12/2013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1AFE96-BFBA-452E-8410-C702A3FFEBD0}"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42D48E89-23B1-405B-8000-0D68C1DC460E}" type="slidenum">
              <a:rPr lang="en-US"/>
              <a:pPr>
                <a:defRPr/>
              </a:pPr>
              <a:t>‹#›</a:t>
            </a:fld>
            <a:endParaRPr lang="en-US"/>
          </a:p>
        </p:txBody>
      </p:sp>
    </p:spTree>
    <p:extLst>
      <p:ext uri="{BB962C8B-B14F-4D97-AF65-F5344CB8AC3E}">
        <p14:creationId xmlns:p14="http://schemas.microsoft.com/office/powerpoint/2010/main" val="35266143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Mission/Vis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2" name="Picture Placeholder 11"/>
          <p:cNvSpPr>
            <a:spLocks noGrp="1"/>
          </p:cNvSpPr>
          <p:nvPr>
            <p:ph type="pic" sz="quarter" idx="14"/>
          </p:nvPr>
        </p:nvSpPr>
        <p:spPr>
          <a:xfrm>
            <a:off x="965200" y="2057400"/>
            <a:ext cx="3352800" cy="1828800"/>
          </a:xfrm>
        </p:spPr>
        <p:txBody>
          <a:bodyPr/>
          <a:lstStyle/>
          <a:p>
            <a:pPr lvl="0"/>
            <a:endParaRPr lang="en-US" noProof="0"/>
          </a:p>
        </p:txBody>
      </p:sp>
      <p:sp>
        <p:nvSpPr>
          <p:cNvPr id="17" name="Picture Placeholder 11"/>
          <p:cNvSpPr>
            <a:spLocks noGrp="1"/>
          </p:cNvSpPr>
          <p:nvPr>
            <p:ph type="pic" sz="quarter" idx="15"/>
          </p:nvPr>
        </p:nvSpPr>
        <p:spPr>
          <a:xfrm>
            <a:off x="4648200" y="2057400"/>
            <a:ext cx="3352800" cy="1828800"/>
          </a:xfrm>
        </p:spPr>
        <p:txBody>
          <a:bodyPr/>
          <a:lstStyle/>
          <a:p>
            <a:pPr lvl="0"/>
            <a:endParaRPr lang="en-US" noProof="0"/>
          </a:p>
        </p:txBody>
      </p:sp>
      <p:sp>
        <p:nvSpPr>
          <p:cNvPr id="5" name="Footer Placeholder 2"/>
          <p:cNvSpPr>
            <a:spLocks noGrp="1"/>
          </p:cNvSpPr>
          <p:nvPr>
            <p:ph type="ftr" sz="quarter" idx="16"/>
          </p:nvPr>
        </p:nvSpPr>
        <p:spPr>
          <a:xfrm>
            <a:off x="0" y="6553200"/>
            <a:ext cx="7010400" cy="304800"/>
          </a:xfrm>
          <a:prstGeom prst="rect">
            <a:avLst/>
          </a:prstGeom>
        </p:spPr>
        <p:txBody>
          <a:bodyPr/>
          <a:lstStyle>
            <a:lvl1pPr algn="ctr">
              <a:defRPr sz="2000">
                <a:solidFill>
                  <a:srgbClr val="FFFFFF"/>
                </a:solidFill>
                <a:latin typeface="Franklin Gothic Book" pitchFamily="34" charset="0"/>
                <a:ea typeface="+mn-ea"/>
              </a:defRPr>
            </a:lvl1pPr>
          </a:lstStyle>
          <a:p>
            <a:pPr fontAlgn="base">
              <a:spcBef>
                <a:spcPct val="0"/>
              </a:spcBef>
              <a:spcAft>
                <a:spcPct val="0"/>
              </a:spcAft>
              <a:defRPr/>
            </a:pPr>
            <a:r>
              <a:t>NOAA's National Weather Service: Serving the Nation’s Environmental Forecasting Needs</a:t>
            </a:r>
            <a:endParaRPr dirty="0"/>
          </a:p>
        </p:txBody>
      </p:sp>
      <p:sp>
        <p:nvSpPr>
          <p:cNvPr id="6" name="Slide Number Placeholder 3"/>
          <p:cNvSpPr>
            <a:spLocks noGrp="1"/>
          </p:cNvSpPr>
          <p:nvPr>
            <p:ph type="sldNum" sz="quarter" idx="17"/>
          </p:nvPr>
        </p:nvSpPr>
        <p:spPr/>
        <p:txBody>
          <a:bodyPr/>
          <a:lstStyle>
            <a:lvl1pPr>
              <a:defRPr>
                <a:ea typeface="ＭＳ Ｐゴシック" pitchFamily="34" charset="-128"/>
              </a:defRPr>
            </a:lvl1pPr>
          </a:lstStyle>
          <a:p>
            <a:pPr>
              <a:defRPr/>
            </a:pPr>
            <a:fld id="{CBE532EF-8959-49B9-ADD0-B15B04A6C1C5}" type="slidenum">
              <a:rPr lang="en-US"/>
              <a:pPr>
                <a:defRPr/>
              </a:pPr>
              <a:t>‹#›</a:t>
            </a:fld>
            <a:endParaRPr lang="en-US"/>
          </a:p>
        </p:txBody>
      </p:sp>
    </p:spTree>
    <p:extLst>
      <p:ext uri="{BB962C8B-B14F-4D97-AF65-F5344CB8AC3E}">
        <p14:creationId xmlns:p14="http://schemas.microsoft.com/office/powerpoint/2010/main" val="22809151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ea typeface="ＭＳ Ｐゴシック" pitchFamily="34" charset="-128"/>
              </a:defRPr>
            </a:lvl1pPr>
          </a:lstStyle>
          <a:p>
            <a:pPr fontAlgn="base">
              <a:spcBef>
                <a:spcPct val="0"/>
              </a:spcBef>
              <a:spcAft>
                <a:spcPct val="0"/>
              </a:spcAft>
              <a:defRPr/>
            </a:pPr>
            <a:fld id="{A8BECAD1-5A34-4A88-AE3D-F4ED745709F2}" type="datetimeFigureOut">
              <a:rPr lang="en-US">
                <a:solidFill>
                  <a:prstClr val="white"/>
                </a:solidFill>
              </a:rPr>
              <a:pPr fontAlgn="base">
                <a:spcBef>
                  <a:spcPct val="0"/>
                </a:spcBef>
                <a:spcAft>
                  <a:spcPct val="0"/>
                </a:spcAft>
                <a:defRPr/>
              </a:pPr>
              <a:t>11/12/2013</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pitchFamily="34" charset="-128"/>
              </a:defRPr>
            </a:lvl1pPr>
          </a:lstStyle>
          <a:p>
            <a:pPr fontAlgn="base">
              <a:spcBef>
                <a:spcPct val="0"/>
              </a:spcBef>
              <a:spcAft>
                <a:spcPct val="0"/>
              </a:spcAft>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6109D2D7-A288-4D03-904C-EF258BBBC996}" type="slidenum">
              <a:rPr lang="en-US"/>
              <a:pPr>
                <a:defRPr/>
              </a:pPr>
              <a:t>‹#›</a:t>
            </a:fld>
            <a:endParaRPr lang="en-US"/>
          </a:p>
        </p:txBody>
      </p:sp>
    </p:spTree>
    <p:extLst>
      <p:ext uri="{BB962C8B-B14F-4D97-AF65-F5344CB8AC3E}">
        <p14:creationId xmlns:p14="http://schemas.microsoft.com/office/powerpoint/2010/main" val="27257612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8205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6231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4413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85585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2038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8847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936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D10740-FD87-4F92-A8C0-41712C8E6824}" type="datetimeFigureOut">
              <a:rPr lang="en-US" smtClean="0"/>
              <a:pPr/>
              <a:t>11/12/2013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1AFE96-BFBA-452E-8410-C702A3FFEBD0}"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770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2995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8269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0011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4B28FE-E46B-428D-9F7B-DBAC4F7E724A}"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739D6C-02C2-4F64-B0AC-44C8557F00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70881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4B28FE-E46B-428D-9F7B-DBAC4F7E724A}"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739D6C-02C2-4F64-B0AC-44C8557F00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3166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4B28FE-E46B-428D-9F7B-DBAC4F7E724A}"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739D6C-02C2-4F64-B0AC-44C8557F00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8103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4B28FE-E46B-428D-9F7B-DBAC4F7E724A}" type="datetimeFigureOut">
              <a:rPr lang="en-US" smtClean="0">
                <a:solidFill>
                  <a:prstClr val="black">
                    <a:tint val="75000"/>
                  </a:prstClr>
                </a:solidFill>
              </a:rPr>
              <a:pPr/>
              <a:t>11/12/2013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739D6C-02C2-4F64-B0AC-44C8557F00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9349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4B28FE-E46B-428D-9F7B-DBAC4F7E724A}" type="datetimeFigureOut">
              <a:rPr lang="en-US" smtClean="0">
                <a:solidFill>
                  <a:prstClr val="black">
                    <a:tint val="75000"/>
                  </a:prstClr>
                </a:solidFill>
              </a:rPr>
              <a:pPr/>
              <a:t>11/12/2013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739D6C-02C2-4F64-B0AC-44C8557F00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5428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4B28FE-E46B-428D-9F7B-DBAC4F7E724A}" type="datetimeFigureOut">
              <a:rPr lang="en-US" smtClean="0">
                <a:solidFill>
                  <a:prstClr val="black">
                    <a:tint val="75000"/>
                  </a:prstClr>
                </a:solidFill>
              </a:rPr>
              <a:pPr/>
              <a:t>11/12/2013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739D6C-02C2-4F64-B0AC-44C8557F00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856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D10740-FD87-4F92-A8C0-41712C8E6824}" type="datetimeFigureOut">
              <a:rPr lang="en-US" smtClean="0"/>
              <a:pPr/>
              <a:t>11/12/2013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1AFE96-BFBA-452E-8410-C702A3FFEBD0}"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4B28FE-E46B-428D-9F7B-DBAC4F7E724A}" type="datetimeFigureOut">
              <a:rPr lang="en-US" smtClean="0">
                <a:solidFill>
                  <a:prstClr val="black">
                    <a:tint val="75000"/>
                  </a:prstClr>
                </a:solidFill>
              </a:rPr>
              <a:pPr/>
              <a:t>11/12/2013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739D6C-02C2-4F64-B0AC-44C8557F00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4303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4B28FE-E46B-428D-9F7B-DBAC4F7E724A}" type="datetimeFigureOut">
              <a:rPr lang="en-US" smtClean="0">
                <a:solidFill>
                  <a:prstClr val="black">
                    <a:tint val="75000"/>
                  </a:prstClr>
                </a:solidFill>
              </a:rPr>
              <a:pPr/>
              <a:t>11/12/2013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739D6C-02C2-4F64-B0AC-44C8557F00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9920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4B28FE-E46B-428D-9F7B-DBAC4F7E724A}" type="datetimeFigureOut">
              <a:rPr lang="en-US" smtClean="0">
                <a:solidFill>
                  <a:prstClr val="black">
                    <a:tint val="75000"/>
                  </a:prstClr>
                </a:solidFill>
              </a:rPr>
              <a:pPr/>
              <a:t>11/12/2013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739D6C-02C2-4F64-B0AC-44C8557F00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42754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4B28FE-E46B-428D-9F7B-DBAC4F7E724A}"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739D6C-02C2-4F64-B0AC-44C8557F00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1938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4B28FE-E46B-428D-9F7B-DBAC4F7E724A}"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739D6C-02C2-4F64-B0AC-44C8557F00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5676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0231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39122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9977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90790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48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slideLayout" Target="../slideLayouts/slideLayout40.xml"/><Relationship Id="rId7" Type="http://schemas.openxmlformats.org/officeDocument/2006/relationships/theme" Target="../theme/theme4.xml"/><Relationship Id="rId12" Type="http://schemas.openxmlformats.org/officeDocument/2006/relationships/image" Target="../media/image7.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6.png"/><Relationship Id="rId5" Type="http://schemas.openxmlformats.org/officeDocument/2006/relationships/slideLayout" Target="../slideLayouts/slideLayout42.xml"/><Relationship Id="rId10" Type="http://schemas.openxmlformats.org/officeDocument/2006/relationships/image" Target="../media/image5.png"/><Relationship Id="rId4" Type="http://schemas.openxmlformats.org/officeDocument/2006/relationships/slideLayout" Target="../slideLayouts/slideLayout41.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2.xml"/><Relationship Id="rId7" Type="http://schemas.openxmlformats.org/officeDocument/2006/relationships/image" Target="../media/image5.pn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theme" Target="../theme/theme7.xml"/><Relationship Id="rId9"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D10740-FD87-4F92-A8C0-41712C8E6824}" type="datetimeFigureOut">
              <a:rPr lang="en-US" smtClean="0"/>
              <a:pPr/>
              <a:t>11/12/2013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1AFE96-BFBA-452E-8410-C702A3FFEBD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04104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a:defRPr/>
            </a:pPr>
            <a:fld id="{9E30B247-DEC4-4827-A93C-8E8F71ABBA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B28FE-E46B-428D-9F7B-DBAC4F7E724A}" type="datetimeFigureOut">
              <a:rPr lang="en-US" smtClean="0"/>
              <a:pPr/>
              <a:t>11/12/2013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739D6C-02C2-4F64-B0AC-44C8557F007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1371600"/>
            <a:ext cx="9144000" cy="518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000">
              <a:solidFill>
                <a:prstClr val="white"/>
              </a:solidFill>
            </a:endParaRPr>
          </a:p>
        </p:txBody>
      </p:sp>
      <p:sp>
        <p:nvSpPr>
          <p:cNvPr id="1027" name="Rectangle 9"/>
          <p:cNvSpPr>
            <a:spLocks noChangeArrowheads="1"/>
          </p:cNvSpPr>
          <p:nvPr/>
        </p:nvSpPr>
        <p:spPr bwMode="auto">
          <a:xfrm>
            <a:off x="0" y="1371600"/>
            <a:ext cx="9144000" cy="152400"/>
          </a:xfrm>
          <a:prstGeom prst="rect">
            <a:avLst/>
          </a:prstGeom>
          <a:solidFill>
            <a:schemeClr val="tx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sx="102000" sy="102000" algn="ctr" rotWithShape="0">
                    <a:srgbClr val="000000">
                      <a:alpha val="39998"/>
                    </a:srgbClr>
                  </a:outerShdw>
                </a:effectLst>
              </a14:hiddenEffects>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endParaRPr lang="en-US" altLang="en-US" sz="2000" smtClean="0">
              <a:solidFill>
                <a:srgbClr val="FFFFFF"/>
              </a:solidFill>
              <a:latin typeface="Franklin Gothic Book" pitchFamily="34" charset="0"/>
            </a:endParaRPr>
          </a:p>
        </p:txBody>
      </p:sp>
      <p:sp>
        <p:nvSpPr>
          <p:cNvPr id="1028" name="Rectangle 2"/>
          <p:cNvSpPr>
            <a:spLocks noGrp="1" noChangeArrowheads="1"/>
          </p:cNvSpPr>
          <p:nvPr>
            <p:ph type="title"/>
          </p:nvPr>
        </p:nvSpPr>
        <p:spPr bwMode="auto">
          <a:xfrm>
            <a:off x="1524000" y="0"/>
            <a:ext cx="7620000" cy="13716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18288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304800" y="1676400"/>
            <a:ext cx="8534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p:txBody>
      </p:sp>
      <p:sp>
        <p:nvSpPr>
          <p:cNvPr id="2" name="Rectangle 6"/>
          <p:cNvSpPr>
            <a:spLocks noGrp="1" noChangeArrowheads="1"/>
          </p:cNvSpPr>
          <p:nvPr>
            <p:ph type="sldNum" sz="quarter" idx="4"/>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CC"/>
                </a:solidFill>
                <a:latin typeface="Franklin Gothic Medium Cond" pitchFamily="34" charset="0"/>
                <a:ea typeface="+mn-ea"/>
                <a:cs typeface="+mn-cs"/>
              </a:defRPr>
            </a:lvl1pPr>
          </a:lstStyle>
          <a:p>
            <a:pPr fontAlgn="base">
              <a:spcBef>
                <a:spcPct val="0"/>
              </a:spcBef>
              <a:spcAft>
                <a:spcPct val="0"/>
              </a:spcAft>
              <a:defRPr/>
            </a:pPr>
            <a:fld id="{958B9605-3CF5-4D78-AA60-0C7F90169625}" type="slidenum">
              <a:rPr lang="en-US"/>
              <a:pPr fontAlgn="base">
                <a:spcBef>
                  <a:spcPct val="0"/>
                </a:spcBef>
                <a:spcAft>
                  <a:spcPct val="0"/>
                </a:spcAft>
                <a:defRPr/>
              </a:pPr>
              <a:t>‹#›</a:t>
            </a:fld>
            <a:endParaRPr lang="en-US"/>
          </a:p>
        </p:txBody>
      </p:sp>
      <p:pic>
        <p:nvPicPr>
          <p:cNvPr id="1031" name="Picture 7" descr="Dept of Commerce Sea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7475" y="6588125"/>
            <a:ext cx="236538"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NOA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075" y="65913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13"/>
          <p:cNvSpPr>
            <a:spLocks noChangeArrowheads="1"/>
          </p:cNvSpPr>
          <p:nvPr/>
        </p:nvSpPr>
        <p:spPr bwMode="auto">
          <a:xfrm>
            <a:off x="533400" y="6589713"/>
            <a:ext cx="20129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r>
              <a:rPr lang="en-US" altLang="en-US" sz="1000" b="1" smtClean="0">
                <a:solidFill>
                  <a:srgbClr val="FFFFCC"/>
                </a:solidFill>
              </a:rPr>
              <a:t>National Weather Service	</a:t>
            </a:r>
          </a:p>
        </p:txBody>
      </p:sp>
      <p:pic>
        <p:nvPicPr>
          <p:cNvPr id="1034" name="Picture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2588" y="-88900"/>
            <a:ext cx="233362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50536"/>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Lst>
  <p:timing>
    <p:tnLst>
      <p:par>
        <p:cTn id="1" dur="indefinite" restart="never" nodeType="tmRoot"/>
      </p:par>
    </p:tnLst>
  </p:timing>
  <p:hf hdr="0" dt="0"/>
  <p:txStyles>
    <p:titleStyle>
      <a:lvl1pPr algn="r" rtl="0" eaLnBrk="0" fontAlgn="base" hangingPunct="0">
        <a:lnSpc>
          <a:spcPct val="90000"/>
        </a:lnSpc>
        <a:spcBef>
          <a:spcPct val="0"/>
        </a:spcBef>
        <a:spcAft>
          <a:spcPct val="0"/>
        </a:spcAft>
        <a:defRPr sz="4400">
          <a:solidFill>
            <a:srgbClr val="FFFFCC"/>
          </a:solidFill>
          <a:latin typeface="Franklin Gothic Demi" pitchFamily="34" charset="0"/>
          <a:ea typeface="+mj-ea"/>
          <a:cs typeface="+mj-cs"/>
        </a:defRPr>
      </a:lvl1pPr>
      <a:lvl2pPr algn="r" rtl="0" eaLnBrk="0" fontAlgn="base" hangingPunct="0">
        <a:lnSpc>
          <a:spcPct val="90000"/>
        </a:lnSpc>
        <a:spcBef>
          <a:spcPct val="0"/>
        </a:spcBef>
        <a:spcAft>
          <a:spcPct val="0"/>
        </a:spcAft>
        <a:defRPr sz="4400">
          <a:solidFill>
            <a:srgbClr val="FFFFCC"/>
          </a:solidFill>
          <a:latin typeface="Franklin Gothic Demi" pitchFamily="34" charset="0"/>
        </a:defRPr>
      </a:lvl2pPr>
      <a:lvl3pPr algn="r" rtl="0" eaLnBrk="0" fontAlgn="base" hangingPunct="0">
        <a:lnSpc>
          <a:spcPct val="90000"/>
        </a:lnSpc>
        <a:spcBef>
          <a:spcPct val="0"/>
        </a:spcBef>
        <a:spcAft>
          <a:spcPct val="0"/>
        </a:spcAft>
        <a:defRPr sz="4400">
          <a:solidFill>
            <a:srgbClr val="FFFFCC"/>
          </a:solidFill>
          <a:latin typeface="Franklin Gothic Demi" pitchFamily="34" charset="0"/>
        </a:defRPr>
      </a:lvl3pPr>
      <a:lvl4pPr algn="r" rtl="0" eaLnBrk="0" fontAlgn="base" hangingPunct="0">
        <a:lnSpc>
          <a:spcPct val="90000"/>
        </a:lnSpc>
        <a:spcBef>
          <a:spcPct val="0"/>
        </a:spcBef>
        <a:spcAft>
          <a:spcPct val="0"/>
        </a:spcAft>
        <a:defRPr sz="4400">
          <a:solidFill>
            <a:srgbClr val="FFFFCC"/>
          </a:solidFill>
          <a:latin typeface="Franklin Gothic Demi" pitchFamily="34" charset="0"/>
        </a:defRPr>
      </a:lvl4pPr>
      <a:lvl5pPr algn="r" rtl="0" eaLnBrk="0" fontAlgn="base" hangingPunct="0">
        <a:lnSpc>
          <a:spcPct val="90000"/>
        </a:lnSpc>
        <a:spcBef>
          <a:spcPct val="0"/>
        </a:spcBef>
        <a:spcAft>
          <a:spcPct val="0"/>
        </a:spcAft>
        <a:defRPr sz="4400">
          <a:solidFill>
            <a:srgbClr val="FFFFCC"/>
          </a:solidFill>
          <a:latin typeface="Franklin Gothic Demi" pitchFamily="34" charset="0"/>
        </a:defRPr>
      </a:lvl5pPr>
      <a:lvl6pPr marL="457200" algn="r" rtl="0" eaLnBrk="1" fontAlgn="base" hangingPunct="1">
        <a:lnSpc>
          <a:spcPct val="90000"/>
        </a:lnSpc>
        <a:spcBef>
          <a:spcPct val="0"/>
        </a:spcBef>
        <a:spcAft>
          <a:spcPct val="0"/>
        </a:spcAft>
        <a:defRPr sz="4400">
          <a:solidFill>
            <a:srgbClr val="FFFFCC"/>
          </a:solidFill>
          <a:latin typeface="SolexBlackLiningItalic" pitchFamily="2" charset="0"/>
        </a:defRPr>
      </a:lvl6pPr>
      <a:lvl7pPr marL="914400" algn="r" rtl="0" eaLnBrk="1" fontAlgn="base" hangingPunct="1">
        <a:lnSpc>
          <a:spcPct val="90000"/>
        </a:lnSpc>
        <a:spcBef>
          <a:spcPct val="0"/>
        </a:spcBef>
        <a:spcAft>
          <a:spcPct val="0"/>
        </a:spcAft>
        <a:defRPr sz="4400">
          <a:solidFill>
            <a:srgbClr val="FFFFCC"/>
          </a:solidFill>
          <a:latin typeface="SolexBlackLiningItalic" pitchFamily="2" charset="0"/>
        </a:defRPr>
      </a:lvl7pPr>
      <a:lvl8pPr marL="1371600" algn="r" rtl="0" eaLnBrk="1" fontAlgn="base" hangingPunct="1">
        <a:lnSpc>
          <a:spcPct val="90000"/>
        </a:lnSpc>
        <a:spcBef>
          <a:spcPct val="0"/>
        </a:spcBef>
        <a:spcAft>
          <a:spcPct val="0"/>
        </a:spcAft>
        <a:defRPr sz="4400">
          <a:solidFill>
            <a:srgbClr val="FFFFCC"/>
          </a:solidFill>
          <a:latin typeface="SolexBlackLiningItalic" pitchFamily="2" charset="0"/>
        </a:defRPr>
      </a:lvl8pPr>
      <a:lvl9pPr marL="1828800" algn="r" rtl="0" eaLnBrk="1" fontAlgn="base" hangingPunct="1">
        <a:lnSpc>
          <a:spcPct val="90000"/>
        </a:lnSpc>
        <a:spcBef>
          <a:spcPct val="0"/>
        </a:spcBef>
        <a:spcAft>
          <a:spcPct val="0"/>
        </a:spcAft>
        <a:defRPr sz="4400">
          <a:solidFill>
            <a:srgbClr val="FFFFCC"/>
          </a:solidFill>
          <a:latin typeface="SolexBlackLiningItalic" pitchFamily="2" charset="0"/>
        </a:defRPr>
      </a:lvl9pPr>
    </p:titleStyle>
    <p:body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11"/>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12"/>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13"/>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1676400" y="274639"/>
            <a:ext cx="586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7086600" y="6610349"/>
            <a:ext cx="2133600" cy="47625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4AB7A976-5707-4C3D-8CC7-FB746ED31FDD}" type="slidenum">
              <a:rPr lang="en-US"/>
              <a:pPr fontAlgn="base">
                <a:spcBef>
                  <a:spcPct val="0"/>
                </a:spcBef>
                <a:spcAft>
                  <a:spcPct val="0"/>
                </a:spcAft>
                <a:defRPr/>
              </a:pPr>
              <a:t>‹#›</a:t>
            </a:fld>
            <a:endParaRPr lang="en-US"/>
          </a:p>
        </p:txBody>
      </p:sp>
      <p:sp>
        <p:nvSpPr>
          <p:cNvPr id="7177" name="Line 7"/>
          <p:cNvSpPr>
            <a:spLocks noChangeShapeType="1"/>
          </p:cNvSpPr>
          <p:nvPr userDrawn="1"/>
        </p:nvSpPr>
        <p:spPr bwMode="auto">
          <a:xfrm>
            <a:off x="228600" y="1524000"/>
            <a:ext cx="8686800"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49801739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mn-lt"/>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fontAlgn="base">
              <a:spcBef>
                <a:spcPct val="0"/>
              </a:spcBef>
              <a:spcAft>
                <a:spcPct val="0"/>
              </a:spcAft>
              <a:defRPr/>
            </a:pPr>
            <a:fld id="{D960698F-9B0E-490C-B5DA-B9283B89AB6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26677409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1371600"/>
            <a:ext cx="9144000" cy="518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000">
              <a:solidFill>
                <a:prstClr val="white"/>
              </a:solidFill>
            </a:endParaRPr>
          </a:p>
        </p:txBody>
      </p:sp>
      <p:sp>
        <p:nvSpPr>
          <p:cNvPr id="1027" name="Rectangle 9"/>
          <p:cNvSpPr>
            <a:spLocks noChangeArrowheads="1"/>
          </p:cNvSpPr>
          <p:nvPr/>
        </p:nvSpPr>
        <p:spPr bwMode="auto">
          <a:xfrm>
            <a:off x="0" y="1371600"/>
            <a:ext cx="9144000" cy="152400"/>
          </a:xfrm>
          <a:prstGeom prst="rect">
            <a:avLst/>
          </a:prstGeom>
          <a:solidFill>
            <a:schemeClr val="tx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sx="102000" sy="102000" algn="ctr" rotWithShape="0">
                    <a:srgbClr val="000000">
                      <a:alpha val="39998"/>
                    </a:srgbClr>
                  </a:outerShdw>
                </a:effectLst>
              </a14:hiddenEffects>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endParaRPr lang="en-US" altLang="en-US" sz="2000" smtClean="0">
              <a:solidFill>
                <a:srgbClr val="FFFFFF"/>
              </a:solidFill>
              <a:latin typeface="Franklin Gothic Book" pitchFamily="34" charset="0"/>
            </a:endParaRPr>
          </a:p>
        </p:txBody>
      </p:sp>
      <p:sp>
        <p:nvSpPr>
          <p:cNvPr id="1028" name="Rectangle 2"/>
          <p:cNvSpPr>
            <a:spLocks noGrp="1" noChangeArrowheads="1"/>
          </p:cNvSpPr>
          <p:nvPr>
            <p:ph type="title"/>
          </p:nvPr>
        </p:nvSpPr>
        <p:spPr bwMode="auto">
          <a:xfrm>
            <a:off x="1524000" y="0"/>
            <a:ext cx="7620000" cy="13716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18288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304800" y="1676400"/>
            <a:ext cx="8534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p:txBody>
      </p:sp>
      <p:sp>
        <p:nvSpPr>
          <p:cNvPr id="2" name="Rectangle 6"/>
          <p:cNvSpPr>
            <a:spLocks noGrp="1" noChangeArrowheads="1"/>
          </p:cNvSpPr>
          <p:nvPr>
            <p:ph type="sldNum" sz="quarter" idx="4"/>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CC"/>
                </a:solidFill>
                <a:latin typeface="Franklin Gothic Medium Cond" pitchFamily="34" charset="0"/>
                <a:ea typeface="+mn-ea"/>
              </a:defRPr>
            </a:lvl1pPr>
          </a:lstStyle>
          <a:p>
            <a:pPr fontAlgn="base">
              <a:spcBef>
                <a:spcPct val="0"/>
              </a:spcBef>
              <a:spcAft>
                <a:spcPct val="0"/>
              </a:spcAft>
              <a:defRPr/>
            </a:pPr>
            <a:fld id="{E2BF0CEC-1971-4DA8-B453-EF6FE66B6CE4}" type="slidenum">
              <a:rPr lang="en-US"/>
              <a:pPr fontAlgn="base">
                <a:spcBef>
                  <a:spcPct val="0"/>
                </a:spcBef>
                <a:spcAft>
                  <a:spcPct val="0"/>
                </a:spcAft>
                <a:defRPr/>
              </a:pPr>
              <a:t>‹#›</a:t>
            </a:fld>
            <a:endParaRPr lang="en-US"/>
          </a:p>
        </p:txBody>
      </p:sp>
      <p:pic>
        <p:nvPicPr>
          <p:cNvPr id="1031" name="Picture 7" descr="Dept of Commerce Se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475" y="6588125"/>
            <a:ext cx="236538"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NOA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075" y="65913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13"/>
          <p:cNvSpPr>
            <a:spLocks noChangeArrowheads="1"/>
          </p:cNvSpPr>
          <p:nvPr userDrawn="1"/>
        </p:nvSpPr>
        <p:spPr bwMode="auto">
          <a:xfrm>
            <a:off x="533400" y="6589713"/>
            <a:ext cx="20129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r>
              <a:rPr lang="en-US" altLang="en-US" sz="1000" b="1" smtClean="0">
                <a:solidFill>
                  <a:srgbClr val="FFFFCC"/>
                </a:solidFill>
              </a:rPr>
              <a:t>National Weather Service	</a:t>
            </a:r>
          </a:p>
        </p:txBody>
      </p:sp>
      <p:pic>
        <p:nvPicPr>
          <p:cNvPr id="1034" name="Picture 10"/>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82588" y="-88900"/>
            <a:ext cx="233362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299160"/>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Lst>
  <p:timing>
    <p:tnLst>
      <p:par>
        <p:cTn id="1" dur="indefinite" restart="never" nodeType="tmRoot"/>
      </p:par>
    </p:tnLst>
  </p:timing>
  <p:hf hdr="0" dt="0"/>
  <p:txStyles>
    <p:titleStyle>
      <a:lvl1pPr algn="r" rtl="0" eaLnBrk="0" fontAlgn="base" hangingPunct="0">
        <a:lnSpc>
          <a:spcPct val="90000"/>
        </a:lnSpc>
        <a:spcBef>
          <a:spcPct val="0"/>
        </a:spcBef>
        <a:spcAft>
          <a:spcPct val="0"/>
        </a:spcAft>
        <a:defRPr sz="4400">
          <a:solidFill>
            <a:srgbClr val="FFFFCC"/>
          </a:solidFill>
          <a:latin typeface="Franklin Gothic Demi" pitchFamily="34" charset="0"/>
          <a:ea typeface="+mj-ea"/>
          <a:cs typeface="+mj-cs"/>
        </a:defRPr>
      </a:lvl1pPr>
      <a:lvl2pPr algn="r" rtl="0" eaLnBrk="0" fontAlgn="base" hangingPunct="0">
        <a:lnSpc>
          <a:spcPct val="90000"/>
        </a:lnSpc>
        <a:spcBef>
          <a:spcPct val="0"/>
        </a:spcBef>
        <a:spcAft>
          <a:spcPct val="0"/>
        </a:spcAft>
        <a:defRPr sz="4400">
          <a:solidFill>
            <a:srgbClr val="FFFFCC"/>
          </a:solidFill>
          <a:latin typeface="Franklin Gothic Demi" pitchFamily="34" charset="0"/>
        </a:defRPr>
      </a:lvl2pPr>
      <a:lvl3pPr algn="r" rtl="0" eaLnBrk="0" fontAlgn="base" hangingPunct="0">
        <a:lnSpc>
          <a:spcPct val="90000"/>
        </a:lnSpc>
        <a:spcBef>
          <a:spcPct val="0"/>
        </a:spcBef>
        <a:spcAft>
          <a:spcPct val="0"/>
        </a:spcAft>
        <a:defRPr sz="4400">
          <a:solidFill>
            <a:srgbClr val="FFFFCC"/>
          </a:solidFill>
          <a:latin typeface="Franklin Gothic Demi" pitchFamily="34" charset="0"/>
        </a:defRPr>
      </a:lvl3pPr>
      <a:lvl4pPr algn="r" rtl="0" eaLnBrk="0" fontAlgn="base" hangingPunct="0">
        <a:lnSpc>
          <a:spcPct val="90000"/>
        </a:lnSpc>
        <a:spcBef>
          <a:spcPct val="0"/>
        </a:spcBef>
        <a:spcAft>
          <a:spcPct val="0"/>
        </a:spcAft>
        <a:defRPr sz="4400">
          <a:solidFill>
            <a:srgbClr val="FFFFCC"/>
          </a:solidFill>
          <a:latin typeface="Franklin Gothic Demi" pitchFamily="34" charset="0"/>
        </a:defRPr>
      </a:lvl4pPr>
      <a:lvl5pPr algn="r" rtl="0" eaLnBrk="0" fontAlgn="base" hangingPunct="0">
        <a:lnSpc>
          <a:spcPct val="90000"/>
        </a:lnSpc>
        <a:spcBef>
          <a:spcPct val="0"/>
        </a:spcBef>
        <a:spcAft>
          <a:spcPct val="0"/>
        </a:spcAft>
        <a:defRPr sz="4400">
          <a:solidFill>
            <a:srgbClr val="FFFFCC"/>
          </a:solidFill>
          <a:latin typeface="Franklin Gothic Demi" pitchFamily="34" charset="0"/>
        </a:defRPr>
      </a:lvl5pPr>
      <a:lvl6pPr marL="457200" algn="r" rtl="0" eaLnBrk="1" fontAlgn="base" hangingPunct="1">
        <a:lnSpc>
          <a:spcPct val="90000"/>
        </a:lnSpc>
        <a:spcBef>
          <a:spcPct val="0"/>
        </a:spcBef>
        <a:spcAft>
          <a:spcPct val="0"/>
        </a:spcAft>
        <a:defRPr sz="4400">
          <a:solidFill>
            <a:srgbClr val="FFFFCC"/>
          </a:solidFill>
          <a:latin typeface="SolexBlackLiningItalic" pitchFamily="2" charset="0"/>
        </a:defRPr>
      </a:lvl6pPr>
      <a:lvl7pPr marL="914400" algn="r" rtl="0" eaLnBrk="1" fontAlgn="base" hangingPunct="1">
        <a:lnSpc>
          <a:spcPct val="90000"/>
        </a:lnSpc>
        <a:spcBef>
          <a:spcPct val="0"/>
        </a:spcBef>
        <a:spcAft>
          <a:spcPct val="0"/>
        </a:spcAft>
        <a:defRPr sz="4400">
          <a:solidFill>
            <a:srgbClr val="FFFFCC"/>
          </a:solidFill>
          <a:latin typeface="SolexBlackLiningItalic" pitchFamily="2" charset="0"/>
        </a:defRPr>
      </a:lvl7pPr>
      <a:lvl8pPr marL="1371600" algn="r" rtl="0" eaLnBrk="1" fontAlgn="base" hangingPunct="1">
        <a:lnSpc>
          <a:spcPct val="90000"/>
        </a:lnSpc>
        <a:spcBef>
          <a:spcPct val="0"/>
        </a:spcBef>
        <a:spcAft>
          <a:spcPct val="0"/>
        </a:spcAft>
        <a:defRPr sz="4400">
          <a:solidFill>
            <a:srgbClr val="FFFFCC"/>
          </a:solidFill>
          <a:latin typeface="SolexBlackLiningItalic" pitchFamily="2" charset="0"/>
        </a:defRPr>
      </a:lvl8pPr>
      <a:lvl9pPr marL="1828800" algn="r" rtl="0" eaLnBrk="1" fontAlgn="base" hangingPunct="1">
        <a:lnSpc>
          <a:spcPct val="90000"/>
        </a:lnSpc>
        <a:spcBef>
          <a:spcPct val="0"/>
        </a:spcBef>
        <a:spcAft>
          <a:spcPct val="0"/>
        </a:spcAft>
        <a:defRPr sz="4400">
          <a:solidFill>
            <a:srgbClr val="FFFFCC"/>
          </a:solidFill>
          <a:latin typeface="SolexBlackLiningItalic" pitchFamily="2" charset="0"/>
        </a:defRPr>
      </a:lvl9pPr>
    </p:titleStyle>
    <p:body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8"/>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9"/>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10"/>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D10740-FD87-4F92-A8C0-41712C8E6824}"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1AFE96-BFBA-452E-8410-C702A3FFEB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39777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B28FE-E46B-428D-9F7B-DBAC4F7E724A}"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739D6C-02C2-4F64-B0AC-44C8557F00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952651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xml"/><Relationship Id="rId1" Type="http://schemas.openxmlformats.org/officeDocument/2006/relationships/slideLayout" Target="../slideLayouts/slideLayout63.xml"/><Relationship Id="rId4" Type="http://schemas.openxmlformats.org/officeDocument/2006/relationships/image" Target="../media/image1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6.xml"/></Relationships>
</file>

<file path=ppt/slides/_rels/slide16.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wmf"/><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2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6.xml"/><Relationship Id="rId6" Type="http://schemas.openxmlformats.org/officeDocument/2006/relationships/image" Target="../media/image17.jpe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3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3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9.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6.jpeg"/><Relationship Id="rId18" Type="http://schemas.openxmlformats.org/officeDocument/2006/relationships/image" Target="../media/image31.jpeg"/><Relationship Id="rId3" Type="http://schemas.openxmlformats.org/officeDocument/2006/relationships/image" Target="../media/image19.png"/><Relationship Id="rId7" Type="http://schemas.openxmlformats.org/officeDocument/2006/relationships/image" Target="../media/image6.png"/><Relationship Id="rId12" Type="http://schemas.openxmlformats.org/officeDocument/2006/relationships/image" Target="../media/image25.wmf"/><Relationship Id="rId17" Type="http://schemas.openxmlformats.org/officeDocument/2006/relationships/image" Target="../media/image30.jpeg"/><Relationship Id="rId2" Type="http://schemas.openxmlformats.org/officeDocument/2006/relationships/notesSlide" Target="../notesSlides/notesSlide5.xml"/><Relationship Id="rId16" Type="http://schemas.openxmlformats.org/officeDocument/2006/relationships/image" Target="../media/image29.png"/><Relationship Id="rId20" Type="http://schemas.openxmlformats.org/officeDocument/2006/relationships/image" Target="../media/image33.jpeg"/><Relationship Id="rId1" Type="http://schemas.openxmlformats.org/officeDocument/2006/relationships/slideLayout" Target="../slideLayouts/slideLayout84.xml"/><Relationship Id="rId6" Type="http://schemas.openxmlformats.org/officeDocument/2006/relationships/image" Target="../media/image22.jpeg"/><Relationship Id="rId11" Type="http://schemas.openxmlformats.org/officeDocument/2006/relationships/image" Target="../media/image24.jpeg"/><Relationship Id="rId5" Type="http://schemas.openxmlformats.org/officeDocument/2006/relationships/image" Target="../media/image21.png"/><Relationship Id="rId15" Type="http://schemas.openxmlformats.org/officeDocument/2006/relationships/image" Target="../media/image28.jpeg"/><Relationship Id="rId10" Type="http://schemas.openxmlformats.org/officeDocument/2006/relationships/image" Target="../media/image23.jpeg"/><Relationship Id="rId19" Type="http://schemas.openxmlformats.org/officeDocument/2006/relationships/image" Target="../media/image32.jpeg"/><Relationship Id="rId4" Type="http://schemas.openxmlformats.org/officeDocument/2006/relationships/image" Target="../media/image20.jpeg"/><Relationship Id="rId9" Type="http://schemas.openxmlformats.org/officeDocument/2006/relationships/image" Target="../media/image8.png"/><Relationship Id="rId14"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58.xml"/><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13" Type="http://schemas.openxmlformats.org/officeDocument/2006/relationships/image" Target="../media/image54.gif"/><Relationship Id="rId18" Type="http://schemas.openxmlformats.org/officeDocument/2006/relationships/image" Target="../media/image59.gif"/><Relationship Id="rId26" Type="http://schemas.openxmlformats.org/officeDocument/2006/relationships/image" Target="../media/image67.gif"/><Relationship Id="rId39" Type="http://schemas.openxmlformats.org/officeDocument/2006/relationships/image" Target="../media/image80.gif"/><Relationship Id="rId21" Type="http://schemas.openxmlformats.org/officeDocument/2006/relationships/image" Target="../media/image62.gif"/><Relationship Id="rId34" Type="http://schemas.openxmlformats.org/officeDocument/2006/relationships/image" Target="../media/image75.gif"/><Relationship Id="rId42" Type="http://schemas.openxmlformats.org/officeDocument/2006/relationships/image" Target="../media/image83.gif"/><Relationship Id="rId47" Type="http://schemas.openxmlformats.org/officeDocument/2006/relationships/image" Target="../media/image88.gif"/><Relationship Id="rId50" Type="http://schemas.openxmlformats.org/officeDocument/2006/relationships/image" Target="../media/image91.gif"/><Relationship Id="rId55" Type="http://schemas.openxmlformats.org/officeDocument/2006/relationships/image" Target="../media/image96.gif"/><Relationship Id="rId63" Type="http://schemas.openxmlformats.org/officeDocument/2006/relationships/image" Target="../media/image104.gif"/><Relationship Id="rId68" Type="http://schemas.openxmlformats.org/officeDocument/2006/relationships/image" Target="../media/image109.gif"/><Relationship Id="rId7" Type="http://schemas.openxmlformats.org/officeDocument/2006/relationships/image" Target="../media/image48.gif"/><Relationship Id="rId71" Type="http://schemas.openxmlformats.org/officeDocument/2006/relationships/image" Target="../media/image112.gif"/><Relationship Id="rId2" Type="http://schemas.openxmlformats.org/officeDocument/2006/relationships/notesSlide" Target="../notesSlides/notesSlide8.xml"/><Relationship Id="rId16" Type="http://schemas.openxmlformats.org/officeDocument/2006/relationships/image" Target="../media/image57.gif"/><Relationship Id="rId29" Type="http://schemas.openxmlformats.org/officeDocument/2006/relationships/image" Target="../media/image70.gif"/><Relationship Id="rId1" Type="http://schemas.openxmlformats.org/officeDocument/2006/relationships/slideLayout" Target="../slideLayouts/slideLayout56.xml"/><Relationship Id="rId6" Type="http://schemas.openxmlformats.org/officeDocument/2006/relationships/image" Target="../media/image47.gif"/><Relationship Id="rId11" Type="http://schemas.openxmlformats.org/officeDocument/2006/relationships/image" Target="../media/image52.gif"/><Relationship Id="rId24" Type="http://schemas.openxmlformats.org/officeDocument/2006/relationships/image" Target="../media/image65.gif"/><Relationship Id="rId32" Type="http://schemas.openxmlformats.org/officeDocument/2006/relationships/image" Target="../media/image73.gif"/><Relationship Id="rId37" Type="http://schemas.openxmlformats.org/officeDocument/2006/relationships/image" Target="../media/image78.gif"/><Relationship Id="rId40" Type="http://schemas.openxmlformats.org/officeDocument/2006/relationships/image" Target="../media/image81.gif"/><Relationship Id="rId45" Type="http://schemas.openxmlformats.org/officeDocument/2006/relationships/image" Target="../media/image86.gif"/><Relationship Id="rId53" Type="http://schemas.openxmlformats.org/officeDocument/2006/relationships/image" Target="../media/image94.gif"/><Relationship Id="rId58" Type="http://schemas.openxmlformats.org/officeDocument/2006/relationships/image" Target="../media/image99.gif"/><Relationship Id="rId66" Type="http://schemas.openxmlformats.org/officeDocument/2006/relationships/image" Target="../media/image107.gif"/><Relationship Id="rId5" Type="http://schemas.openxmlformats.org/officeDocument/2006/relationships/image" Target="../media/image46.gif"/><Relationship Id="rId15" Type="http://schemas.openxmlformats.org/officeDocument/2006/relationships/image" Target="../media/image56.gif"/><Relationship Id="rId23" Type="http://schemas.openxmlformats.org/officeDocument/2006/relationships/image" Target="../media/image64.gif"/><Relationship Id="rId28" Type="http://schemas.openxmlformats.org/officeDocument/2006/relationships/image" Target="../media/image69.gif"/><Relationship Id="rId36" Type="http://schemas.openxmlformats.org/officeDocument/2006/relationships/image" Target="../media/image77.gif"/><Relationship Id="rId49" Type="http://schemas.openxmlformats.org/officeDocument/2006/relationships/image" Target="../media/image90.gif"/><Relationship Id="rId57" Type="http://schemas.openxmlformats.org/officeDocument/2006/relationships/image" Target="../media/image98.gif"/><Relationship Id="rId61" Type="http://schemas.openxmlformats.org/officeDocument/2006/relationships/image" Target="../media/image102.gif"/><Relationship Id="rId10" Type="http://schemas.openxmlformats.org/officeDocument/2006/relationships/image" Target="../media/image51.gif"/><Relationship Id="rId19" Type="http://schemas.openxmlformats.org/officeDocument/2006/relationships/image" Target="../media/image60.gif"/><Relationship Id="rId31" Type="http://schemas.openxmlformats.org/officeDocument/2006/relationships/image" Target="../media/image72.gif"/><Relationship Id="rId44" Type="http://schemas.openxmlformats.org/officeDocument/2006/relationships/image" Target="../media/image85.gif"/><Relationship Id="rId52" Type="http://schemas.openxmlformats.org/officeDocument/2006/relationships/image" Target="../media/image93.gif"/><Relationship Id="rId60" Type="http://schemas.openxmlformats.org/officeDocument/2006/relationships/image" Target="../media/image101.gif"/><Relationship Id="rId65" Type="http://schemas.openxmlformats.org/officeDocument/2006/relationships/image" Target="../media/image106.gif"/><Relationship Id="rId4" Type="http://schemas.openxmlformats.org/officeDocument/2006/relationships/image" Target="../media/image45.gif"/><Relationship Id="rId9" Type="http://schemas.openxmlformats.org/officeDocument/2006/relationships/image" Target="../media/image50.gif"/><Relationship Id="rId14" Type="http://schemas.openxmlformats.org/officeDocument/2006/relationships/image" Target="../media/image55.gif"/><Relationship Id="rId22" Type="http://schemas.openxmlformats.org/officeDocument/2006/relationships/image" Target="../media/image63.gif"/><Relationship Id="rId27" Type="http://schemas.openxmlformats.org/officeDocument/2006/relationships/image" Target="../media/image68.gif"/><Relationship Id="rId30" Type="http://schemas.openxmlformats.org/officeDocument/2006/relationships/image" Target="../media/image71.gif"/><Relationship Id="rId35" Type="http://schemas.openxmlformats.org/officeDocument/2006/relationships/image" Target="../media/image76.gif"/><Relationship Id="rId43" Type="http://schemas.openxmlformats.org/officeDocument/2006/relationships/image" Target="../media/image84.gif"/><Relationship Id="rId48" Type="http://schemas.openxmlformats.org/officeDocument/2006/relationships/image" Target="../media/image89.gif"/><Relationship Id="rId56" Type="http://schemas.openxmlformats.org/officeDocument/2006/relationships/image" Target="../media/image97.gif"/><Relationship Id="rId64" Type="http://schemas.openxmlformats.org/officeDocument/2006/relationships/image" Target="../media/image105.gif"/><Relationship Id="rId69" Type="http://schemas.openxmlformats.org/officeDocument/2006/relationships/image" Target="../media/image110.gif"/><Relationship Id="rId8" Type="http://schemas.openxmlformats.org/officeDocument/2006/relationships/image" Target="../media/image49.gif"/><Relationship Id="rId51" Type="http://schemas.openxmlformats.org/officeDocument/2006/relationships/image" Target="../media/image92.gif"/><Relationship Id="rId72" Type="http://schemas.openxmlformats.org/officeDocument/2006/relationships/image" Target="../media/image113.gif"/><Relationship Id="rId3" Type="http://schemas.openxmlformats.org/officeDocument/2006/relationships/image" Target="../media/image44.gif"/><Relationship Id="rId12" Type="http://schemas.openxmlformats.org/officeDocument/2006/relationships/image" Target="../media/image53.gif"/><Relationship Id="rId17" Type="http://schemas.openxmlformats.org/officeDocument/2006/relationships/image" Target="../media/image58.gif"/><Relationship Id="rId25" Type="http://schemas.openxmlformats.org/officeDocument/2006/relationships/image" Target="../media/image66.gif"/><Relationship Id="rId33" Type="http://schemas.openxmlformats.org/officeDocument/2006/relationships/image" Target="../media/image74.gif"/><Relationship Id="rId38" Type="http://schemas.openxmlformats.org/officeDocument/2006/relationships/image" Target="../media/image79.gif"/><Relationship Id="rId46" Type="http://schemas.openxmlformats.org/officeDocument/2006/relationships/image" Target="../media/image87.gif"/><Relationship Id="rId59" Type="http://schemas.openxmlformats.org/officeDocument/2006/relationships/image" Target="../media/image100.gif"/><Relationship Id="rId67" Type="http://schemas.openxmlformats.org/officeDocument/2006/relationships/image" Target="../media/image108.gif"/><Relationship Id="rId20" Type="http://schemas.openxmlformats.org/officeDocument/2006/relationships/image" Target="../media/image61.gif"/><Relationship Id="rId41" Type="http://schemas.openxmlformats.org/officeDocument/2006/relationships/image" Target="../media/image82.gif"/><Relationship Id="rId54" Type="http://schemas.openxmlformats.org/officeDocument/2006/relationships/image" Target="../media/image95.gif"/><Relationship Id="rId62" Type="http://schemas.openxmlformats.org/officeDocument/2006/relationships/image" Target="../media/image103.gif"/><Relationship Id="rId70" Type="http://schemas.openxmlformats.org/officeDocument/2006/relationships/image" Target="../media/image111.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subTitle" idx="1"/>
          </p:nvPr>
        </p:nvSpPr>
        <p:spPr>
          <a:xfrm>
            <a:off x="0" y="1522386"/>
            <a:ext cx="9144000" cy="1449414"/>
          </a:xfrm>
        </p:spPr>
        <p:txBody>
          <a:bodyPr>
            <a:normAutofit fontScale="85000" lnSpcReduction="10000"/>
          </a:bodyPr>
          <a:lstStyle/>
          <a:p>
            <a:pPr eaLnBrk="1" hangingPunct="1">
              <a:lnSpc>
                <a:spcPct val="110000"/>
              </a:lnSpc>
              <a:spcBef>
                <a:spcPct val="0"/>
              </a:spcBef>
              <a:defRPr/>
            </a:pPr>
            <a:r>
              <a:rPr lang="en-US" sz="4000" b="1" dirty="0" smtClean="0">
                <a:solidFill>
                  <a:schemeClr val="tx1"/>
                </a:solidFill>
                <a:latin typeface="Arial" pitchFamily="34" charset="0"/>
                <a:cs typeface="Arial" pitchFamily="34" charset="0"/>
              </a:rPr>
              <a:t>Advancing Forecast Capabilities: </a:t>
            </a:r>
          </a:p>
          <a:p>
            <a:pPr eaLnBrk="1" hangingPunct="1">
              <a:lnSpc>
                <a:spcPct val="110000"/>
              </a:lnSpc>
              <a:spcBef>
                <a:spcPct val="0"/>
              </a:spcBef>
              <a:defRPr/>
            </a:pPr>
            <a:r>
              <a:rPr lang="en-US" sz="4000" b="1" dirty="0" smtClean="0">
                <a:solidFill>
                  <a:schemeClr val="tx1"/>
                </a:solidFill>
                <a:latin typeface="Arial" pitchFamily="34" charset="0"/>
                <a:cs typeface="Arial" pitchFamily="34" charset="0"/>
              </a:rPr>
              <a:t>Thoughts on the Global Observing System</a:t>
            </a:r>
          </a:p>
        </p:txBody>
      </p:sp>
      <p:sp>
        <p:nvSpPr>
          <p:cNvPr id="77827" name="Rectangle 3"/>
          <p:cNvSpPr>
            <a:spLocks noChangeArrowheads="1"/>
          </p:cNvSpPr>
          <p:nvPr/>
        </p:nvSpPr>
        <p:spPr bwMode="auto">
          <a:xfrm>
            <a:off x="1257300" y="1201739"/>
            <a:ext cx="6637338" cy="63500"/>
          </a:xfrm>
          <a:prstGeom prst="rect">
            <a:avLst/>
          </a:prstGeom>
          <a:gradFill rotWithShape="0">
            <a:gsLst>
              <a:gs pos="0">
                <a:srgbClr val="76002F"/>
              </a:gs>
              <a:gs pos="50000">
                <a:srgbClr val="FF0066"/>
              </a:gs>
              <a:gs pos="100000">
                <a:srgbClr val="76002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en-US" sz="1600" b="1" dirty="0">
              <a:solidFill>
                <a:srgbClr val="000000"/>
              </a:solidFill>
              <a:latin typeface="Arial" pitchFamily="34" charset="0"/>
            </a:endParaRPr>
          </a:p>
        </p:txBody>
      </p:sp>
      <p:sp>
        <p:nvSpPr>
          <p:cNvPr id="77828" name="Rectangle 4"/>
          <p:cNvSpPr>
            <a:spLocks noChangeArrowheads="1"/>
          </p:cNvSpPr>
          <p:nvPr/>
        </p:nvSpPr>
        <p:spPr bwMode="auto">
          <a:xfrm>
            <a:off x="1243053" y="3048003"/>
            <a:ext cx="6637337" cy="63500"/>
          </a:xfrm>
          <a:prstGeom prst="rect">
            <a:avLst/>
          </a:prstGeom>
          <a:gradFill rotWithShape="0">
            <a:gsLst>
              <a:gs pos="0">
                <a:srgbClr val="76002F"/>
              </a:gs>
              <a:gs pos="50000">
                <a:srgbClr val="FF0066"/>
              </a:gs>
              <a:gs pos="100000">
                <a:srgbClr val="76002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en-US" sz="1600" b="1" dirty="0">
              <a:solidFill>
                <a:srgbClr val="000000"/>
              </a:solidFill>
              <a:latin typeface="Arial" pitchFamily="34" charset="0"/>
            </a:endParaRPr>
          </a:p>
        </p:txBody>
      </p:sp>
      <p:sp>
        <p:nvSpPr>
          <p:cNvPr id="77829" name="Text Box 5"/>
          <p:cNvSpPr txBox="1">
            <a:spLocks noChangeArrowheads="1"/>
          </p:cNvSpPr>
          <p:nvPr/>
        </p:nvSpPr>
        <p:spPr bwMode="auto">
          <a:xfrm>
            <a:off x="1219200" y="2667000"/>
            <a:ext cx="6705600" cy="362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endParaRPr lang="en-US" sz="800" b="1" i="1" dirty="0">
              <a:solidFill>
                <a:srgbClr val="000000"/>
              </a:solidFill>
              <a:cs typeface="Arial" pitchFamily="34" charset="0"/>
            </a:endParaRPr>
          </a:p>
          <a:p>
            <a:pPr algn="ctr" fontAlgn="base">
              <a:spcBef>
                <a:spcPct val="0"/>
              </a:spcBef>
              <a:spcAft>
                <a:spcPct val="0"/>
              </a:spcAft>
            </a:pPr>
            <a:endParaRPr lang="en-US" sz="800" b="1" i="1" dirty="0">
              <a:solidFill>
                <a:srgbClr val="000000"/>
              </a:solidFill>
              <a:cs typeface="Arial" pitchFamily="34" charset="0"/>
            </a:endParaRPr>
          </a:p>
          <a:p>
            <a:pPr algn="ctr" fontAlgn="base">
              <a:spcBef>
                <a:spcPct val="0"/>
              </a:spcBef>
              <a:spcAft>
                <a:spcPct val="0"/>
              </a:spcAft>
            </a:pPr>
            <a:endParaRPr lang="en-US" sz="800" b="1" i="1" dirty="0">
              <a:solidFill>
                <a:srgbClr val="000000"/>
              </a:solidFill>
              <a:cs typeface="Arial" pitchFamily="34" charset="0"/>
            </a:endParaRPr>
          </a:p>
          <a:p>
            <a:pPr algn="ctr" fontAlgn="base">
              <a:spcBef>
                <a:spcPct val="0"/>
              </a:spcBef>
              <a:spcAft>
                <a:spcPct val="0"/>
              </a:spcAft>
            </a:pPr>
            <a:endParaRPr lang="en-US" sz="2000" b="1" i="1" dirty="0">
              <a:solidFill>
                <a:srgbClr val="000000"/>
              </a:solidFill>
              <a:cs typeface="Arial" pitchFamily="34" charset="0"/>
            </a:endParaRPr>
          </a:p>
          <a:p>
            <a:pPr algn="ctr" fontAlgn="base">
              <a:spcBef>
                <a:spcPct val="0"/>
              </a:spcBef>
              <a:spcAft>
                <a:spcPct val="0"/>
              </a:spcAft>
            </a:pPr>
            <a:r>
              <a:rPr lang="en-US" sz="2500" b="1" dirty="0">
                <a:solidFill>
                  <a:srgbClr val="000000"/>
                </a:solidFill>
                <a:cs typeface="Arial" pitchFamily="34" charset="0"/>
              </a:rPr>
              <a:t>Dr. Louis W. </a:t>
            </a:r>
            <a:r>
              <a:rPr lang="en-US" sz="2500" b="1" dirty="0" err="1">
                <a:solidFill>
                  <a:srgbClr val="000000"/>
                </a:solidFill>
                <a:cs typeface="Arial" pitchFamily="34" charset="0"/>
              </a:rPr>
              <a:t>Uccellini</a:t>
            </a:r>
            <a:endParaRPr lang="en-US" sz="2500" b="1" dirty="0">
              <a:solidFill>
                <a:srgbClr val="000000"/>
              </a:solidFill>
              <a:cs typeface="Arial" pitchFamily="34" charset="0"/>
            </a:endParaRPr>
          </a:p>
          <a:p>
            <a:pPr algn="ctr" fontAlgn="base">
              <a:spcBef>
                <a:spcPct val="0"/>
              </a:spcBef>
              <a:spcAft>
                <a:spcPct val="0"/>
              </a:spcAft>
            </a:pPr>
            <a:r>
              <a:rPr lang="en-US" sz="2000" b="1" i="1" dirty="0" smtClean="0">
                <a:solidFill>
                  <a:srgbClr val="000000"/>
                </a:solidFill>
                <a:cs typeface="Arial" pitchFamily="34" charset="0"/>
              </a:rPr>
              <a:t>NOAA Assistant Administrator for Weather Services and</a:t>
            </a:r>
          </a:p>
          <a:p>
            <a:pPr algn="ctr" fontAlgn="base">
              <a:spcBef>
                <a:spcPct val="0"/>
              </a:spcBef>
              <a:spcAft>
                <a:spcPct val="0"/>
              </a:spcAft>
            </a:pPr>
            <a:r>
              <a:rPr lang="en-US" sz="2000" b="1" i="1" dirty="0" smtClean="0">
                <a:solidFill>
                  <a:srgbClr val="000000"/>
                </a:solidFill>
                <a:cs typeface="Arial" pitchFamily="34" charset="0"/>
              </a:rPr>
              <a:t>Director, National Weather Service</a:t>
            </a:r>
            <a:endParaRPr lang="en-US" sz="2400" b="1" i="1" dirty="0">
              <a:solidFill>
                <a:srgbClr val="000000"/>
              </a:solidFill>
              <a:cs typeface="Arial" pitchFamily="34" charset="0"/>
            </a:endParaRPr>
          </a:p>
          <a:p>
            <a:pPr algn="ctr" fontAlgn="base">
              <a:lnSpc>
                <a:spcPts val="2160"/>
              </a:lnSpc>
              <a:spcBef>
                <a:spcPts val="1200"/>
              </a:spcBef>
              <a:spcAft>
                <a:spcPct val="0"/>
              </a:spcAft>
            </a:pPr>
            <a:r>
              <a:rPr lang="en-US" i="1" dirty="0" smtClean="0">
                <a:solidFill>
                  <a:srgbClr val="000000"/>
                </a:solidFill>
                <a:cs typeface="Arial" pitchFamily="34" charset="0"/>
              </a:rPr>
              <a:t>NASA Global Precipitation Measurement Mission Workshop  </a:t>
            </a:r>
          </a:p>
          <a:p>
            <a:pPr algn="ctr" fontAlgn="base">
              <a:spcBef>
                <a:spcPct val="0"/>
              </a:spcBef>
              <a:spcAft>
                <a:spcPct val="0"/>
              </a:spcAft>
            </a:pPr>
            <a:r>
              <a:rPr lang="en-US" i="1" dirty="0" smtClean="0">
                <a:solidFill>
                  <a:srgbClr val="000000"/>
                </a:solidFill>
                <a:cs typeface="Arial" pitchFamily="34" charset="0"/>
              </a:rPr>
              <a:t>College Park, Maryland </a:t>
            </a:r>
          </a:p>
          <a:p>
            <a:pPr algn="ctr" fontAlgn="base">
              <a:spcBef>
                <a:spcPct val="0"/>
              </a:spcBef>
              <a:spcAft>
                <a:spcPct val="0"/>
              </a:spcAft>
            </a:pPr>
            <a:r>
              <a:rPr lang="en-US" i="1" dirty="0" smtClean="0">
                <a:solidFill>
                  <a:srgbClr val="000000"/>
                </a:solidFill>
                <a:cs typeface="Arial" pitchFamily="34" charset="0"/>
              </a:rPr>
              <a:t>November 12, 2013</a:t>
            </a:r>
            <a:endParaRPr lang="en-US" i="1" dirty="0">
              <a:solidFill>
                <a:srgbClr val="000000"/>
              </a:solidFill>
              <a:cs typeface="Arial" pitchFamily="34" charset="0"/>
            </a:endParaRPr>
          </a:p>
          <a:p>
            <a:pPr algn="ctr" fontAlgn="base">
              <a:spcBef>
                <a:spcPct val="0"/>
              </a:spcBef>
              <a:spcAft>
                <a:spcPct val="0"/>
              </a:spcAft>
            </a:pPr>
            <a:endParaRPr lang="en-US" sz="2000" b="1" i="1" dirty="0">
              <a:solidFill>
                <a:srgbClr val="000000"/>
              </a:solidFill>
              <a:latin typeface="Times New Roman" pitchFamily="18" charset="0"/>
            </a:endParaRPr>
          </a:p>
          <a:p>
            <a:pPr algn="ctr" fontAlgn="base">
              <a:spcBef>
                <a:spcPct val="0"/>
              </a:spcBef>
              <a:spcAft>
                <a:spcPct val="0"/>
              </a:spcAft>
            </a:pPr>
            <a:endParaRPr lang="en-US" sz="1600" b="1" i="1" dirty="0">
              <a:solidFill>
                <a:srgbClr val="000000"/>
              </a:solidFill>
              <a:latin typeface="Times New Roman" pitchFamily="18" charset="0"/>
            </a:endParaRPr>
          </a:p>
        </p:txBody>
      </p:sp>
      <p:pic>
        <p:nvPicPr>
          <p:cNvPr id="77830" name="Picture 6" descr="DOC_LOGO_1X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30189"/>
            <a:ext cx="8382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7" descr="Noaa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6388" y="228626"/>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832" name="Group 8"/>
          <p:cNvGrpSpPr>
            <a:grpSpLocks/>
          </p:cNvGrpSpPr>
          <p:nvPr/>
        </p:nvGrpSpPr>
        <p:grpSpPr bwMode="auto">
          <a:xfrm>
            <a:off x="990600" y="5943600"/>
            <a:ext cx="7145338" cy="685800"/>
            <a:chOff x="626" y="3408"/>
            <a:chExt cx="4501" cy="432"/>
          </a:xfrm>
        </p:grpSpPr>
        <p:pic>
          <p:nvPicPr>
            <p:cNvPr id="77834" name="Picture 9" descr="wing_sunset2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2" y="3408"/>
              <a:ext cx="805"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5" name="Picture 10" descr="roughse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 y="3409"/>
              <a:ext cx="746"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6" name="Picture 11"/>
            <p:cNvPicPr>
              <a:picLocks noChangeAspect="1" noChangeArrowheads="1"/>
            </p:cNvPicPr>
            <p:nvPr/>
          </p:nvPicPr>
          <p:blipFill>
            <a:blip r:embed="rId7">
              <a:extLst>
                <a:ext uri="{28A0092B-C50C-407E-A947-70E740481C1C}">
                  <a14:useLocalDpi xmlns:a14="http://schemas.microsoft.com/office/drawing/2010/main" val="0"/>
                </a:ext>
              </a:extLst>
            </a:blip>
            <a:srcRect t="21416" b="21416"/>
            <a:stretch>
              <a:fillRect/>
            </a:stretch>
          </p:blipFill>
          <p:spPr bwMode="auto">
            <a:xfrm>
              <a:off x="1373" y="3408"/>
              <a:ext cx="75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7"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t="12798" b="9599"/>
            <a:stretch>
              <a:fillRect/>
            </a:stretch>
          </p:blipFill>
          <p:spPr bwMode="auto">
            <a:xfrm>
              <a:off x="2903" y="3409"/>
              <a:ext cx="738"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8" name="Picture 13"/>
            <p:cNvPicPr>
              <a:picLocks noChangeAspect="1" noChangeArrowheads="1"/>
            </p:cNvPicPr>
            <p:nvPr/>
          </p:nvPicPr>
          <p:blipFill>
            <a:blip r:embed="rId9">
              <a:extLst>
                <a:ext uri="{28A0092B-C50C-407E-A947-70E740481C1C}">
                  <a14:useLocalDpi xmlns:a14="http://schemas.microsoft.com/office/drawing/2010/main" val="0"/>
                </a:ext>
              </a:extLst>
            </a:blip>
            <a:srcRect t="3210" b="12845"/>
            <a:stretch>
              <a:fillRect/>
            </a:stretch>
          </p:blipFill>
          <p:spPr bwMode="auto">
            <a:xfrm>
              <a:off x="3638" y="3409"/>
              <a:ext cx="687"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9" name="Picture 14" descr="PLOW_-_BUS"/>
            <p:cNvPicPr>
              <a:picLocks noChangeAspect="1" noChangeArrowheads="1"/>
            </p:cNvPicPr>
            <p:nvPr/>
          </p:nvPicPr>
          <p:blipFill>
            <a:blip r:embed="rId10">
              <a:extLst>
                <a:ext uri="{28A0092B-C50C-407E-A947-70E740481C1C}">
                  <a14:useLocalDpi xmlns:a14="http://schemas.microsoft.com/office/drawing/2010/main" val="0"/>
                </a:ext>
              </a:extLst>
            </a:blip>
            <a:srcRect t="6250" b="18750"/>
            <a:stretch>
              <a:fillRect/>
            </a:stretch>
          </p:blipFill>
          <p:spPr bwMode="auto">
            <a:xfrm>
              <a:off x="2132" y="3408"/>
              <a:ext cx="76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Slide Number Placeholder 14"/>
          <p:cNvSpPr>
            <a:spLocks noGrp="1"/>
          </p:cNvSpPr>
          <p:nvPr>
            <p:ph type="sldNum" sz="quarter" idx="12"/>
          </p:nvPr>
        </p:nvSpPr>
        <p:spPr>
          <a:xfrm>
            <a:off x="7086600" y="6400800"/>
            <a:ext cx="1905000" cy="457200"/>
          </a:xfrm>
        </p:spPr>
        <p:txBody>
          <a:bodyPr/>
          <a:lstStyle/>
          <a:p>
            <a:pPr>
              <a:defRPr/>
            </a:pPr>
            <a:fld id="{839C07B3-06C0-43E8-888F-F9BF9DD4BA1D}" type="slidenum">
              <a:rPr lang="en-US" smtClean="0"/>
              <a:pPr>
                <a:defRPr/>
              </a:pPr>
              <a:t>1</a:t>
            </a:fld>
            <a:endParaRPr lang="en-US" dirty="0"/>
          </a:p>
        </p:txBody>
      </p:sp>
    </p:spTree>
    <p:extLst>
      <p:ext uri="{BB962C8B-B14F-4D97-AF65-F5344CB8AC3E}">
        <p14:creationId xmlns:p14="http://schemas.microsoft.com/office/powerpoint/2010/main" val="266218592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405" y="117593"/>
            <a:ext cx="8473795" cy="584775"/>
          </a:xfrm>
          <a:prstGeom prst="rect">
            <a:avLst/>
          </a:prstGeom>
          <a:solidFill>
            <a:schemeClr val="bg1"/>
          </a:solidFill>
        </p:spPr>
        <p:txBody>
          <a:bodyPr wrap="none" rtlCol="0">
            <a:spAutoFit/>
          </a:bodyPr>
          <a:lstStyle/>
          <a:p>
            <a:pPr fontAlgn="base">
              <a:spcBef>
                <a:spcPct val="0"/>
              </a:spcBef>
              <a:spcAft>
                <a:spcPct val="0"/>
              </a:spcAft>
            </a:pPr>
            <a:r>
              <a:rPr lang="en-US" sz="3200" b="1" dirty="0" smtClean="0">
                <a:solidFill>
                  <a:prstClr val="black"/>
                </a:solidFill>
                <a:latin typeface="Arial" pitchFamily="34" charset="0"/>
                <a:cs typeface="Arial" pitchFamily="34" charset="0"/>
              </a:rPr>
              <a:t>Four Principal Impacts of Hurricane Sandy</a:t>
            </a:r>
            <a:endParaRPr lang="en-US" sz="3200" b="1" dirty="0">
              <a:solidFill>
                <a:prstClr val="black"/>
              </a:solidFill>
              <a:latin typeface="Arial" pitchFamily="34" charset="0"/>
              <a:cs typeface="Arial" pitchFamily="34" charset="0"/>
            </a:endParaRPr>
          </a:p>
        </p:txBody>
      </p:sp>
      <p:pic>
        <p:nvPicPr>
          <p:cNvPr id="134146" name="Picture 2" descr="D:\Users\katie.labelle\Desktop\Sandy Impac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2485" y="914400"/>
            <a:ext cx="3744515" cy="5761266"/>
          </a:xfrm>
          <a:prstGeom prst="rect">
            <a:avLst/>
          </a:prstGeom>
          <a:noFill/>
          <a:effectLst>
            <a:outerShdw blurRad="76200" dist="63500" dir="2700000" algn="tl" rotWithShape="0">
              <a:prstClr val="black">
                <a:alpha val="51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700345" y="6295301"/>
            <a:ext cx="2286000" cy="400110"/>
          </a:xfrm>
          <a:prstGeom prst="rect">
            <a:avLst/>
          </a:prstGeom>
          <a:noFill/>
        </p:spPr>
        <p:txBody>
          <a:bodyPr wrap="square" rtlCol="0">
            <a:spAutoFit/>
          </a:bodyPr>
          <a:lstStyle/>
          <a:p>
            <a:pPr fontAlgn="base">
              <a:spcBef>
                <a:spcPct val="0"/>
              </a:spcBef>
              <a:spcAft>
                <a:spcPct val="0"/>
              </a:spcAft>
            </a:pPr>
            <a:r>
              <a:rPr lang="en-US" sz="1000" dirty="0" smtClean="0">
                <a:solidFill>
                  <a:srgbClr val="000000"/>
                </a:solidFill>
                <a:latin typeface="Arial" pitchFamily="34" charset="0"/>
              </a:rPr>
              <a:t>*Taken from March/April 2013 </a:t>
            </a:r>
            <a:r>
              <a:rPr lang="en-US" sz="1000" dirty="0" err="1" smtClean="0">
                <a:solidFill>
                  <a:srgbClr val="000000"/>
                </a:solidFill>
                <a:latin typeface="Arial" pitchFamily="34" charset="0"/>
              </a:rPr>
              <a:t>Weatherwise</a:t>
            </a:r>
            <a:endParaRPr lang="en-US" sz="1000" dirty="0">
              <a:solidFill>
                <a:srgbClr val="000000"/>
              </a:solidFill>
              <a:latin typeface="Arial" pitchFamily="34" charset="0"/>
            </a:endParaRPr>
          </a:p>
        </p:txBody>
      </p:sp>
      <p:sp>
        <p:nvSpPr>
          <p:cNvPr id="26" name="TextBox 25"/>
          <p:cNvSpPr txBox="1"/>
          <p:nvPr/>
        </p:nvSpPr>
        <p:spPr>
          <a:xfrm>
            <a:off x="6584115" y="1281525"/>
            <a:ext cx="2286000" cy="276999"/>
          </a:xfrm>
          <a:prstGeom prst="rect">
            <a:avLst/>
          </a:prstGeom>
          <a:noFill/>
        </p:spPr>
        <p:txBody>
          <a:bodyPr wrap="square" rtlCol="0">
            <a:spAutoFit/>
          </a:bodyPr>
          <a:lstStyle/>
          <a:p>
            <a:pPr fontAlgn="base">
              <a:spcBef>
                <a:spcPct val="0"/>
              </a:spcBef>
              <a:spcAft>
                <a:spcPct val="0"/>
              </a:spcAft>
            </a:pPr>
            <a:r>
              <a:rPr lang="en-US" sz="1200" b="1" dirty="0" smtClean="0">
                <a:solidFill>
                  <a:srgbClr val="000000"/>
                </a:solidFill>
                <a:latin typeface="Arial" pitchFamily="34" charset="0"/>
              </a:rPr>
              <a:t>Total Precipitation</a:t>
            </a:r>
            <a:endParaRPr lang="en-US" sz="1200" b="1" dirty="0">
              <a:solidFill>
                <a:srgbClr val="000000"/>
              </a:solidFill>
              <a:latin typeface="Arial" pitchFamily="34" charset="0"/>
            </a:endParaRPr>
          </a:p>
        </p:txBody>
      </p:sp>
      <p:sp>
        <p:nvSpPr>
          <p:cNvPr id="27" name="TextBox 26"/>
          <p:cNvSpPr txBox="1"/>
          <p:nvPr/>
        </p:nvSpPr>
        <p:spPr>
          <a:xfrm>
            <a:off x="6586743" y="3096697"/>
            <a:ext cx="2286000" cy="276999"/>
          </a:xfrm>
          <a:prstGeom prst="rect">
            <a:avLst/>
          </a:prstGeom>
          <a:noFill/>
        </p:spPr>
        <p:txBody>
          <a:bodyPr wrap="square" rtlCol="0">
            <a:spAutoFit/>
          </a:bodyPr>
          <a:lstStyle/>
          <a:p>
            <a:pPr fontAlgn="base">
              <a:spcBef>
                <a:spcPct val="0"/>
              </a:spcBef>
              <a:spcAft>
                <a:spcPct val="0"/>
              </a:spcAft>
            </a:pPr>
            <a:r>
              <a:rPr lang="en-US" sz="1200" b="1" dirty="0" smtClean="0">
                <a:solidFill>
                  <a:srgbClr val="000000"/>
                </a:solidFill>
                <a:latin typeface="Arial" pitchFamily="34" charset="0"/>
              </a:rPr>
              <a:t>Snow Depth</a:t>
            </a:r>
            <a:endParaRPr lang="en-US" sz="1200" b="1" dirty="0">
              <a:solidFill>
                <a:srgbClr val="000000"/>
              </a:solidFill>
              <a:latin typeface="Arial" pitchFamily="34" charset="0"/>
            </a:endParaRPr>
          </a:p>
        </p:txBody>
      </p:sp>
      <p:sp>
        <p:nvSpPr>
          <p:cNvPr id="28" name="TextBox 27"/>
          <p:cNvSpPr txBox="1"/>
          <p:nvPr/>
        </p:nvSpPr>
        <p:spPr>
          <a:xfrm>
            <a:off x="6584115" y="4778842"/>
            <a:ext cx="2402230" cy="276999"/>
          </a:xfrm>
          <a:prstGeom prst="rect">
            <a:avLst/>
          </a:prstGeom>
          <a:noFill/>
        </p:spPr>
        <p:txBody>
          <a:bodyPr wrap="square" rtlCol="0">
            <a:spAutoFit/>
          </a:bodyPr>
          <a:lstStyle/>
          <a:p>
            <a:pPr fontAlgn="base">
              <a:spcBef>
                <a:spcPct val="0"/>
              </a:spcBef>
              <a:spcAft>
                <a:spcPct val="0"/>
              </a:spcAft>
            </a:pPr>
            <a:r>
              <a:rPr lang="en-US" sz="1200" b="1" dirty="0" smtClean="0">
                <a:solidFill>
                  <a:srgbClr val="000000"/>
                </a:solidFill>
                <a:latin typeface="Arial" pitchFamily="34" charset="0"/>
              </a:rPr>
              <a:t>Storm Surge and Lake Waves</a:t>
            </a:r>
          </a:p>
        </p:txBody>
      </p:sp>
      <p:sp>
        <p:nvSpPr>
          <p:cNvPr id="29" name="TextBox 28"/>
          <p:cNvSpPr txBox="1"/>
          <p:nvPr/>
        </p:nvSpPr>
        <p:spPr>
          <a:xfrm>
            <a:off x="370285" y="1281523"/>
            <a:ext cx="2286000" cy="276999"/>
          </a:xfrm>
          <a:prstGeom prst="rect">
            <a:avLst/>
          </a:prstGeom>
          <a:noFill/>
        </p:spPr>
        <p:txBody>
          <a:bodyPr wrap="square" rtlCol="0">
            <a:spAutoFit/>
          </a:bodyPr>
          <a:lstStyle/>
          <a:p>
            <a:pPr algn="r" fontAlgn="base">
              <a:spcBef>
                <a:spcPct val="0"/>
              </a:spcBef>
              <a:spcAft>
                <a:spcPct val="0"/>
              </a:spcAft>
            </a:pPr>
            <a:r>
              <a:rPr lang="en-US" sz="1200" b="1" dirty="0" smtClean="0">
                <a:solidFill>
                  <a:srgbClr val="000000"/>
                </a:solidFill>
                <a:latin typeface="Arial" pitchFamily="34" charset="0"/>
              </a:rPr>
              <a:t>Peak Wind Gusts</a:t>
            </a:r>
            <a:endParaRPr lang="en-US" sz="1200" b="1" dirty="0">
              <a:solidFill>
                <a:srgbClr val="000000"/>
              </a:solidFill>
              <a:latin typeface="Arial" pitchFamily="34" charset="0"/>
            </a:endParaRPr>
          </a:p>
        </p:txBody>
      </p:sp>
      <p:sp>
        <p:nvSpPr>
          <p:cNvPr id="30" name="TextBox 29"/>
          <p:cNvSpPr txBox="1"/>
          <p:nvPr/>
        </p:nvSpPr>
        <p:spPr>
          <a:xfrm>
            <a:off x="370285" y="3109835"/>
            <a:ext cx="2286000" cy="276999"/>
          </a:xfrm>
          <a:prstGeom prst="rect">
            <a:avLst/>
          </a:prstGeom>
          <a:noFill/>
        </p:spPr>
        <p:txBody>
          <a:bodyPr wrap="square" rtlCol="0">
            <a:spAutoFit/>
          </a:bodyPr>
          <a:lstStyle/>
          <a:p>
            <a:pPr algn="r" fontAlgn="base">
              <a:spcBef>
                <a:spcPct val="0"/>
              </a:spcBef>
              <a:spcAft>
                <a:spcPct val="0"/>
              </a:spcAft>
            </a:pPr>
            <a:r>
              <a:rPr lang="en-US" sz="1200" b="1" dirty="0" smtClean="0">
                <a:solidFill>
                  <a:srgbClr val="000000"/>
                </a:solidFill>
                <a:latin typeface="Arial" pitchFamily="34" charset="0"/>
              </a:rPr>
              <a:t>Temperature at 5,000 Feet</a:t>
            </a:r>
            <a:endParaRPr lang="en-US" sz="1200" b="1" dirty="0">
              <a:solidFill>
                <a:srgbClr val="000000"/>
              </a:solidFill>
              <a:latin typeface="Arial" pitchFamily="34" charset="0"/>
            </a:endParaRPr>
          </a:p>
        </p:txBody>
      </p:sp>
      <p:cxnSp>
        <p:nvCxnSpPr>
          <p:cNvPr id="9" name="Straight Connector 8"/>
          <p:cNvCxnSpPr/>
          <p:nvPr/>
        </p:nvCxnSpPr>
        <p:spPr bwMode="auto">
          <a:xfrm flipH="1">
            <a:off x="6677765" y="3388701"/>
            <a:ext cx="1600200" cy="0"/>
          </a:xfrm>
          <a:prstGeom prst="line">
            <a:avLst/>
          </a:prstGeom>
          <a:noFill/>
          <a:ln w="19050" cap="flat" cmpd="sng" algn="ctr">
            <a:solidFill>
              <a:srgbClr val="FF0000"/>
            </a:solidFill>
            <a:prstDash val="solid"/>
            <a:round/>
            <a:headEnd type="none" w="med" len="med"/>
            <a:tailEnd type="none" w="med" len="med"/>
          </a:ln>
          <a:effectLst/>
        </p:spPr>
      </p:cxnSp>
      <p:cxnSp>
        <p:nvCxnSpPr>
          <p:cNvPr id="16" name="Straight Connector 15"/>
          <p:cNvCxnSpPr/>
          <p:nvPr/>
        </p:nvCxnSpPr>
        <p:spPr bwMode="auto">
          <a:xfrm flipH="1">
            <a:off x="6677765" y="5065101"/>
            <a:ext cx="2194978" cy="0"/>
          </a:xfrm>
          <a:prstGeom prst="line">
            <a:avLst/>
          </a:prstGeom>
          <a:noFill/>
          <a:ln w="19050" cap="flat" cmpd="sng" algn="ctr">
            <a:solidFill>
              <a:srgbClr val="FF0000"/>
            </a:solidFill>
            <a:prstDash val="solid"/>
            <a:round/>
            <a:headEnd type="none" w="med" len="med"/>
            <a:tailEnd type="none" w="med" len="med"/>
          </a:ln>
          <a:effectLst/>
        </p:spPr>
      </p:cxnSp>
      <p:sp>
        <p:nvSpPr>
          <p:cNvPr id="12" name="Slide Number Placeholder 14"/>
          <p:cNvSpPr>
            <a:spLocks noGrp="1"/>
          </p:cNvSpPr>
          <p:nvPr>
            <p:ph type="sldNum" sz="quarter" idx="12"/>
          </p:nvPr>
        </p:nvSpPr>
        <p:spPr>
          <a:xfrm>
            <a:off x="7086600" y="6400800"/>
            <a:ext cx="1905000" cy="457200"/>
          </a:xfrm>
        </p:spPr>
        <p:txBody>
          <a:bodyPr/>
          <a:lstStyle/>
          <a:p>
            <a:pPr>
              <a:defRPr/>
            </a:pPr>
            <a:fld id="{839C07B3-06C0-43E8-888F-F9BF9DD4BA1D}" type="slidenum">
              <a:rPr lang="en-US" smtClean="0"/>
              <a:pPr>
                <a:defRPr/>
              </a:pPr>
              <a:t>10</a:t>
            </a:fld>
            <a:endParaRPr lang="en-US" dirty="0"/>
          </a:p>
        </p:txBody>
      </p:sp>
      <p:cxnSp>
        <p:nvCxnSpPr>
          <p:cNvPr id="14" name="Straight Connector 13"/>
          <p:cNvCxnSpPr/>
          <p:nvPr/>
        </p:nvCxnSpPr>
        <p:spPr bwMode="auto">
          <a:xfrm flipH="1">
            <a:off x="6677765" y="1558524"/>
            <a:ext cx="1600200" cy="0"/>
          </a:xfrm>
          <a:prstGeom prst="line">
            <a:avLst/>
          </a:prstGeom>
          <a:noFill/>
          <a:ln w="19050" cap="flat" cmpd="sng" algn="ctr">
            <a:solidFill>
              <a:srgbClr val="FF0000"/>
            </a:solidFill>
            <a:prstDash val="solid"/>
            <a:round/>
            <a:headEnd type="none" w="med" len="med"/>
            <a:tailEnd type="none" w="med" len="med"/>
          </a:ln>
          <a:effectLst/>
        </p:spPr>
      </p:cxnSp>
      <p:cxnSp>
        <p:nvCxnSpPr>
          <p:cNvPr id="15" name="Straight Connector 14"/>
          <p:cNvCxnSpPr/>
          <p:nvPr/>
        </p:nvCxnSpPr>
        <p:spPr bwMode="auto">
          <a:xfrm flipH="1">
            <a:off x="990600" y="1558522"/>
            <a:ext cx="1600200" cy="0"/>
          </a:xfrm>
          <a:prstGeom prst="line">
            <a:avLst/>
          </a:prstGeom>
          <a:noFill/>
          <a:ln w="19050" cap="flat" cmpd="sng" algn="ctr">
            <a:solidFill>
              <a:srgbClr val="FF0000"/>
            </a:solidFill>
            <a:prstDash val="solid"/>
            <a:round/>
            <a:headEnd type="none" w="med" len="med"/>
            <a:tailEnd type="none" w="med" len="med"/>
          </a:ln>
          <a:effectLst/>
        </p:spPr>
      </p:cxnSp>
      <p:cxnSp>
        <p:nvCxnSpPr>
          <p:cNvPr id="17" name="Straight Connector 16"/>
          <p:cNvCxnSpPr/>
          <p:nvPr/>
        </p:nvCxnSpPr>
        <p:spPr>
          <a:xfrm>
            <a:off x="304800" y="6858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1355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5964115"/>
            <a:ext cx="55626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234500" name="Rectangle 2"/>
          <p:cNvSpPr>
            <a:spLocks noGrp="1" noChangeArrowheads="1"/>
          </p:cNvSpPr>
          <p:nvPr>
            <p:ph type="title" idx="4294967295"/>
          </p:nvPr>
        </p:nvSpPr>
        <p:spPr>
          <a:xfrm>
            <a:off x="1741488" y="152400"/>
            <a:ext cx="6030912" cy="1143000"/>
          </a:xfrm>
        </p:spPr>
        <p:txBody>
          <a:bodyPr/>
          <a:lstStyle/>
          <a:p>
            <a:pPr algn="ctr" eaLnBrk="1" hangingPunct="1"/>
            <a:r>
              <a:rPr lang="en-US" sz="4000" b="1" dirty="0" smtClean="0">
                <a:latin typeface="Calibri" panose="020F0502020204030204" pitchFamily="34" charset="0"/>
              </a:rPr>
              <a:t>Hurricane Sandy: </a:t>
            </a:r>
            <a:r>
              <a:rPr lang="en-US" sz="3600" dirty="0" smtClean="0">
                <a:latin typeface="Calibri" panose="020F0502020204030204" pitchFamily="34" charset="0"/>
              </a:rPr>
              <a:t>Communication Strategy</a:t>
            </a:r>
          </a:p>
        </p:txBody>
      </p:sp>
      <p:sp>
        <p:nvSpPr>
          <p:cNvPr id="234501" name="Rectangle 3"/>
          <p:cNvSpPr>
            <a:spLocks noGrp="1" noChangeArrowheads="1"/>
          </p:cNvSpPr>
          <p:nvPr>
            <p:ph type="body" sz="half" idx="4294967295"/>
          </p:nvPr>
        </p:nvSpPr>
        <p:spPr>
          <a:xfrm>
            <a:off x="0" y="1701800"/>
            <a:ext cx="8305800" cy="5080000"/>
          </a:xfrm>
        </p:spPr>
        <p:txBody>
          <a:bodyPr/>
          <a:lstStyle/>
          <a:p>
            <a:pPr marL="0" indent="0" eaLnBrk="1" hangingPunct="1">
              <a:spcBef>
                <a:spcPts val="1200"/>
              </a:spcBef>
              <a:buNone/>
            </a:pPr>
            <a:r>
              <a:rPr lang="en-US" sz="2400" b="1" dirty="0" smtClean="0"/>
              <a:t>Messaging: Impact-Based Decision Support Services </a:t>
            </a:r>
          </a:p>
          <a:p>
            <a:pPr marL="690562" lvl="1" indent="-342900" eaLnBrk="1" hangingPunct="1">
              <a:spcBef>
                <a:spcPts val="1200"/>
              </a:spcBef>
              <a:buClr>
                <a:srgbClr val="C00000"/>
              </a:buClr>
              <a:buSzPct val="135000"/>
              <a:buFont typeface="Arial" panose="020B0604020202020204" pitchFamily="34" charset="0"/>
              <a:buChar char="•"/>
            </a:pPr>
            <a:r>
              <a:rPr lang="en-US" sz="2000" dirty="0" smtClean="0"/>
              <a:t>Unique nature of storm (tropical to </a:t>
            </a:r>
            <a:br>
              <a:rPr lang="en-US" sz="2000" dirty="0" smtClean="0"/>
            </a:br>
            <a:r>
              <a:rPr lang="en-US" sz="2000" dirty="0" err="1" smtClean="0"/>
              <a:t>extratropical</a:t>
            </a:r>
            <a:r>
              <a:rPr lang="en-US" sz="2000" dirty="0" smtClean="0"/>
              <a:t> transition)</a:t>
            </a:r>
          </a:p>
          <a:p>
            <a:pPr marL="690562" lvl="1" indent="-342900" eaLnBrk="1" hangingPunct="1">
              <a:spcBef>
                <a:spcPts val="1200"/>
              </a:spcBef>
              <a:buClr>
                <a:srgbClr val="C00000"/>
              </a:buClr>
              <a:buSzPct val="135000"/>
              <a:buFont typeface="Arial" panose="020B0604020202020204" pitchFamily="34" charset="0"/>
              <a:buChar char="•"/>
            </a:pPr>
            <a:r>
              <a:rPr lang="en-US" sz="2000" dirty="0" smtClean="0">
                <a:solidFill>
                  <a:srgbClr val="000000"/>
                </a:solidFill>
              </a:rPr>
              <a:t>Large </a:t>
            </a:r>
            <a:r>
              <a:rPr lang="en-US" sz="2000" dirty="0">
                <a:solidFill>
                  <a:srgbClr val="000000"/>
                </a:solidFill>
              </a:rPr>
              <a:t>area affected by strong winds</a:t>
            </a:r>
          </a:p>
          <a:p>
            <a:pPr marL="690562" lvl="1" indent="-342900" eaLnBrk="1" hangingPunct="1">
              <a:spcBef>
                <a:spcPts val="1200"/>
              </a:spcBef>
              <a:buClr>
                <a:srgbClr val="C00000"/>
              </a:buClr>
              <a:buSzPct val="135000"/>
              <a:buFont typeface="Arial" panose="020B0604020202020204" pitchFamily="34" charset="0"/>
              <a:buChar char="•"/>
            </a:pPr>
            <a:r>
              <a:rPr lang="en-US" sz="2000" dirty="0" smtClean="0"/>
              <a:t>East to west track toward NJ</a:t>
            </a:r>
          </a:p>
          <a:p>
            <a:pPr marL="690562" lvl="1" indent="-342900" eaLnBrk="1" hangingPunct="1">
              <a:spcBef>
                <a:spcPts val="1200"/>
              </a:spcBef>
              <a:spcAft>
                <a:spcPts val="0"/>
              </a:spcAft>
              <a:buClr>
                <a:srgbClr val="C00000"/>
              </a:buClr>
              <a:buSzPct val="135000"/>
              <a:buFont typeface="Arial" panose="020B0604020202020204" pitchFamily="34" charset="0"/>
              <a:buChar char="•"/>
            </a:pPr>
            <a:r>
              <a:rPr lang="en-US" sz="2000" dirty="0" smtClean="0"/>
              <a:t>Record surge/inundation in NJ</a:t>
            </a:r>
            <a:r>
              <a:rPr lang="en-US" sz="2000" dirty="0" smtClean="0">
                <a:sym typeface="Wingdings" pitchFamily="2" charset="2"/>
              </a:rPr>
              <a:t>                                       NYC SE New England</a:t>
            </a:r>
          </a:p>
          <a:p>
            <a:pPr marL="690562" lvl="1" indent="-342900" eaLnBrk="1" hangingPunct="1">
              <a:spcBef>
                <a:spcPts val="0"/>
              </a:spcBef>
              <a:spcAft>
                <a:spcPts val="0"/>
              </a:spcAft>
              <a:buClr>
                <a:srgbClr val="C00000"/>
              </a:buClr>
              <a:buSzPct val="135000"/>
              <a:buFont typeface="Arial" panose="020B0604020202020204" pitchFamily="34" charset="0"/>
              <a:buChar char="•"/>
            </a:pPr>
            <a:r>
              <a:rPr lang="en-US" sz="2000" dirty="0" smtClean="0">
                <a:solidFill>
                  <a:srgbClr val="000000"/>
                </a:solidFill>
                <a:sym typeface="Wingdings" pitchFamily="2" charset="2"/>
              </a:rPr>
              <a:t>Threats </a:t>
            </a:r>
            <a:r>
              <a:rPr lang="en-US" sz="2000" dirty="0">
                <a:solidFill>
                  <a:srgbClr val="000000"/>
                </a:solidFill>
                <a:sym typeface="Wingdings" pitchFamily="2" charset="2"/>
              </a:rPr>
              <a:t>emphasized </a:t>
            </a:r>
            <a:r>
              <a:rPr lang="en-US" sz="2000" dirty="0" smtClean="0">
                <a:solidFill>
                  <a:srgbClr val="000000"/>
                </a:solidFill>
                <a:sym typeface="Wingdings" pitchFamily="2" charset="2"/>
              </a:rPr>
              <a:t>“particularly </a:t>
            </a:r>
          </a:p>
          <a:p>
            <a:pPr marL="347662" lvl="1" indent="0" eaLnBrk="1" hangingPunct="1">
              <a:spcBef>
                <a:spcPts val="0"/>
              </a:spcBef>
              <a:spcAft>
                <a:spcPts val="0"/>
              </a:spcAft>
              <a:buClr>
                <a:srgbClr val="C00000"/>
              </a:buClr>
              <a:buSzPct val="135000"/>
              <a:buNone/>
            </a:pPr>
            <a:r>
              <a:rPr lang="en-US" sz="2000" dirty="0">
                <a:solidFill>
                  <a:srgbClr val="000000"/>
                </a:solidFill>
                <a:sym typeface="Wingdings" pitchFamily="2" charset="2"/>
              </a:rPr>
              <a:t> </a:t>
            </a:r>
            <a:r>
              <a:rPr lang="en-US" sz="2000" dirty="0" smtClean="0">
                <a:solidFill>
                  <a:srgbClr val="000000"/>
                </a:solidFill>
                <a:sym typeface="Wingdings" pitchFamily="2" charset="2"/>
              </a:rPr>
              <a:t>    dangerous storm,” “</a:t>
            </a:r>
            <a:r>
              <a:rPr lang="en-US" sz="2000" dirty="0">
                <a:solidFill>
                  <a:srgbClr val="000000"/>
                </a:solidFill>
                <a:sym typeface="Wingdings" pitchFamily="2" charset="2"/>
              </a:rPr>
              <a:t>worst case </a:t>
            </a:r>
            <a:endParaRPr lang="en-US" sz="2000" dirty="0" smtClean="0">
              <a:solidFill>
                <a:srgbClr val="000000"/>
              </a:solidFill>
              <a:sym typeface="Wingdings" pitchFamily="2" charset="2"/>
            </a:endParaRPr>
          </a:p>
          <a:p>
            <a:pPr marL="347662" lvl="1" indent="0" eaLnBrk="1" hangingPunct="1">
              <a:spcBef>
                <a:spcPts val="0"/>
              </a:spcBef>
              <a:buClr>
                <a:srgbClr val="C00000"/>
              </a:buClr>
              <a:buSzPct val="135000"/>
              <a:buNone/>
            </a:pPr>
            <a:r>
              <a:rPr lang="en-US" sz="2000" dirty="0">
                <a:solidFill>
                  <a:srgbClr val="000000"/>
                </a:solidFill>
                <a:sym typeface="Wingdings" pitchFamily="2" charset="2"/>
              </a:rPr>
              <a:t> </a:t>
            </a:r>
            <a:r>
              <a:rPr lang="en-US" sz="2000" dirty="0" smtClean="0">
                <a:solidFill>
                  <a:srgbClr val="000000"/>
                </a:solidFill>
                <a:sym typeface="Wingdings" pitchFamily="2" charset="2"/>
              </a:rPr>
              <a:t>    scenario</a:t>
            </a:r>
            <a:r>
              <a:rPr lang="en-US" sz="2000" dirty="0">
                <a:solidFill>
                  <a:srgbClr val="000000"/>
                </a:solidFill>
                <a:sym typeface="Wingdings" pitchFamily="2" charset="2"/>
              </a:rPr>
              <a:t>” compared to the Perfect Storm</a:t>
            </a:r>
            <a:endParaRPr lang="en-US" sz="2000" dirty="0">
              <a:solidFill>
                <a:srgbClr val="000000"/>
              </a:solidFill>
            </a:endParaRPr>
          </a:p>
          <a:p>
            <a:pPr marL="690562" lvl="1" indent="-342900" eaLnBrk="1" hangingPunct="1">
              <a:spcBef>
                <a:spcPts val="1200"/>
              </a:spcBef>
              <a:buClr>
                <a:srgbClr val="C00000"/>
              </a:buClr>
              <a:buSzPct val="135000"/>
              <a:buFont typeface="Arial" panose="020B0604020202020204" pitchFamily="34" charset="0"/>
              <a:buChar char="•"/>
            </a:pPr>
            <a:r>
              <a:rPr lang="en-US" sz="2000" dirty="0" smtClean="0">
                <a:sym typeface="Wingdings" pitchFamily="2" charset="2"/>
              </a:rPr>
              <a:t>Record blizzard in Appalachian  Mountains &amp; WV</a:t>
            </a:r>
          </a:p>
          <a:p>
            <a:pPr marL="690562" lvl="1" indent="-342900" eaLnBrk="1" hangingPunct="1">
              <a:spcBef>
                <a:spcPts val="1200"/>
              </a:spcBef>
              <a:buClr>
                <a:srgbClr val="C00000"/>
              </a:buClr>
              <a:buSzPct val="135000"/>
              <a:buFont typeface="Arial" panose="020B0604020202020204" pitchFamily="34" charset="0"/>
              <a:buChar char="•"/>
            </a:pPr>
            <a:r>
              <a:rPr lang="en-US" sz="2000" dirty="0" smtClean="0">
                <a:sym typeface="Wingdings" pitchFamily="2" charset="2"/>
              </a:rPr>
              <a:t>Forecast/Communication Strategy </a:t>
            </a:r>
            <a:r>
              <a:rPr lang="en-US" sz="2000" dirty="0" smtClean="0"/>
              <a:t>Saved </a:t>
            </a:r>
            <a:r>
              <a:rPr lang="en-US" sz="2000" dirty="0"/>
              <a:t>Lives</a:t>
            </a:r>
            <a:endParaRPr lang="en-US" sz="2000" dirty="0" smtClean="0">
              <a:sym typeface="Wingdings" pitchFamily="2" charset="2"/>
            </a:endParaRPr>
          </a:p>
        </p:txBody>
      </p:sp>
      <p:sp>
        <p:nvSpPr>
          <p:cNvPr id="8" name="Slide Number Placeholder 14"/>
          <p:cNvSpPr>
            <a:spLocks noGrp="1"/>
          </p:cNvSpPr>
          <p:nvPr>
            <p:ph type="sldNum" sz="quarter" idx="4294967295"/>
          </p:nvPr>
        </p:nvSpPr>
        <p:spPr>
          <a:xfrm>
            <a:off x="7239000" y="6400800"/>
            <a:ext cx="1905000" cy="457200"/>
          </a:xfrm>
        </p:spPr>
        <p:txBody>
          <a:bodyPr/>
          <a:lstStyle/>
          <a:p>
            <a:pPr>
              <a:defRPr/>
            </a:pPr>
            <a:fld id="{839C07B3-06C0-43E8-888F-F9BF9DD4BA1D}" type="slidenum">
              <a:rPr lang="en-US" smtClean="0">
                <a:latin typeface="Times New Roman" panose="02020603050405020304" pitchFamily="18" charset="0"/>
                <a:cs typeface="Times New Roman" panose="02020603050405020304" pitchFamily="18" charset="0"/>
              </a:rPr>
              <a:pPr>
                <a:defRPr/>
              </a:pPr>
              <a:t>11</a:t>
            </a:fld>
            <a:endParaRPr lang="en-US"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2133600"/>
            <a:ext cx="3886200" cy="2990850"/>
          </a:xfrm>
          <a:prstGeom prst="rect">
            <a:avLst/>
          </a:prstGeom>
          <a:ln w="25400">
            <a:solidFill>
              <a:srgbClr val="C00000"/>
            </a:solidFill>
          </a:ln>
          <a:effectLst>
            <a:outerShdw blurRad="63500" dist="50800" dir="2700000" algn="tl" rotWithShape="0">
              <a:prstClr val="black">
                <a:alpha val="59000"/>
              </a:prstClr>
            </a:outerShdw>
          </a:effectLst>
        </p:spPr>
      </p:pic>
      <p:cxnSp>
        <p:nvCxnSpPr>
          <p:cNvPr id="9" name="Straight Connector 8"/>
          <p:cNvCxnSpPr/>
          <p:nvPr/>
        </p:nvCxnSpPr>
        <p:spPr>
          <a:xfrm>
            <a:off x="304800" y="14478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324109"/>
      </p:ext>
    </p:extLst>
  </p:cSld>
  <p:clrMapOvr>
    <a:masterClrMapping/>
  </p:clrMapOvr>
  <p:transition>
    <p:pull dir="l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C:\temp\AL18tkskl (model3).gif"/>
          <p:cNvPicPr>
            <a:picLocks noChangeAspect="1" noChangeArrowheads="1"/>
          </p:cNvPicPr>
          <p:nvPr/>
        </p:nvPicPr>
        <p:blipFill>
          <a:blip r:embed="rId3"/>
          <a:srcRect/>
          <a:stretch>
            <a:fillRect/>
          </a:stretch>
        </p:blipFill>
        <p:spPr bwMode="auto">
          <a:xfrm>
            <a:off x="609600" y="215900"/>
            <a:ext cx="7937500" cy="6364288"/>
          </a:xfrm>
          <a:prstGeom prst="rect">
            <a:avLst/>
          </a:prstGeom>
          <a:noFill/>
          <a:ln w="9525">
            <a:noFill/>
            <a:miter lim="800000"/>
            <a:headEnd/>
            <a:tailEnd/>
          </a:ln>
        </p:spPr>
      </p:pic>
      <p:sp>
        <p:nvSpPr>
          <p:cNvPr id="2" name="TextBox 1"/>
          <p:cNvSpPr txBox="1"/>
          <p:nvPr/>
        </p:nvSpPr>
        <p:spPr>
          <a:xfrm>
            <a:off x="6219825" y="4757738"/>
            <a:ext cx="1893888" cy="646112"/>
          </a:xfrm>
          <a:prstGeom prst="rect">
            <a:avLst/>
          </a:prstGeom>
          <a:solidFill>
            <a:schemeClr val="tx2">
              <a:lumMod val="40000"/>
              <a:lumOff val="60000"/>
            </a:schemeClr>
          </a:solidFill>
        </p:spPr>
        <p:txBody>
          <a:bodyPr>
            <a:spAutoFit/>
          </a:bodyPr>
          <a:lstStyle/>
          <a:p>
            <a:pPr fontAlgn="base">
              <a:spcBef>
                <a:spcPct val="0"/>
              </a:spcBef>
              <a:spcAft>
                <a:spcPct val="0"/>
              </a:spcAft>
              <a:defRPr/>
            </a:pPr>
            <a:r>
              <a:rPr lang="en-US" sz="1200" dirty="0">
                <a:solidFill>
                  <a:prstClr val="black"/>
                </a:solidFill>
                <a:latin typeface="Arial" pitchFamily="34" charset="0"/>
                <a:cs typeface="Arial" charset="0"/>
              </a:rPr>
              <a:t>ECMWF outperformed all models at  four days and beyond </a:t>
            </a:r>
          </a:p>
        </p:txBody>
      </p:sp>
      <p:cxnSp>
        <p:nvCxnSpPr>
          <p:cNvPr id="4" name="Straight Arrow Connector 3"/>
          <p:cNvCxnSpPr/>
          <p:nvPr/>
        </p:nvCxnSpPr>
        <p:spPr>
          <a:xfrm flipV="1">
            <a:off x="7167563" y="4506913"/>
            <a:ext cx="279400" cy="2508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616324" y="1132344"/>
            <a:ext cx="3700464" cy="2462213"/>
          </a:xfrm>
          <a:prstGeom prst="rect">
            <a:avLst/>
          </a:prstGeom>
          <a:solidFill>
            <a:schemeClr val="bg1"/>
          </a:solidFill>
          <a:ln w="19050">
            <a:solidFill>
              <a:schemeClr val="tx1"/>
            </a:solidFill>
          </a:ln>
          <a:effectLst/>
        </p:spPr>
        <p:txBody>
          <a:bodyPr wrap="square" rtlCol="0">
            <a:spAutoFit/>
          </a:bodyPr>
          <a:lstStyle/>
          <a:p>
            <a:pPr fontAlgn="base">
              <a:spcBef>
                <a:spcPct val="0"/>
              </a:spcBef>
              <a:spcAft>
                <a:spcPct val="0"/>
              </a:spcAft>
            </a:pPr>
            <a:r>
              <a:rPr lang="en-US" sz="1400" b="1" dirty="0">
                <a:solidFill>
                  <a:srgbClr val="000000"/>
                </a:solidFill>
                <a:latin typeface="Arial" pitchFamily="34" charset="0"/>
              </a:rPr>
              <a:t>NHC Review of model performance for the entire 2012 Atlantic Hurricane Season by NHC lead hurricane forecaster Richard Pasch</a:t>
            </a:r>
          </a:p>
          <a:p>
            <a:pPr marL="285750" indent="-285750" fontAlgn="base">
              <a:spcBef>
                <a:spcPct val="0"/>
              </a:spcBef>
              <a:spcAft>
                <a:spcPct val="0"/>
              </a:spcAft>
              <a:buFont typeface="Arial" pitchFamily="34" charset="0"/>
              <a:buChar char="•"/>
            </a:pPr>
            <a:r>
              <a:rPr lang="en-US" sz="1400" dirty="0">
                <a:solidFill>
                  <a:srgbClr val="000000"/>
                </a:solidFill>
                <a:latin typeface="Arial" pitchFamily="34" charset="0"/>
              </a:rPr>
              <a:t>“Busy season for the NHC;445 TC forecasts issued for Atlantic Basin (long term mean is ~340)”</a:t>
            </a:r>
          </a:p>
          <a:p>
            <a:pPr marL="285750" indent="-285750" fontAlgn="base">
              <a:spcBef>
                <a:spcPct val="0"/>
              </a:spcBef>
              <a:spcAft>
                <a:spcPct val="0"/>
              </a:spcAft>
              <a:buFont typeface="Arial" pitchFamily="34" charset="0"/>
              <a:buChar char="•"/>
            </a:pPr>
            <a:r>
              <a:rPr lang="en-US" sz="1400" dirty="0">
                <a:solidFill>
                  <a:srgbClr val="000000"/>
                </a:solidFill>
                <a:latin typeface="Arial" pitchFamily="34" charset="0"/>
              </a:rPr>
              <a:t>“GFS (slightly) better than ECMWF at most forecast intervals in the Atlantic for track and was generally the best individual model; kudos to EMC”</a:t>
            </a:r>
          </a:p>
        </p:txBody>
      </p:sp>
    </p:spTree>
    <p:extLst>
      <p:ext uri="{BB962C8B-B14F-4D97-AF65-F5344CB8AC3E}">
        <p14:creationId xmlns:p14="http://schemas.microsoft.com/office/powerpoint/2010/main" val="412639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415BDB8-58BB-477C-83C9-71FC18A92F00}" type="slidenum">
              <a:rPr lang="en-US" smtClean="0"/>
              <a:pPr>
                <a:defRPr/>
              </a:pPr>
              <a:t>13</a:t>
            </a:fld>
            <a:endParaRPr lang="en-US"/>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8473651" cy="4495800"/>
          </a:xfrm>
          <a:prstGeom prst="rect">
            <a:avLst/>
          </a:prstGeom>
          <a:noFill/>
          <a:ln>
            <a:noFill/>
          </a:ln>
          <a:effectLst>
            <a:outerShdw blurRad="63500" dist="50800" dir="2700000" algn="ctr" rotWithShape="0">
              <a:schemeClr val="bg2">
                <a:alpha val="67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a:xfrm>
            <a:off x="524854" y="152400"/>
            <a:ext cx="8077200" cy="1371600"/>
          </a:xfrm>
          <a:prstGeom prst="rect">
            <a:avLst/>
          </a:prstGeom>
        </p:spPr>
        <p:txBody>
          <a:bodyPr/>
          <a:lstStyle>
            <a:lvl1pPr algn="r" rtl="0" eaLnBrk="0" fontAlgn="base" hangingPunct="0">
              <a:lnSpc>
                <a:spcPct val="90000"/>
              </a:lnSpc>
              <a:spcBef>
                <a:spcPct val="0"/>
              </a:spcBef>
              <a:spcAft>
                <a:spcPct val="0"/>
              </a:spcAft>
              <a:defRPr sz="4400">
                <a:solidFill>
                  <a:srgbClr val="FFFFCC"/>
                </a:solidFill>
                <a:latin typeface="Franklin Gothic Demi" pitchFamily="34" charset="0"/>
                <a:ea typeface="+mj-ea"/>
                <a:cs typeface="+mj-cs"/>
              </a:defRPr>
            </a:lvl1pPr>
            <a:lvl2pPr algn="r" rtl="0" eaLnBrk="0" fontAlgn="base" hangingPunct="0">
              <a:lnSpc>
                <a:spcPct val="90000"/>
              </a:lnSpc>
              <a:spcBef>
                <a:spcPct val="0"/>
              </a:spcBef>
              <a:spcAft>
                <a:spcPct val="0"/>
              </a:spcAft>
              <a:defRPr sz="4400">
                <a:solidFill>
                  <a:srgbClr val="FFFFCC"/>
                </a:solidFill>
                <a:latin typeface="Franklin Gothic Demi" pitchFamily="34" charset="0"/>
              </a:defRPr>
            </a:lvl2pPr>
            <a:lvl3pPr algn="r" rtl="0" eaLnBrk="0" fontAlgn="base" hangingPunct="0">
              <a:lnSpc>
                <a:spcPct val="90000"/>
              </a:lnSpc>
              <a:spcBef>
                <a:spcPct val="0"/>
              </a:spcBef>
              <a:spcAft>
                <a:spcPct val="0"/>
              </a:spcAft>
              <a:defRPr sz="4400">
                <a:solidFill>
                  <a:srgbClr val="FFFFCC"/>
                </a:solidFill>
                <a:latin typeface="Franklin Gothic Demi" pitchFamily="34" charset="0"/>
              </a:defRPr>
            </a:lvl3pPr>
            <a:lvl4pPr algn="r" rtl="0" eaLnBrk="0" fontAlgn="base" hangingPunct="0">
              <a:lnSpc>
                <a:spcPct val="90000"/>
              </a:lnSpc>
              <a:spcBef>
                <a:spcPct val="0"/>
              </a:spcBef>
              <a:spcAft>
                <a:spcPct val="0"/>
              </a:spcAft>
              <a:defRPr sz="4400">
                <a:solidFill>
                  <a:srgbClr val="FFFFCC"/>
                </a:solidFill>
                <a:latin typeface="Franklin Gothic Demi" pitchFamily="34" charset="0"/>
              </a:defRPr>
            </a:lvl4pPr>
            <a:lvl5pPr algn="r" rtl="0" eaLnBrk="0" fontAlgn="base" hangingPunct="0">
              <a:lnSpc>
                <a:spcPct val="90000"/>
              </a:lnSpc>
              <a:spcBef>
                <a:spcPct val="0"/>
              </a:spcBef>
              <a:spcAft>
                <a:spcPct val="0"/>
              </a:spcAft>
              <a:defRPr sz="4400">
                <a:solidFill>
                  <a:srgbClr val="FFFFCC"/>
                </a:solidFill>
                <a:latin typeface="Franklin Gothic Demi" pitchFamily="34" charset="0"/>
              </a:defRPr>
            </a:lvl5pPr>
            <a:lvl6pPr marL="457200" algn="r" rtl="0" eaLnBrk="1" fontAlgn="base" hangingPunct="1">
              <a:lnSpc>
                <a:spcPct val="90000"/>
              </a:lnSpc>
              <a:spcBef>
                <a:spcPct val="0"/>
              </a:spcBef>
              <a:spcAft>
                <a:spcPct val="0"/>
              </a:spcAft>
              <a:defRPr sz="4400">
                <a:solidFill>
                  <a:srgbClr val="FFFFCC"/>
                </a:solidFill>
                <a:latin typeface="SolexBlackLiningItalic" pitchFamily="2" charset="0"/>
              </a:defRPr>
            </a:lvl6pPr>
            <a:lvl7pPr marL="914400" algn="r" rtl="0" eaLnBrk="1" fontAlgn="base" hangingPunct="1">
              <a:lnSpc>
                <a:spcPct val="90000"/>
              </a:lnSpc>
              <a:spcBef>
                <a:spcPct val="0"/>
              </a:spcBef>
              <a:spcAft>
                <a:spcPct val="0"/>
              </a:spcAft>
              <a:defRPr sz="4400">
                <a:solidFill>
                  <a:srgbClr val="FFFFCC"/>
                </a:solidFill>
                <a:latin typeface="SolexBlackLiningItalic" pitchFamily="2" charset="0"/>
              </a:defRPr>
            </a:lvl7pPr>
            <a:lvl8pPr marL="1371600" algn="r" rtl="0" eaLnBrk="1" fontAlgn="base" hangingPunct="1">
              <a:lnSpc>
                <a:spcPct val="90000"/>
              </a:lnSpc>
              <a:spcBef>
                <a:spcPct val="0"/>
              </a:spcBef>
              <a:spcAft>
                <a:spcPct val="0"/>
              </a:spcAft>
              <a:defRPr sz="4400">
                <a:solidFill>
                  <a:srgbClr val="FFFFCC"/>
                </a:solidFill>
                <a:latin typeface="SolexBlackLiningItalic" pitchFamily="2" charset="0"/>
              </a:defRPr>
            </a:lvl8pPr>
            <a:lvl9pPr marL="1828800" algn="r" rtl="0" eaLnBrk="1" fontAlgn="base" hangingPunct="1">
              <a:lnSpc>
                <a:spcPct val="90000"/>
              </a:lnSpc>
              <a:spcBef>
                <a:spcPct val="0"/>
              </a:spcBef>
              <a:spcAft>
                <a:spcPct val="0"/>
              </a:spcAft>
              <a:defRPr sz="4400">
                <a:solidFill>
                  <a:srgbClr val="FFFFCC"/>
                </a:solidFill>
                <a:latin typeface="SolexBlackLiningItalic" pitchFamily="2" charset="0"/>
              </a:defRPr>
            </a:lvl9pPr>
          </a:lstStyle>
          <a:p>
            <a:pPr algn="ctr" eaLnBrk="1" hangingPunct="1"/>
            <a:r>
              <a:rPr lang="en-US" sz="4000" b="1" kern="0" dirty="0" smtClean="0">
                <a:solidFill>
                  <a:srgbClr val="000000"/>
                </a:solidFill>
                <a:latin typeface="Calibri" panose="020F0502020204030204" pitchFamily="34" charset="0"/>
                <a:cs typeface="Arial" pitchFamily="34" charset="0"/>
              </a:rPr>
              <a:t>FY14 Plans:</a:t>
            </a:r>
          </a:p>
          <a:p>
            <a:pPr algn="ctr" eaLnBrk="1" hangingPunct="1"/>
            <a:r>
              <a:rPr lang="en-US" sz="3200" kern="0" dirty="0" smtClean="0">
                <a:solidFill>
                  <a:srgbClr val="000000"/>
                </a:solidFill>
                <a:latin typeface="Calibri" panose="020F0502020204030204" pitchFamily="34" charset="0"/>
                <a:cs typeface="Arial" pitchFamily="34" charset="0"/>
              </a:rPr>
              <a:t>Sandy Supplemental Augmentation</a:t>
            </a:r>
          </a:p>
          <a:p>
            <a:pPr algn="ctr" eaLnBrk="1" hangingPunct="1"/>
            <a:endParaRPr lang="en-US" sz="3600" b="1" kern="0" dirty="0" smtClean="0">
              <a:solidFill>
                <a:srgbClr val="000000"/>
              </a:solidFill>
              <a:latin typeface="Arial" pitchFamily="34" charset="0"/>
              <a:cs typeface="Arial" pitchFamily="34" charset="0"/>
            </a:endParaRPr>
          </a:p>
        </p:txBody>
      </p:sp>
      <p:sp>
        <p:nvSpPr>
          <p:cNvPr id="5" name="TextBox 4"/>
          <p:cNvSpPr txBox="1"/>
          <p:nvPr/>
        </p:nvSpPr>
        <p:spPr>
          <a:xfrm>
            <a:off x="1676400" y="4876800"/>
            <a:ext cx="383438" cy="307777"/>
          </a:xfrm>
          <a:prstGeom prst="rect">
            <a:avLst/>
          </a:prstGeom>
          <a:noFill/>
        </p:spPr>
        <p:txBody>
          <a:bodyPr wrap="none" rtlCol="0">
            <a:spAutoFit/>
          </a:bodyPr>
          <a:lstStyle/>
          <a:p>
            <a:pPr fontAlgn="base">
              <a:spcBef>
                <a:spcPct val="0"/>
              </a:spcBef>
              <a:spcAft>
                <a:spcPct val="0"/>
              </a:spcAft>
            </a:pPr>
            <a:r>
              <a:rPr lang="en-US" sz="1400" dirty="0" smtClean="0">
                <a:solidFill>
                  <a:srgbClr val="000000"/>
                </a:solidFill>
                <a:latin typeface="Arial" pitchFamily="34" charset="0"/>
              </a:rPr>
              <a:t>73</a:t>
            </a:r>
            <a:endParaRPr lang="en-US" sz="1400" dirty="0">
              <a:solidFill>
                <a:srgbClr val="000000"/>
              </a:solidFill>
              <a:latin typeface="Arial" pitchFamily="34" charset="0"/>
            </a:endParaRPr>
          </a:p>
        </p:txBody>
      </p:sp>
      <p:sp>
        <p:nvSpPr>
          <p:cNvPr id="7" name="TextBox 6"/>
          <p:cNvSpPr txBox="1"/>
          <p:nvPr/>
        </p:nvSpPr>
        <p:spPr>
          <a:xfrm>
            <a:off x="3429000" y="4800600"/>
            <a:ext cx="482824" cy="307777"/>
          </a:xfrm>
          <a:prstGeom prst="rect">
            <a:avLst/>
          </a:prstGeom>
          <a:noFill/>
        </p:spPr>
        <p:txBody>
          <a:bodyPr wrap="none" rtlCol="0">
            <a:spAutoFit/>
          </a:bodyPr>
          <a:lstStyle/>
          <a:p>
            <a:pPr fontAlgn="base">
              <a:spcBef>
                <a:spcPct val="0"/>
              </a:spcBef>
              <a:spcAft>
                <a:spcPct val="0"/>
              </a:spcAft>
            </a:pPr>
            <a:r>
              <a:rPr lang="en-US" sz="1400" dirty="0" smtClean="0">
                <a:solidFill>
                  <a:srgbClr val="000000"/>
                </a:solidFill>
                <a:latin typeface="Arial" pitchFamily="34" charset="0"/>
              </a:rPr>
              <a:t>208</a:t>
            </a:r>
            <a:endParaRPr lang="en-US" sz="1400" dirty="0">
              <a:solidFill>
                <a:srgbClr val="000000"/>
              </a:solidFill>
              <a:latin typeface="Arial" pitchFamily="34" charset="0"/>
            </a:endParaRPr>
          </a:p>
        </p:txBody>
      </p:sp>
      <p:sp>
        <p:nvSpPr>
          <p:cNvPr id="8" name="TextBox 7"/>
          <p:cNvSpPr txBox="1"/>
          <p:nvPr/>
        </p:nvSpPr>
        <p:spPr>
          <a:xfrm>
            <a:off x="5181600" y="4800600"/>
            <a:ext cx="482824" cy="307777"/>
          </a:xfrm>
          <a:prstGeom prst="rect">
            <a:avLst/>
          </a:prstGeom>
          <a:noFill/>
        </p:spPr>
        <p:txBody>
          <a:bodyPr wrap="none" rtlCol="0">
            <a:spAutoFit/>
          </a:bodyPr>
          <a:lstStyle/>
          <a:p>
            <a:pPr fontAlgn="base">
              <a:spcBef>
                <a:spcPct val="0"/>
              </a:spcBef>
              <a:spcAft>
                <a:spcPct val="0"/>
              </a:spcAft>
            </a:pPr>
            <a:r>
              <a:rPr lang="en-US" sz="1400" dirty="0" smtClean="0">
                <a:solidFill>
                  <a:srgbClr val="000000"/>
                </a:solidFill>
                <a:latin typeface="Arial" pitchFamily="34" charset="0"/>
              </a:rPr>
              <a:t>208</a:t>
            </a:r>
            <a:endParaRPr lang="en-US" sz="1400" dirty="0">
              <a:solidFill>
                <a:srgbClr val="000000"/>
              </a:solidFill>
              <a:latin typeface="Arial" pitchFamily="34" charset="0"/>
            </a:endParaRPr>
          </a:p>
        </p:txBody>
      </p:sp>
      <p:sp>
        <p:nvSpPr>
          <p:cNvPr id="9" name="TextBox 8"/>
          <p:cNvSpPr txBox="1"/>
          <p:nvPr/>
        </p:nvSpPr>
        <p:spPr>
          <a:xfrm>
            <a:off x="6858000" y="3276600"/>
            <a:ext cx="582211" cy="307777"/>
          </a:xfrm>
          <a:prstGeom prst="rect">
            <a:avLst/>
          </a:prstGeom>
          <a:noFill/>
        </p:spPr>
        <p:txBody>
          <a:bodyPr wrap="none" rtlCol="0">
            <a:spAutoFit/>
          </a:bodyPr>
          <a:lstStyle/>
          <a:p>
            <a:pPr fontAlgn="base">
              <a:spcBef>
                <a:spcPct val="0"/>
              </a:spcBef>
              <a:spcAft>
                <a:spcPct val="0"/>
              </a:spcAft>
            </a:pPr>
            <a:r>
              <a:rPr lang="en-US" sz="1400" dirty="0" smtClean="0">
                <a:solidFill>
                  <a:srgbClr val="000000"/>
                </a:solidFill>
                <a:latin typeface="Arial" pitchFamily="34" charset="0"/>
              </a:rPr>
              <a:t>1900</a:t>
            </a:r>
            <a:endParaRPr lang="en-US" sz="1400" dirty="0">
              <a:solidFill>
                <a:srgbClr val="000000"/>
              </a:solidFill>
              <a:latin typeface="Arial" pitchFamily="34" charset="0"/>
            </a:endParaRPr>
          </a:p>
        </p:txBody>
      </p:sp>
      <p:cxnSp>
        <p:nvCxnSpPr>
          <p:cNvPr id="11" name="Straight Connector 10"/>
          <p:cNvCxnSpPr/>
          <p:nvPr/>
        </p:nvCxnSpPr>
        <p:spPr>
          <a:xfrm>
            <a:off x="304800" y="12954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40003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86600" y="6400800"/>
            <a:ext cx="1905000" cy="457200"/>
          </a:xfrm>
        </p:spPr>
        <p:txBody>
          <a:bodyPr/>
          <a:lstStyle/>
          <a:p>
            <a:pPr>
              <a:defRPr/>
            </a:pPr>
            <a:fld id="{6E4D556B-21A1-40B2-8390-E90515BCE50C}" type="slidenum">
              <a:rPr lang="en-US" smtClean="0"/>
              <a:pPr>
                <a:defRPr/>
              </a:pPr>
              <a:t>14</a:t>
            </a:fld>
            <a:endParaRPr lang="en-US"/>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923" y="2622047"/>
            <a:ext cx="3046464" cy="3376257"/>
          </a:xfrm>
          <a:prstGeom prst="rect">
            <a:avLst/>
          </a:prstGeom>
          <a:noFill/>
          <a:ln>
            <a:noFill/>
          </a:ln>
          <a:effectLst>
            <a:outerShdw blurRad="152400" dist="50800" dir="2700000" algn="tl" rotWithShape="0">
              <a:prstClr val="black">
                <a:alpha val="7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p:cNvSpPr>
            <a:spLocks noChangeArrowheads="1"/>
          </p:cNvSpPr>
          <p:nvPr/>
        </p:nvSpPr>
        <p:spPr bwMode="auto">
          <a:xfrm>
            <a:off x="1044574" y="2629671"/>
            <a:ext cx="3054710" cy="3383128"/>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latin typeface="Franklin Gothic Book"/>
            </a:endParaRPr>
          </a:p>
        </p:txBody>
      </p:sp>
      <p:sp>
        <p:nvSpPr>
          <p:cNvPr id="15" name="Rectangle 15"/>
          <p:cNvSpPr>
            <a:spLocks noChangeArrowheads="1"/>
          </p:cNvSpPr>
          <p:nvPr/>
        </p:nvSpPr>
        <p:spPr bwMode="auto">
          <a:xfrm>
            <a:off x="1446210" y="2317983"/>
            <a:ext cx="25078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b="1" dirty="0" smtClean="0">
                <a:solidFill>
                  <a:srgbClr val="FF0000"/>
                </a:solidFill>
                <a:latin typeface="Arial Narrow" panose="020B0606020202030204" pitchFamily="34" charset="0"/>
              </a:rPr>
              <a:t>Operational (T574~ 27km)</a:t>
            </a:r>
            <a:endParaRPr lang="en-US" altLang="en-US" dirty="0" smtClean="0">
              <a:solidFill>
                <a:prstClr val="white"/>
              </a:solidFill>
              <a:latin typeface="Arial Narrow" panose="020B0606020202030204" pitchFamily="34" charset="0"/>
            </a:endParaRPr>
          </a:p>
        </p:txBody>
      </p:sp>
      <p:sp>
        <p:nvSpPr>
          <p:cNvPr id="16" name="Rectangle 16"/>
          <p:cNvSpPr>
            <a:spLocks noChangeArrowheads="1"/>
          </p:cNvSpPr>
          <p:nvPr/>
        </p:nvSpPr>
        <p:spPr bwMode="auto">
          <a:xfrm>
            <a:off x="5562600" y="2317983"/>
            <a:ext cx="2595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b="1" dirty="0" smtClean="0">
                <a:solidFill>
                  <a:srgbClr val="FF0000"/>
                </a:solidFill>
                <a:latin typeface="Arial Narrow" panose="020B0606020202030204" pitchFamily="34" charset="0"/>
              </a:rPr>
              <a:t>Experiment (T1500~ 13km)</a:t>
            </a:r>
            <a:endParaRPr lang="en-US" altLang="en-US" dirty="0" smtClean="0">
              <a:solidFill>
                <a:prstClr val="white"/>
              </a:solidFill>
              <a:latin typeface="Arial Narrow" panose="020B0606020202030204" pitchFamily="34" charset="0"/>
            </a:endParaRPr>
          </a:p>
        </p:txBody>
      </p:sp>
      <p:pic>
        <p:nvPicPr>
          <p:cNvPr id="1048"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3480" y="2637027"/>
            <a:ext cx="3054710" cy="3376258"/>
          </a:xfrm>
          <a:prstGeom prst="rect">
            <a:avLst/>
          </a:prstGeom>
          <a:noFill/>
          <a:ln>
            <a:noFill/>
          </a:ln>
          <a:effectLst>
            <a:outerShdw blurRad="152400" dist="50800" dir="2700000" algn="tl" rotWithShape="0">
              <a:prstClr val="black">
                <a:alpha val="7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5"/>
          <p:cNvSpPr>
            <a:spLocks noChangeArrowheads="1"/>
          </p:cNvSpPr>
          <p:nvPr/>
        </p:nvSpPr>
        <p:spPr bwMode="auto">
          <a:xfrm>
            <a:off x="5197474" y="2617285"/>
            <a:ext cx="3061580" cy="3383128"/>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latin typeface="Franklin Gothic Book"/>
            </a:endParaRPr>
          </a:p>
        </p:txBody>
      </p:sp>
      <p:sp>
        <p:nvSpPr>
          <p:cNvPr id="25" name="Rectangle 26"/>
          <p:cNvSpPr>
            <a:spLocks noChangeArrowheads="1"/>
          </p:cNvSpPr>
          <p:nvPr/>
        </p:nvSpPr>
        <p:spPr bwMode="auto">
          <a:xfrm>
            <a:off x="6934200" y="5305854"/>
            <a:ext cx="12903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sz="850" b="1" dirty="0">
                <a:solidFill>
                  <a:prstClr val="black"/>
                </a:solidFill>
              </a:rPr>
              <a:t>Note: Last 24h of the high resolution experiment track based on 6h model output</a:t>
            </a:r>
          </a:p>
        </p:txBody>
      </p:sp>
      <p:sp>
        <p:nvSpPr>
          <p:cNvPr id="31" name="TextBox 33"/>
          <p:cNvSpPr txBox="1">
            <a:spLocks noChangeArrowheads="1"/>
          </p:cNvSpPr>
          <p:nvPr/>
        </p:nvSpPr>
        <p:spPr bwMode="auto">
          <a:xfrm>
            <a:off x="238545" y="6067854"/>
            <a:ext cx="8753055" cy="63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6" tIns="41469" rIns="82936" bIns="41469">
            <a:spAutoFit/>
          </a:bodyPr>
          <a:lstStyle>
            <a:lvl1pPr eaLnBrk="0">
              <a:defRPr>
                <a:solidFill>
                  <a:schemeClr val="tx1"/>
                </a:solidFill>
                <a:latin typeface="Arial" charset="0"/>
                <a:ea typeface="DejaVu LGC Sans" charset="0"/>
                <a:cs typeface="DejaVu LGC Sans" charset="0"/>
              </a:defRPr>
            </a:lvl1pPr>
            <a:lvl2pPr marL="742950" indent="-285750" eaLnBrk="0">
              <a:defRPr>
                <a:solidFill>
                  <a:schemeClr val="tx1"/>
                </a:solidFill>
                <a:latin typeface="Arial" charset="0"/>
                <a:ea typeface="DejaVu LGC Sans" charset="0"/>
                <a:cs typeface="DejaVu LGC Sans" charset="0"/>
              </a:defRPr>
            </a:lvl2pPr>
            <a:lvl3pPr marL="1143000" indent="-228600" eaLnBrk="0">
              <a:defRPr>
                <a:solidFill>
                  <a:schemeClr val="tx1"/>
                </a:solidFill>
                <a:latin typeface="Arial" charset="0"/>
                <a:ea typeface="DejaVu LGC Sans" charset="0"/>
                <a:cs typeface="DejaVu LGC Sans" charset="0"/>
              </a:defRPr>
            </a:lvl3pPr>
            <a:lvl4pPr marL="1600200" indent="-228600" eaLnBrk="0">
              <a:defRPr>
                <a:solidFill>
                  <a:schemeClr val="tx1"/>
                </a:solidFill>
                <a:latin typeface="Arial" charset="0"/>
                <a:ea typeface="DejaVu LGC Sans" charset="0"/>
                <a:cs typeface="DejaVu LGC Sans" charset="0"/>
              </a:defRPr>
            </a:lvl4pPr>
            <a:lvl5pPr marL="2057400" indent="-228600" eaLnBrk="0">
              <a:defRPr>
                <a:solidFill>
                  <a:schemeClr val="tx1"/>
                </a:solidFill>
                <a:latin typeface="Arial" charset="0"/>
                <a:ea typeface="DejaVu LGC Sans" charset="0"/>
                <a:cs typeface="DejaVu LGC Sans" charset="0"/>
              </a:defRPr>
            </a:lvl5pPr>
            <a:lvl6pPr marL="2514600" indent="-228600" defTabSz="45561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DejaVu LGC Sans" charset="0"/>
                <a:cs typeface="DejaVu LGC Sans" charset="0"/>
              </a:defRPr>
            </a:lvl6pPr>
            <a:lvl7pPr marL="2971800" indent="-228600" defTabSz="45561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DejaVu LGC Sans" charset="0"/>
                <a:cs typeface="DejaVu LGC Sans" charset="0"/>
              </a:defRPr>
            </a:lvl7pPr>
            <a:lvl8pPr marL="3429000" indent="-228600" defTabSz="45561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DejaVu LGC Sans" charset="0"/>
                <a:cs typeface="DejaVu LGC Sans" charset="0"/>
              </a:defRPr>
            </a:lvl8pPr>
            <a:lvl9pPr marL="3886200" indent="-228600" defTabSz="45561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DejaVu LGC Sans" charset="0"/>
                <a:cs typeface="DejaVu LGC Sans" charset="0"/>
              </a:defRPr>
            </a:lvl9pPr>
          </a:lstStyle>
          <a:p>
            <a:pPr eaLnBrk="1"/>
            <a:r>
              <a:rPr lang="en-US" b="1" dirty="0">
                <a:solidFill>
                  <a:prstClr val="black"/>
                </a:solidFill>
              </a:rPr>
              <a:t>Hypothesis:</a:t>
            </a:r>
            <a:r>
              <a:rPr lang="en-US" dirty="0">
                <a:solidFill>
                  <a:prstClr val="black"/>
                </a:solidFill>
              </a:rPr>
              <a:t> </a:t>
            </a:r>
            <a:r>
              <a:rPr lang="en-US" dirty="0" smtClean="0">
                <a:solidFill>
                  <a:prstClr val="black"/>
                </a:solidFill>
              </a:rPr>
              <a:t>Increased </a:t>
            </a:r>
            <a:r>
              <a:rPr lang="en-US" dirty="0">
                <a:solidFill>
                  <a:prstClr val="black"/>
                </a:solidFill>
              </a:rPr>
              <a:t>horizontal resolution resolves complicated Atlantic blocking </a:t>
            </a:r>
            <a:r>
              <a:rPr lang="en-US" dirty="0" smtClean="0">
                <a:solidFill>
                  <a:prstClr val="black"/>
                </a:solidFill>
              </a:rPr>
              <a:t>pattern, slows </a:t>
            </a:r>
            <a:r>
              <a:rPr lang="en-US" dirty="0">
                <a:solidFill>
                  <a:prstClr val="black"/>
                </a:solidFill>
              </a:rPr>
              <a:t>simulated </a:t>
            </a:r>
            <a:r>
              <a:rPr lang="en-US" dirty="0" smtClean="0">
                <a:solidFill>
                  <a:prstClr val="black"/>
                </a:solidFill>
              </a:rPr>
              <a:t>hurricane, and allows </a:t>
            </a:r>
            <a:r>
              <a:rPr lang="en-US" dirty="0">
                <a:solidFill>
                  <a:prstClr val="black"/>
                </a:solidFill>
              </a:rPr>
              <a:t>it to curve toward the East Coast</a:t>
            </a:r>
          </a:p>
        </p:txBody>
      </p:sp>
      <p:sp>
        <p:nvSpPr>
          <p:cNvPr id="32" name="Rectangle 1"/>
          <p:cNvSpPr>
            <a:spLocks noChangeArrowheads="1"/>
          </p:cNvSpPr>
          <p:nvPr/>
        </p:nvSpPr>
        <p:spPr bwMode="auto">
          <a:xfrm>
            <a:off x="765720" y="1496253"/>
            <a:ext cx="7692480" cy="83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6" tIns="41469" rIns="82936" bIns="41469">
            <a:spAutoFit/>
          </a:bodyPr>
          <a:lstStyle/>
          <a:p>
            <a:pPr algn="ctr"/>
            <a:r>
              <a:rPr lang="en-US" b="1" dirty="0">
                <a:solidFill>
                  <a:srgbClr val="35537F"/>
                </a:solidFill>
                <a:latin typeface="Franklin Gothic Book"/>
              </a:rPr>
              <a:t>Model Initialized at 00UTC 24 October 2012</a:t>
            </a:r>
          </a:p>
          <a:p>
            <a:pPr algn="ctr"/>
            <a:r>
              <a:rPr lang="en-US" b="1" dirty="0">
                <a:solidFill>
                  <a:srgbClr val="35537F"/>
                </a:solidFill>
                <a:latin typeface="Franklin Gothic Book"/>
              </a:rPr>
              <a:t>7-Day Sea level Pressure (</a:t>
            </a:r>
            <a:r>
              <a:rPr lang="en-US" b="1" dirty="0" err="1">
                <a:solidFill>
                  <a:srgbClr val="35537F"/>
                </a:solidFill>
                <a:latin typeface="Franklin Gothic Book"/>
              </a:rPr>
              <a:t>mb</a:t>
            </a:r>
            <a:r>
              <a:rPr lang="en-US" b="1" dirty="0">
                <a:solidFill>
                  <a:srgbClr val="35537F"/>
                </a:solidFill>
                <a:latin typeface="Franklin Gothic Book"/>
              </a:rPr>
              <a:t>) Forecast valid at 00UTC 31 October 2012</a:t>
            </a:r>
          </a:p>
          <a:p>
            <a:pPr algn="ctr"/>
            <a:r>
              <a:rPr lang="en-US" sz="1300" b="1" i="1" dirty="0">
                <a:solidFill>
                  <a:prstClr val="black"/>
                </a:solidFill>
                <a:latin typeface="Franklin Gothic Book"/>
              </a:rPr>
              <a:t>Hurricane Position Shown Every 24h</a:t>
            </a:r>
          </a:p>
        </p:txBody>
      </p:sp>
      <p:sp>
        <p:nvSpPr>
          <p:cNvPr id="33" name="Rectangle 34"/>
          <p:cNvSpPr>
            <a:spLocks noChangeArrowheads="1"/>
          </p:cNvSpPr>
          <p:nvPr/>
        </p:nvSpPr>
        <p:spPr bwMode="auto">
          <a:xfrm>
            <a:off x="-152400" y="0"/>
            <a:ext cx="9753600" cy="13764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6" tIns="41469" rIns="82936" bIns="41469">
            <a:spAutoFit/>
          </a:bodyPr>
          <a:lstStyle/>
          <a:p>
            <a:pPr algn="ctr"/>
            <a:r>
              <a:rPr lang="en-US" sz="2800" b="1" dirty="0">
                <a:solidFill>
                  <a:srgbClr val="000000"/>
                </a:solidFill>
                <a:latin typeface="Arial" pitchFamily="34" charset="0"/>
                <a:cs typeface="Arial" panose="020B0604020202020204" pitchFamily="34" charset="0"/>
              </a:rPr>
              <a:t>Increasing NCEP Global Model </a:t>
            </a:r>
            <a:r>
              <a:rPr lang="en-US" sz="2800" b="1" dirty="0" smtClean="0">
                <a:solidFill>
                  <a:srgbClr val="000000"/>
                </a:solidFill>
                <a:latin typeface="Arial" pitchFamily="34" charset="0"/>
                <a:cs typeface="Arial" panose="020B0604020202020204" pitchFamily="34" charset="0"/>
              </a:rPr>
              <a:t/>
            </a:r>
            <a:br>
              <a:rPr lang="en-US" sz="2800" b="1" dirty="0" smtClean="0">
                <a:solidFill>
                  <a:srgbClr val="000000"/>
                </a:solidFill>
                <a:latin typeface="Arial" pitchFamily="34" charset="0"/>
                <a:cs typeface="Arial" panose="020B0604020202020204" pitchFamily="34" charset="0"/>
              </a:rPr>
            </a:br>
            <a:r>
              <a:rPr lang="en-US" sz="2800" b="1" dirty="0" smtClean="0">
                <a:solidFill>
                  <a:srgbClr val="000000"/>
                </a:solidFill>
                <a:latin typeface="Arial" pitchFamily="34" charset="0"/>
                <a:cs typeface="Arial" panose="020B0604020202020204" pitchFamily="34" charset="0"/>
              </a:rPr>
              <a:t>Horizontal Resolution </a:t>
            </a:r>
            <a:r>
              <a:rPr lang="en-US" sz="2800" b="1" dirty="0">
                <a:solidFill>
                  <a:srgbClr val="000000"/>
                </a:solidFill>
                <a:latin typeface="Arial" pitchFamily="34" charset="0"/>
                <a:cs typeface="Arial" panose="020B0604020202020204" pitchFamily="34" charset="0"/>
              </a:rPr>
              <a:t>Improves Hurricane </a:t>
            </a:r>
            <a:r>
              <a:rPr lang="en-US" sz="2800" b="1" dirty="0" smtClean="0">
                <a:solidFill>
                  <a:srgbClr val="000000"/>
                </a:solidFill>
                <a:latin typeface="Arial" pitchFamily="34" charset="0"/>
                <a:cs typeface="Arial" panose="020B0604020202020204" pitchFamily="34" charset="0"/>
              </a:rPr>
              <a:t/>
            </a:r>
            <a:br>
              <a:rPr lang="en-US" sz="2800" b="1" dirty="0" smtClean="0">
                <a:solidFill>
                  <a:srgbClr val="000000"/>
                </a:solidFill>
                <a:latin typeface="Arial" pitchFamily="34" charset="0"/>
                <a:cs typeface="Arial" panose="020B0604020202020204" pitchFamily="34" charset="0"/>
              </a:rPr>
            </a:br>
            <a:r>
              <a:rPr lang="en-US" sz="2800" b="1" dirty="0" smtClean="0">
                <a:solidFill>
                  <a:srgbClr val="000000"/>
                </a:solidFill>
                <a:latin typeface="Arial" pitchFamily="34" charset="0"/>
                <a:cs typeface="Arial" panose="020B0604020202020204" pitchFamily="34" charset="0"/>
              </a:rPr>
              <a:t>Sandy </a:t>
            </a:r>
            <a:r>
              <a:rPr lang="en-US" sz="2800" b="1" dirty="0">
                <a:solidFill>
                  <a:srgbClr val="000000"/>
                </a:solidFill>
                <a:latin typeface="Arial" pitchFamily="34" charset="0"/>
                <a:cs typeface="Arial" panose="020B0604020202020204" pitchFamily="34" charset="0"/>
              </a:rPr>
              <a:t>Track Guidance</a:t>
            </a:r>
          </a:p>
        </p:txBody>
      </p:sp>
      <p:cxnSp>
        <p:nvCxnSpPr>
          <p:cNvPr id="14" name="Straight Connector 13"/>
          <p:cNvCxnSpPr/>
          <p:nvPr/>
        </p:nvCxnSpPr>
        <p:spPr>
          <a:xfrm>
            <a:off x="304800" y="13716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2706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body" idx="1"/>
          </p:nvPr>
        </p:nvSpPr>
        <p:spPr>
          <a:xfrm>
            <a:off x="392281" y="1316038"/>
            <a:ext cx="8686800" cy="4445000"/>
          </a:xfrm>
        </p:spPr>
        <p:txBody>
          <a:bodyPr>
            <a:normAutofit/>
          </a:bodyPr>
          <a:lstStyle/>
          <a:p>
            <a:pPr marL="0" indent="0" eaLnBrk="1" hangingPunct="1">
              <a:spcBef>
                <a:spcPts val="1400"/>
              </a:spcBef>
              <a:buClr>
                <a:srgbClr val="C00000"/>
              </a:buClr>
              <a:buSzPct val="135000"/>
              <a:buNone/>
              <a:defRPr/>
            </a:pPr>
            <a:endParaRPr lang="en-US" sz="3000" dirty="0" smtClean="0">
              <a:latin typeface="Arial" pitchFamily="34" charset="0"/>
              <a:cs typeface="Arial" pitchFamily="34" charset="0"/>
              <a:sym typeface="Wingdings" pitchFamily="2" charset="2"/>
            </a:endParaRPr>
          </a:p>
          <a:p>
            <a:pPr marL="0" indent="0" algn="ctr">
              <a:spcBef>
                <a:spcPts val="1400"/>
              </a:spcBef>
              <a:buClr>
                <a:srgbClr val="C00000"/>
              </a:buClr>
              <a:buSzPct val="135000"/>
              <a:buNone/>
              <a:defRPr/>
            </a:pPr>
            <a:r>
              <a:rPr lang="en-US" sz="4000" dirty="0" smtClean="0">
                <a:latin typeface="Arial" pitchFamily="34" charset="0"/>
                <a:cs typeface="Arial" pitchFamily="34" charset="0"/>
              </a:rPr>
              <a:t>Current Global Observing System</a:t>
            </a:r>
            <a:endParaRPr lang="en-US" sz="4000" dirty="0" smtClean="0">
              <a:latin typeface="Arial" pitchFamily="34" charset="0"/>
              <a:cs typeface="Arial" pitchFamily="34" charset="0"/>
              <a:sym typeface="Wingdings" pitchFamily="2" charset="2"/>
            </a:endParaRPr>
          </a:p>
          <a:p>
            <a:pPr marL="0" indent="0" eaLnBrk="1" hangingPunct="1">
              <a:spcBef>
                <a:spcPts val="1400"/>
              </a:spcBef>
              <a:buClr>
                <a:srgbClr val="C00000"/>
              </a:buClr>
              <a:buSzPct val="135000"/>
              <a:buNone/>
              <a:defRPr/>
            </a:pPr>
            <a:endParaRPr lang="en-US" sz="3000" dirty="0" smtClean="0">
              <a:latin typeface="Arial" pitchFamily="34" charset="0"/>
              <a:cs typeface="Arial" pitchFamily="34" charset="0"/>
            </a:endParaRPr>
          </a:p>
        </p:txBody>
      </p:sp>
      <p:sp>
        <p:nvSpPr>
          <p:cNvPr id="78852" name="Rectangle 3"/>
          <p:cNvSpPr>
            <a:spLocks noGrp="1" noChangeArrowheads="1"/>
          </p:cNvSpPr>
          <p:nvPr>
            <p:ph type="title"/>
          </p:nvPr>
        </p:nvSpPr>
        <p:spPr>
          <a:xfrm>
            <a:off x="1143000" y="381000"/>
            <a:ext cx="6934200" cy="457200"/>
          </a:xfrm>
        </p:spPr>
        <p:txBody>
          <a:bodyPr>
            <a:normAutofit fontScale="90000"/>
          </a:bodyPr>
          <a:lstStyle/>
          <a:p>
            <a:pPr eaLnBrk="1" hangingPunct="1"/>
            <a:endParaRPr lang="en-US" sz="4000" b="1" dirty="0" smtClean="0">
              <a:latin typeface="Arial" pitchFamily="34" charset="0"/>
              <a:cs typeface="Arial" pitchFamily="34" charset="0"/>
            </a:endParaRPr>
          </a:p>
        </p:txBody>
      </p:sp>
      <p:sp>
        <p:nvSpPr>
          <p:cNvPr id="78854" name="Rectangle 5"/>
          <p:cNvSpPr>
            <a:spLocks noChangeArrowheads="1"/>
          </p:cNvSpPr>
          <p:nvPr/>
        </p:nvSpPr>
        <p:spPr bwMode="auto">
          <a:xfrm>
            <a:off x="4422775" y="1139825"/>
            <a:ext cx="3129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4000">
                <a:solidFill>
                  <a:srgbClr val="000000"/>
                </a:solidFill>
              </a:rPr>
              <a:t> </a:t>
            </a:r>
          </a:p>
        </p:txBody>
      </p:sp>
      <p:sp>
        <p:nvSpPr>
          <p:cNvPr id="14" name="Slide Number Placeholder 14"/>
          <p:cNvSpPr>
            <a:spLocks noGrp="1"/>
          </p:cNvSpPr>
          <p:nvPr>
            <p:ph type="sldNum" sz="quarter" idx="12"/>
          </p:nvPr>
        </p:nvSpPr>
        <p:spPr>
          <a:xfrm>
            <a:off x="7086600" y="6400800"/>
            <a:ext cx="1905000" cy="457200"/>
          </a:xfrm>
        </p:spPr>
        <p:txBody>
          <a:bodyPr/>
          <a:lstStyle/>
          <a:p>
            <a:pPr>
              <a:defRPr/>
            </a:pPr>
            <a:fld id="{839C07B3-06C0-43E8-888F-F9BF9DD4BA1D}" type="slidenum">
              <a:rPr lang="en-US" smtClean="0">
                <a:solidFill>
                  <a:prstClr val="black">
                    <a:tint val="75000"/>
                  </a:prstClr>
                </a:solidFill>
              </a:rPr>
              <a:pPr>
                <a:defRPr/>
              </a:pPr>
              <a:t>15</a:t>
            </a:fld>
            <a:endParaRPr lang="en-US" dirty="0">
              <a:solidFill>
                <a:prstClr val="black">
                  <a:tint val="75000"/>
                </a:prstClr>
              </a:solidFill>
            </a:endParaRPr>
          </a:p>
        </p:txBody>
      </p:sp>
      <p:cxnSp>
        <p:nvCxnSpPr>
          <p:cNvPr id="16" name="Straight Connector 15"/>
          <p:cNvCxnSpPr/>
          <p:nvPr/>
        </p:nvCxnSpPr>
        <p:spPr>
          <a:xfrm>
            <a:off x="304800" y="9906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2193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4"/>
          <p:cNvSpPr txBox="1">
            <a:spLocks noGrp="1"/>
          </p:cNvSpPr>
          <p:nvPr/>
        </p:nvSpPr>
        <p:spPr bwMode="auto">
          <a:xfrm>
            <a:off x="6523037" y="6172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B13ABE50-889C-495D-A700-CF9C1353BC86}" type="slidenum">
              <a:rPr lang="en-US" sz="1400" smtClean="0">
                <a:solidFill>
                  <a:srgbClr val="000000"/>
                </a:solidFill>
                <a:latin typeface="Calibri" pitchFamily="34" charset="0"/>
              </a:rPr>
              <a:pPr algn="r" eaLnBrk="1" hangingPunct="1"/>
              <a:t>16</a:t>
            </a:fld>
            <a:endParaRPr lang="en-US" sz="1400" smtClean="0">
              <a:solidFill>
                <a:srgbClr val="000000"/>
              </a:solidFill>
              <a:latin typeface="Calibri" pitchFamily="34" charset="0"/>
            </a:endParaRPr>
          </a:p>
        </p:txBody>
      </p:sp>
      <p:sp>
        <p:nvSpPr>
          <p:cNvPr id="25603" name="Text Box 2"/>
          <p:cNvSpPr txBox="1">
            <a:spLocks noChangeArrowheads="1"/>
          </p:cNvSpPr>
          <p:nvPr/>
        </p:nvSpPr>
        <p:spPr bwMode="auto">
          <a:xfrm>
            <a:off x="6354762" y="4900613"/>
            <a:ext cx="1211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smtClean="0">
                <a:solidFill>
                  <a:srgbClr val="000000"/>
                </a:solidFill>
                <a:latin typeface="Calibri" pitchFamily="34" charset="0"/>
              </a:rPr>
              <a:t>Air Quality</a:t>
            </a:r>
          </a:p>
        </p:txBody>
      </p:sp>
      <p:sp>
        <p:nvSpPr>
          <p:cNvPr id="25604" name="Text Box 3"/>
          <p:cNvSpPr txBox="1">
            <a:spLocks noChangeArrowheads="1"/>
          </p:cNvSpPr>
          <p:nvPr/>
        </p:nvSpPr>
        <p:spPr bwMode="auto">
          <a:xfrm>
            <a:off x="6303962" y="4160838"/>
            <a:ext cx="15255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smtClean="0">
                <a:solidFill>
                  <a:srgbClr val="000000"/>
                </a:solidFill>
                <a:latin typeface="Calibri" pitchFamily="34" charset="0"/>
              </a:rPr>
              <a:t>WRF NMM/ARW</a:t>
            </a:r>
          </a:p>
          <a:p>
            <a:pPr eaLnBrk="1" hangingPunct="1"/>
            <a:r>
              <a:rPr lang="en-US" sz="1400" smtClean="0">
                <a:solidFill>
                  <a:srgbClr val="000000"/>
                </a:solidFill>
                <a:latin typeface="Calibri" pitchFamily="34" charset="0"/>
              </a:rPr>
              <a:t>Workstation WRF</a:t>
            </a:r>
          </a:p>
        </p:txBody>
      </p:sp>
      <p:sp>
        <p:nvSpPr>
          <p:cNvPr id="25605" name="Text Box 4"/>
          <p:cNvSpPr txBox="1">
            <a:spLocks noChangeArrowheads="1"/>
          </p:cNvSpPr>
          <p:nvPr/>
        </p:nvSpPr>
        <p:spPr bwMode="auto">
          <a:xfrm>
            <a:off x="3741737" y="4891088"/>
            <a:ext cx="18430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2625" eaLnBrk="0" hangingPunct="0">
              <a:defRPr>
                <a:solidFill>
                  <a:schemeClr val="tx1"/>
                </a:solidFill>
                <a:latin typeface="Arial" charset="0"/>
              </a:defRPr>
            </a:lvl1pPr>
            <a:lvl2pPr marL="742950" indent="-285750" defTabSz="682625" eaLnBrk="0" hangingPunct="0">
              <a:defRPr>
                <a:solidFill>
                  <a:schemeClr val="tx1"/>
                </a:solidFill>
                <a:latin typeface="Arial" charset="0"/>
              </a:defRPr>
            </a:lvl2pPr>
            <a:lvl3pPr marL="1143000" indent="-228600" defTabSz="682625" eaLnBrk="0" hangingPunct="0">
              <a:defRPr>
                <a:solidFill>
                  <a:schemeClr val="tx1"/>
                </a:solidFill>
                <a:latin typeface="Arial" charset="0"/>
              </a:defRPr>
            </a:lvl3pPr>
            <a:lvl4pPr marL="1600200" indent="-228600" defTabSz="682625" eaLnBrk="0" hangingPunct="0">
              <a:defRPr>
                <a:solidFill>
                  <a:schemeClr val="tx1"/>
                </a:solidFill>
                <a:latin typeface="Arial" charset="0"/>
              </a:defRPr>
            </a:lvl4pPr>
            <a:lvl5pPr marL="2057400" indent="-228600" defTabSz="682625" eaLnBrk="0" hangingPunct="0">
              <a:defRPr>
                <a:solidFill>
                  <a:schemeClr val="tx1"/>
                </a:solidFill>
                <a:latin typeface="Arial" charset="0"/>
              </a:defRPr>
            </a:lvl5pPr>
            <a:lvl6pPr marL="2514600" indent="-228600" defTabSz="682625" eaLnBrk="0" fontAlgn="base" hangingPunct="0">
              <a:spcBef>
                <a:spcPct val="0"/>
              </a:spcBef>
              <a:spcAft>
                <a:spcPct val="0"/>
              </a:spcAft>
              <a:defRPr>
                <a:solidFill>
                  <a:schemeClr val="tx1"/>
                </a:solidFill>
                <a:latin typeface="Arial" charset="0"/>
              </a:defRPr>
            </a:lvl6pPr>
            <a:lvl7pPr marL="2971800" indent="-228600" defTabSz="682625" eaLnBrk="0" fontAlgn="base" hangingPunct="0">
              <a:spcBef>
                <a:spcPct val="0"/>
              </a:spcBef>
              <a:spcAft>
                <a:spcPct val="0"/>
              </a:spcAft>
              <a:defRPr>
                <a:solidFill>
                  <a:schemeClr val="tx1"/>
                </a:solidFill>
                <a:latin typeface="Arial" charset="0"/>
              </a:defRPr>
            </a:lvl7pPr>
            <a:lvl8pPr marL="3429000" indent="-228600" defTabSz="682625" eaLnBrk="0" fontAlgn="base" hangingPunct="0">
              <a:spcBef>
                <a:spcPct val="0"/>
              </a:spcBef>
              <a:spcAft>
                <a:spcPct val="0"/>
              </a:spcAft>
              <a:defRPr>
                <a:solidFill>
                  <a:schemeClr val="tx1"/>
                </a:solidFill>
                <a:latin typeface="Arial" charset="0"/>
              </a:defRPr>
            </a:lvl8pPr>
            <a:lvl9pPr marL="3886200" indent="-228600" defTabSz="682625" eaLnBrk="0" fontAlgn="base" hangingPunct="0">
              <a:spcBef>
                <a:spcPct val="0"/>
              </a:spcBef>
              <a:spcAft>
                <a:spcPct val="0"/>
              </a:spcAft>
              <a:defRPr>
                <a:solidFill>
                  <a:schemeClr val="tx1"/>
                </a:solidFill>
                <a:latin typeface="Arial" charset="0"/>
              </a:defRPr>
            </a:lvl9pPr>
          </a:lstStyle>
          <a:p>
            <a:pPr algn="ctr" eaLnBrk="1" hangingPunct="1"/>
            <a:r>
              <a:rPr lang="en-US" sz="1400" dirty="0" smtClean="0">
                <a:solidFill>
                  <a:srgbClr val="000000"/>
                </a:solidFill>
                <a:latin typeface="Calibri" pitchFamily="34" charset="0"/>
              </a:rPr>
              <a:t>WRF: ARW, NMM</a:t>
            </a:r>
          </a:p>
          <a:p>
            <a:pPr algn="ctr" eaLnBrk="1" hangingPunct="1"/>
            <a:r>
              <a:rPr lang="en-US" sz="1400" dirty="0" smtClean="0">
                <a:solidFill>
                  <a:srgbClr val="000000"/>
                </a:solidFill>
                <a:latin typeface="Calibri" pitchFamily="34" charset="0"/>
              </a:rPr>
              <a:t>NMMB</a:t>
            </a:r>
          </a:p>
        </p:txBody>
      </p:sp>
      <p:sp>
        <p:nvSpPr>
          <p:cNvPr id="25606" name="Text Box 5"/>
          <p:cNvSpPr txBox="1">
            <a:spLocks noChangeArrowheads="1"/>
          </p:cNvSpPr>
          <p:nvPr/>
        </p:nvSpPr>
        <p:spPr bwMode="auto">
          <a:xfrm>
            <a:off x="1036637" y="5105400"/>
            <a:ext cx="2362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2625" eaLnBrk="0" hangingPunct="0">
              <a:defRPr>
                <a:solidFill>
                  <a:schemeClr val="tx1"/>
                </a:solidFill>
                <a:latin typeface="Arial" charset="0"/>
              </a:defRPr>
            </a:lvl1pPr>
            <a:lvl2pPr marL="742950" indent="-285750" defTabSz="682625" eaLnBrk="0" hangingPunct="0">
              <a:defRPr>
                <a:solidFill>
                  <a:schemeClr val="tx1"/>
                </a:solidFill>
                <a:latin typeface="Arial" charset="0"/>
              </a:defRPr>
            </a:lvl2pPr>
            <a:lvl3pPr marL="1143000" indent="-228600" defTabSz="682625" eaLnBrk="0" hangingPunct="0">
              <a:defRPr>
                <a:solidFill>
                  <a:schemeClr val="tx1"/>
                </a:solidFill>
                <a:latin typeface="Arial" charset="0"/>
              </a:defRPr>
            </a:lvl3pPr>
            <a:lvl4pPr marL="1600200" indent="-228600" defTabSz="682625" eaLnBrk="0" hangingPunct="0">
              <a:defRPr>
                <a:solidFill>
                  <a:schemeClr val="tx1"/>
                </a:solidFill>
                <a:latin typeface="Arial" charset="0"/>
              </a:defRPr>
            </a:lvl4pPr>
            <a:lvl5pPr marL="2057400" indent="-228600" defTabSz="682625" eaLnBrk="0" hangingPunct="0">
              <a:defRPr>
                <a:solidFill>
                  <a:schemeClr val="tx1"/>
                </a:solidFill>
                <a:latin typeface="Arial" charset="0"/>
              </a:defRPr>
            </a:lvl5pPr>
            <a:lvl6pPr marL="2514600" indent="-228600" defTabSz="682625" eaLnBrk="0" fontAlgn="base" hangingPunct="0">
              <a:spcBef>
                <a:spcPct val="0"/>
              </a:spcBef>
              <a:spcAft>
                <a:spcPct val="0"/>
              </a:spcAft>
              <a:defRPr>
                <a:solidFill>
                  <a:schemeClr val="tx1"/>
                </a:solidFill>
                <a:latin typeface="Arial" charset="0"/>
              </a:defRPr>
            </a:lvl6pPr>
            <a:lvl7pPr marL="2971800" indent="-228600" defTabSz="682625" eaLnBrk="0" fontAlgn="base" hangingPunct="0">
              <a:spcBef>
                <a:spcPct val="0"/>
              </a:spcBef>
              <a:spcAft>
                <a:spcPct val="0"/>
              </a:spcAft>
              <a:defRPr>
                <a:solidFill>
                  <a:schemeClr val="tx1"/>
                </a:solidFill>
                <a:latin typeface="Arial" charset="0"/>
              </a:defRPr>
            </a:lvl7pPr>
            <a:lvl8pPr marL="3429000" indent="-228600" defTabSz="682625" eaLnBrk="0" fontAlgn="base" hangingPunct="0">
              <a:spcBef>
                <a:spcPct val="0"/>
              </a:spcBef>
              <a:spcAft>
                <a:spcPct val="0"/>
              </a:spcAft>
              <a:defRPr>
                <a:solidFill>
                  <a:schemeClr val="tx1"/>
                </a:solidFill>
                <a:latin typeface="Arial" charset="0"/>
              </a:defRPr>
            </a:lvl8pPr>
            <a:lvl9pPr marL="3886200" indent="-228600" defTabSz="682625" eaLnBrk="0" fontAlgn="base" hangingPunct="0">
              <a:spcBef>
                <a:spcPct val="0"/>
              </a:spcBef>
              <a:spcAft>
                <a:spcPct val="0"/>
              </a:spcAft>
              <a:defRPr>
                <a:solidFill>
                  <a:schemeClr val="tx1"/>
                </a:solidFill>
                <a:latin typeface="Arial" charset="0"/>
              </a:defRPr>
            </a:lvl9pPr>
          </a:lstStyle>
          <a:p>
            <a:pPr algn="ctr" eaLnBrk="1" hangingPunct="1"/>
            <a:r>
              <a:rPr lang="en-US" sz="1200" smtClean="0">
                <a:solidFill>
                  <a:srgbClr val="000000"/>
                </a:solidFill>
                <a:latin typeface="Calibri" pitchFamily="34" charset="0"/>
              </a:rPr>
              <a:t>GFS, Canadian Global Model </a:t>
            </a:r>
          </a:p>
        </p:txBody>
      </p:sp>
      <p:pic>
        <p:nvPicPr>
          <p:cNvPr id="25607" name="Picture 7" descr="050511_00_ref1"/>
          <p:cNvPicPr>
            <a:picLocks noChangeAspect="1" noChangeArrowheads="1"/>
          </p:cNvPicPr>
          <p:nvPr/>
        </p:nvPicPr>
        <p:blipFill>
          <a:blip r:embed="rId3" cstate="print">
            <a:extLst>
              <a:ext uri="{28A0092B-C50C-407E-A947-70E740481C1C}">
                <a14:useLocalDpi xmlns:a14="http://schemas.microsoft.com/office/drawing/2010/main" val="0"/>
              </a:ext>
            </a:extLst>
          </a:blip>
          <a:srcRect l="50000" b="49451"/>
          <a:stretch>
            <a:fillRect/>
          </a:stretch>
        </p:blipFill>
        <p:spPr bwMode="auto">
          <a:xfrm>
            <a:off x="7818437" y="3851275"/>
            <a:ext cx="89852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 Box 8"/>
          <p:cNvSpPr txBox="1">
            <a:spLocks noChangeArrowheads="1"/>
          </p:cNvSpPr>
          <p:nvPr/>
        </p:nvSpPr>
        <p:spPr bwMode="auto">
          <a:xfrm>
            <a:off x="3856037" y="2971800"/>
            <a:ext cx="1676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smtClean="0">
                <a:solidFill>
                  <a:srgbClr val="000000"/>
                </a:solidFill>
                <a:latin typeface="Calibri" pitchFamily="34" charset="0"/>
              </a:rPr>
              <a:t>Regional NAM</a:t>
            </a:r>
          </a:p>
          <a:p>
            <a:pPr algn="ctr" eaLnBrk="1" hangingPunct="1"/>
            <a:endParaRPr lang="en-US" sz="600" b="1" dirty="0" smtClean="0">
              <a:solidFill>
                <a:srgbClr val="000000"/>
              </a:solidFill>
              <a:latin typeface="Calibri" pitchFamily="34" charset="0"/>
            </a:endParaRPr>
          </a:p>
          <a:p>
            <a:pPr algn="ctr" eaLnBrk="1" hangingPunct="1"/>
            <a:r>
              <a:rPr lang="en-US" sz="1400" dirty="0" smtClean="0">
                <a:solidFill>
                  <a:srgbClr val="000000"/>
                </a:solidFill>
                <a:latin typeface="Calibri" pitchFamily="34" charset="0"/>
              </a:rPr>
              <a:t>WRF NMMB </a:t>
            </a:r>
          </a:p>
        </p:txBody>
      </p:sp>
      <p:sp>
        <p:nvSpPr>
          <p:cNvPr id="25609" name="Line 10"/>
          <p:cNvSpPr>
            <a:spLocks noChangeShapeType="1"/>
          </p:cNvSpPr>
          <p:nvPr/>
        </p:nvSpPr>
        <p:spPr bwMode="auto">
          <a:xfrm>
            <a:off x="5456237" y="3657600"/>
            <a:ext cx="762000" cy="381000"/>
          </a:xfrm>
          <a:prstGeom prst="line">
            <a:avLst/>
          </a:prstGeom>
          <a:noFill/>
          <a:ln w="57150">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sp>
        <p:nvSpPr>
          <p:cNvPr id="25610" name="Line 11"/>
          <p:cNvSpPr>
            <a:spLocks noChangeShapeType="1"/>
          </p:cNvSpPr>
          <p:nvPr/>
        </p:nvSpPr>
        <p:spPr bwMode="auto">
          <a:xfrm>
            <a:off x="5456237" y="3200400"/>
            <a:ext cx="714375" cy="61913"/>
          </a:xfrm>
          <a:prstGeom prst="line">
            <a:avLst/>
          </a:prstGeom>
          <a:noFill/>
          <a:ln w="57150">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sp>
        <p:nvSpPr>
          <p:cNvPr id="25611" name="Text Box 12"/>
          <p:cNvSpPr txBox="1">
            <a:spLocks noChangeArrowheads="1"/>
          </p:cNvSpPr>
          <p:nvPr/>
        </p:nvSpPr>
        <p:spPr bwMode="auto">
          <a:xfrm>
            <a:off x="1112837" y="4648200"/>
            <a:ext cx="2286000" cy="866775"/>
          </a:xfrm>
          <a:prstGeom prst="rect">
            <a:avLst/>
          </a:prstGeom>
          <a:noFill/>
          <a:ln w="57150">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smtClean="0">
                <a:solidFill>
                  <a:srgbClr val="000000"/>
                </a:solidFill>
                <a:latin typeface="Calibri" pitchFamily="34" charset="0"/>
              </a:rPr>
              <a:t>North American Ensemble Forecast System</a:t>
            </a:r>
          </a:p>
        </p:txBody>
      </p:sp>
      <p:sp>
        <p:nvSpPr>
          <p:cNvPr id="25612" name="Line 14"/>
          <p:cNvSpPr>
            <a:spLocks noChangeShapeType="1"/>
          </p:cNvSpPr>
          <p:nvPr/>
        </p:nvSpPr>
        <p:spPr bwMode="auto">
          <a:xfrm flipV="1">
            <a:off x="3017837" y="2438400"/>
            <a:ext cx="457200" cy="609600"/>
          </a:xfrm>
          <a:prstGeom prst="line">
            <a:avLst/>
          </a:prstGeom>
          <a:noFill/>
          <a:ln w="635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sp>
        <p:nvSpPr>
          <p:cNvPr id="25613" name="Rectangle 15"/>
          <p:cNvSpPr>
            <a:spLocks noChangeArrowheads="1"/>
          </p:cNvSpPr>
          <p:nvPr/>
        </p:nvSpPr>
        <p:spPr bwMode="auto">
          <a:xfrm>
            <a:off x="3475037" y="1524000"/>
            <a:ext cx="1066800" cy="762000"/>
          </a:xfrm>
          <a:prstGeom prst="rect">
            <a:avLst/>
          </a:prstGeom>
          <a:noFill/>
          <a:ln w="57150">
            <a:solidFill>
              <a:srgbClr val="6666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25614" name="Text Box 16"/>
          <p:cNvSpPr txBox="1">
            <a:spLocks noChangeArrowheads="1"/>
          </p:cNvSpPr>
          <p:nvPr/>
        </p:nvSpPr>
        <p:spPr bwMode="auto">
          <a:xfrm>
            <a:off x="3340925" y="1524000"/>
            <a:ext cx="1371600" cy="7715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smtClean="0">
                <a:solidFill>
                  <a:srgbClr val="000000"/>
                </a:solidFill>
                <a:latin typeface="Calibri" pitchFamily="34" charset="0"/>
              </a:rPr>
              <a:t>Hurricane </a:t>
            </a:r>
            <a:r>
              <a:rPr lang="en-US" sz="1400" smtClean="0">
                <a:solidFill>
                  <a:srgbClr val="000000"/>
                </a:solidFill>
                <a:latin typeface="Calibri" pitchFamily="34" charset="0"/>
              </a:rPr>
              <a:t>GFDL</a:t>
            </a:r>
          </a:p>
          <a:p>
            <a:pPr algn="ctr" eaLnBrk="1" hangingPunct="1"/>
            <a:r>
              <a:rPr lang="en-US" sz="1400" smtClean="0">
                <a:solidFill>
                  <a:srgbClr val="000000"/>
                </a:solidFill>
                <a:latin typeface="Calibri" pitchFamily="34" charset="0"/>
              </a:rPr>
              <a:t>HWRF</a:t>
            </a:r>
          </a:p>
        </p:txBody>
      </p:sp>
      <p:sp>
        <p:nvSpPr>
          <p:cNvPr id="25615" name="Text Box 17"/>
          <p:cNvSpPr txBox="1">
            <a:spLocks noChangeArrowheads="1"/>
          </p:cNvSpPr>
          <p:nvPr/>
        </p:nvSpPr>
        <p:spPr bwMode="auto">
          <a:xfrm>
            <a:off x="1798637" y="3184525"/>
            <a:ext cx="14478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pPr>
            <a:r>
              <a:rPr lang="en-US" b="1" smtClean="0">
                <a:solidFill>
                  <a:srgbClr val="000000"/>
                </a:solidFill>
                <a:latin typeface="Calibri" pitchFamily="34" charset="0"/>
              </a:rPr>
              <a:t>Global</a:t>
            </a:r>
          </a:p>
          <a:p>
            <a:pPr algn="ctr" eaLnBrk="1" hangingPunct="1">
              <a:lnSpc>
                <a:spcPct val="80000"/>
              </a:lnSpc>
            </a:pPr>
            <a:r>
              <a:rPr lang="en-US" b="1" smtClean="0">
                <a:solidFill>
                  <a:srgbClr val="000000"/>
                </a:solidFill>
                <a:latin typeface="Calibri" pitchFamily="34" charset="0"/>
              </a:rPr>
              <a:t>Forecast</a:t>
            </a:r>
          </a:p>
          <a:p>
            <a:pPr algn="ctr" eaLnBrk="1" hangingPunct="1">
              <a:lnSpc>
                <a:spcPct val="80000"/>
              </a:lnSpc>
            </a:pPr>
            <a:r>
              <a:rPr lang="en-US" b="1" smtClean="0">
                <a:solidFill>
                  <a:srgbClr val="000000"/>
                </a:solidFill>
                <a:latin typeface="Calibri" pitchFamily="34" charset="0"/>
              </a:rPr>
              <a:t>System</a:t>
            </a:r>
          </a:p>
        </p:txBody>
      </p:sp>
      <p:pic>
        <p:nvPicPr>
          <p:cNvPr id="25616" name="Picture 18" descr="NJplume"/>
          <p:cNvPicPr>
            <a:picLocks noChangeAspect="1" noChangeArrowheads="1"/>
          </p:cNvPicPr>
          <p:nvPr/>
        </p:nvPicPr>
        <p:blipFill>
          <a:blip r:embed="rId4" cstate="print">
            <a:extLst>
              <a:ext uri="{28A0092B-C50C-407E-A947-70E740481C1C}">
                <a14:useLocalDpi xmlns:a14="http://schemas.microsoft.com/office/drawing/2010/main" val="0"/>
              </a:ext>
            </a:extLst>
          </a:blip>
          <a:srcRect t="10898" r="21671"/>
          <a:stretch>
            <a:fillRect/>
          </a:stretch>
        </p:blipFill>
        <p:spPr bwMode="auto">
          <a:xfrm>
            <a:off x="7754937" y="2908300"/>
            <a:ext cx="91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7" name="Text Box 20"/>
          <p:cNvSpPr txBox="1">
            <a:spLocks noChangeArrowheads="1"/>
          </p:cNvSpPr>
          <p:nvPr/>
        </p:nvSpPr>
        <p:spPr bwMode="auto">
          <a:xfrm>
            <a:off x="6354762" y="2900363"/>
            <a:ext cx="14478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smtClean="0">
                <a:solidFill>
                  <a:srgbClr val="000000"/>
                </a:solidFill>
                <a:latin typeface="Calibri" pitchFamily="34" charset="0"/>
              </a:rPr>
              <a:t>Dispersion</a:t>
            </a:r>
          </a:p>
          <a:p>
            <a:pPr eaLnBrk="1" hangingPunct="1"/>
            <a:endParaRPr lang="en-US" sz="1200" b="1" smtClean="0">
              <a:solidFill>
                <a:srgbClr val="000000"/>
              </a:solidFill>
              <a:latin typeface="Calibri" pitchFamily="34" charset="0"/>
            </a:endParaRPr>
          </a:p>
          <a:p>
            <a:pPr eaLnBrk="1" hangingPunct="1"/>
            <a:r>
              <a:rPr lang="en-US" sz="1400" smtClean="0">
                <a:solidFill>
                  <a:srgbClr val="000000"/>
                </a:solidFill>
                <a:latin typeface="Calibri" pitchFamily="34" charset="0"/>
              </a:rPr>
              <a:t>ARL/HYSPLIT</a:t>
            </a:r>
          </a:p>
        </p:txBody>
      </p:sp>
      <p:sp>
        <p:nvSpPr>
          <p:cNvPr id="25618" name="Rectangle 21"/>
          <p:cNvSpPr>
            <a:spLocks noChangeArrowheads="1"/>
          </p:cNvSpPr>
          <p:nvPr/>
        </p:nvSpPr>
        <p:spPr bwMode="auto">
          <a:xfrm>
            <a:off x="6278562" y="2871788"/>
            <a:ext cx="2438400" cy="819150"/>
          </a:xfrm>
          <a:prstGeom prst="rect">
            <a:avLst/>
          </a:prstGeom>
          <a:noFill/>
          <a:ln w="57150">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grpSp>
        <p:nvGrpSpPr>
          <p:cNvPr id="25619" name="Group 22"/>
          <p:cNvGrpSpPr>
            <a:grpSpLocks/>
          </p:cNvGrpSpPr>
          <p:nvPr/>
        </p:nvGrpSpPr>
        <p:grpSpPr bwMode="auto">
          <a:xfrm>
            <a:off x="7726362" y="4838700"/>
            <a:ext cx="990600" cy="1000125"/>
            <a:chOff x="384" y="2722"/>
            <a:chExt cx="2256" cy="2000"/>
          </a:xfrm>
        </p:grpSpPr>
        <p:pic>
          <p:nvPicPr>
            <p:cNvPr id="25682" name="Picture 23" descr="200407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2722"/>
              <a:ext cx="2256"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83" name="Text Box 24"/>
            <p:cNvSpPr txBox="1">
              <a:spLocks noChangeArrowheads="1"/>
            </p:cNvSpPr>
            <p:nvPr/>
          </p:nvSpPr>
          <p:spPr bwMode="auto">
            <a:xfrm>
              <a:off x="1921" y="3985"/>
              <a:ext cx="701"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600" b="1" smtClean="0">
                  <a:solidFill>
                    <a:srgbClr val="FFFFFF"/>
                  </a:solidFill>
                  <a:latin typeface="Garamond" pitchFamily="18" charset="0"/>
                  <a:cs typeface="Arial" charset="0"/>
                </a:rPr>
                <a:t>Forecast</a:t>
              </a:r>
            </a:p>
          </p:txBody>
        </p:sp>
      </p:grpSp>
      <p:pic>
        <p:nvPicPr>
          <p:cNvPr id="25620" name="Picture 25" descr="cape06"/>
          <p:cNvPicPr>
            <a:picLocks noChangeAspect="1" noChangeArrowheads="1"/>
          </p:cNvPicPr>
          <p:nvPr/>
        </p:nvPicPr>
        <p:blipFill>
          <a:blip r:embed="rId6" cstate="print">
            <a:extLst>
              <a:ext uri="{28A0092B-C50C-407E-A947-70E740481C1C}">
                <a14:useLocalDpi xmlns:a14="http://schemas.microsoft.com/office/drawing/2010/main" val="0"/>
              </a:ext>
            </a:extLst>
          </a:blip>
          <a:srcRect l="24686" t="24426" b="20480"/>
          <a:stretch>
            <a:fillRect/>
          </a:stretch>
        </p:blipFill>
        <p:spPr bwMode="auto">
          <a:xfrm>
            <a:off x="7818437" y="5799138"/>
            <a:ext cx="8985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25621" name="Text Box 26"/>
          <p:cNvSpPr txBox="1">
            <a:spLocks noChangeArrowheads="1"/>
          </p:cNvSpPr>
          <p:nvPr/>
        </p:nvSpPr>
        <p:spPr bwMode="auto">
          <a:xfrm>
            <a:off x="6294437" y="3843338"/>
            <a:ext cx="2225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smtClean="0">
                <a:solidFill>
                  <a:srgbClr val="000000"/>
                </a:solidFill>
                <a:latin typeface="Calibri" pitchFamily="34" charset="0"/>
              </a:rPr>
              <a:t>Severe Weather</a:t>
            </a:r>
          </a:p>
        </p:txBody>
      </p:sp>
      <p:sp>
        <p:nvSpPr>
          <p:cNvPr id="25622" name="Rectangle 27"/>
          <p:cNvSpPr>
            <a:spLocks noChangeArrowheads="1"/>
          </p:cNvSpPr>
          <p:nvPr/>
        </p:nvSpPr>
        <p:spPr bwMode="auto">
          <a:xfrm>
            <a:off x="6278562" y="3848100"/>
            <a:ext cx="2438400" cy="819150"/>
          </a:xfrm>
          <a:prstGeom prst="rect">
            <a:avLst/>
          </a:prstGeom>
          <a:noFill/>
          <a:ln w="57150">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25623" name="Rectangle 28"/>
          <p:cNvSpPr>
            <a:spLocks noChangeArrowheads="1"/>
          </p:cNvSpPr>
          <p:nvPr/>
        </p:nvSpPr>
        <p:spPr bwMode="auto">
          <a:xfrm>
            <a:off x="6278562" y="4824413"/>
            <a:ext cx="2438400" cy="820737"/>
          </a:xfrm>
          <a:prstGeom prst="rect">
            <a:avLst/>
          </a:prstGeom>
          <a:noFill/>
          <a:ln w="57150">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A50021"/>
              </a:solidFill>
            </a:endParaRPr>
          </a:p>
        </p:txBody>
      </p:sp>
      <p:sp>
        <p:nvSpPr>
          <p:cNvPr id="25624" name="Text Box 29"/>
          <p:cNvSpPr txBox="1">
            <a:spLocks noChangeArrowheads="1"/>
          </p:cNvSpPr>
          <p:nvPr/>
        </p:nvSpPr>
        <p:spPr bwMode="auto">
          <a:xfrm>
            <a:off x="6278562" y="5829300"/>
            <a:ext cx="2438400" cy="646113"/>
          </a:xfrm>
          <a:prstGeom prst="rect">
            <a:avLst/>
          </a:prstGeom>
          <a:noFill/>
          <a:ln w="57150">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smtClean="0">
                <a:solidFill>
                  <a:srgbClr val="000000"/>
                </a:solidFill>
                <a:latin typeface="Calibri" pitchFamily="34" charset="0"/>
              </a:rPr>
              <a:t>Rapid Refresh</a:t>
            </a:r>
          </a:p>
          <a:p>
            <a:pPr eaLnBrk="1" hangingPunct="1"/>
            <a:r>
              <a:rPr lang="en-US" b="1" smtClean="0">
                <a:solidFill>
                  <a:srgbClr val="000000"/>
                </a:solidFill>
                <a:latin typeface="Calibri" pitchFamily="34" charset="0"/>
              </a:rPr>
              <a:t>for Aviation</a:t>
            </a:r>
          </a:p>
        </p:txBody>
      </p:sp>
      <p:sp>
        <p:nvSpPr>
          <p:cNvPr id="25625" name="Rectangle 30"/>
          <p:cNvSpPr>
            <a:spLocks noChangeArrowheads="1"/>
          </p:cNvSpPr>
          <p:nvPr/>
        </p:nvSpPr>
        <p:spPr bwMode="auto">
          <a:xfrm>
            <a:off x="1698625" y="1143000"/>
            <a:ext cx="1524000" cy="1066800"/>
          </a:xfrm>
          <a:prstGeom prst="rect">
            <a:avLst/>
          </a:prstGeom>
          <a:noFill/>
          <a:ln w="63500">
            <a:solidFill>
              <a:srgbClr val="006600"/>
            </a:solidFill>
            <a:miter lim="800000"/>
            <a:headEnd/>
            <a:tailEnd/>
          </a:ln>
        </p:spPr>
        <p:txBody>
          <a:bodyPr wrap="none" anchor="ctr"/>
          <a:lstStyle/>
          <a:p>
            <a:pPr algn="ctr"/>
            <a:endParaRPr lang="en-US">
              <a:solidFill>
                <a:srgbClr val="000000"/>
              </a:solidFill>
            </a:endParaRPr>
          </a:p>
        </p:txBody>
      </p:sp>
      <p:sp>
        <p:nvSpPr>
          <p:cNvPr id="25626" name="Text Box 31"/>
          <p:cNvSpPr txBox="1">
            <a:spLocks noChangeArrowheads="1"/>
          </p:cNvSpPr>
          <p:nvPr/>
        </p:nvSpPr>
        <p:spPr bwMode="auto">
          <a:xfrm>
            <a:off x="1670050" y="1143000"/>
            <a:ext cx="1589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smtClean="0">
                <a:solidFill>
                  <a:srgbClr val="000000"/>
                </a:solidFill>
                <a:latin typeface="Calibri" pitchFamily="34" charset="0"/>
              </a:rPr>
              <a:t>Climate Forecast</a:t>
            </a:r>
          </a:p>
          <a:p>
            <a:pPr algn="ctr" eaLnBrk="1" hangingPunct="1"/>
            <a:r>
              <a:rPr lang="en-US" sz="1600" b="1" smtClean="0">
                <a:solidFill>
                  <a:srgbClr val="000000"/>
                </a:solidFill>
                <a:latin typeface="Calibri" pitchFamily="34" charset="0"/>
              </a:rPr>
              <a:t>System</a:t>
            </a:r>
          </a:p>
        </p:txBody>
      </p:sp>
      <p:sp>
        <p:nvSpPr>
          <p:cNvPr id="25627" name="Line 32"/>
          <p:cNvSpPr>
            <a:spLocks noChangeShapeType="1"/>
          </p:cNvSpPr>
          <p:nvPr/>
        </p:nvSpPr>
        <p:spPr bwMode="auto">
          <a:xfrm flipH="1">
            <a:off x="2332037" y="4191000"/>
            <a:ext cx="76200" cy="381000"/>
          </a:xfrm>
          <a:prstGeom prst="line">
            <a:avLst/>
          </a:prstGeom>
          <a:noFill/>
          <a:ln w="635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sp>
        <p:nvSpPr>
          <p:cNvPr id="25628" name="Text Box 34"/>
          <p:cNvSpPr txBox="1">
            <a:spLocks noChangeArrowheads="1"/>
          </p:cNvSpPr>
          <p:nvPr/>
        </p:nvSpPr>
        <p:spPr bwMode="auto">
          <a:xfrm>
            <a:off x="3683000" y="4394200"/>
            <a:ext cx="1981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smtClean="0">
                <a:solidFill>
                  <a:srgbClr val="000000"/>
                </a:solidFill>
                <a:latin typeface="Calibri" pitchFamily="34" charset="0"/>
              </a:rPr>
              <a:t>Short-Range</a:t>
            </a:r>
          </a:p>
          <a:p>
            <a:pPr algn="ctr" eaLnBrk="1" hangingPunct="1"/>
            <a:r>
              <a:rPr lang="en-US" sz="1400" b="1" smtClean="0">
                <a:solidFill>
                  <a:srgbClr val="000000"/>
                </a:solidFill>
                <a:latin typeface="Calibri" pitchFamily="34" charset="0"/>
              </a:rPr>
              <a:t>Ensemble Forecast</a:t>
            </a:r>
          </a:p>
        </p:txBody>
      </p:sp>
      <p:sp>
        <p:nvSpPr>
          <p:cNvPr id="25629" name="Line 36"/>
          <p:cNvSpPr>
            <a:spLocks noChangeShapeType="1"/>
          </p:cNvSpPr>
          <p:nvPr/>
        </p:nvSpPr>
        <p:spPr bwMode="auto">
          <a:xfrm>
            <a:off x="1479550" y="3733800"/>
            <a:ext cx="304800" cy="0"/>
          </a:xfrm>
          <a:prstGeom prst="line">
            <a:avLst/>
          </a:prstGeom>
          <a:noFill/>
          <a:ln w="57150">
            <a:solidFill>
              <a:srgbClr val="3366CC"/>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sp>
        <p:nvSpPr>
          <p:cNvPr id="25630" name="Oval 37"/>
          <p:cNvSpPr>
            <a:spLocks noChangeArrowheads="1"/>
          </p:cNvSpPr>
          <p:nvPr/>
        </p:nvSpPr>
        <p:spPr bwMode="auto">
          <a:xfrm>
            <a:off x="1798637" y="2971800"/>
            <a:ext cx="1447800" cy="1143000"/>
          </a:xfrm>
          <a:prstGeom prst="ellipse">
            <a:avLst/>
          </a:prstGeom>
          <a:noFill/>
          <a:ln w="57150">
            <a:solidFill>
              <a:srgbClr val="00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25631" name="Line 38"/>
          <p:cNvSpPr>
            <a:spLocks noChangeShapeType="1"/>
          </p:cNvSpPr>
          <p:nvPr/>
        </p:nvSpPr>
        <p:spPr bwMode="auto">
          <a:xfrm flipV="1">
            <a:off x="3246437" y="3124200"/>
            <a:ext cx="228600" cy="114300"/>
          </a:xfrm>
          <a:prstGeom prst="line">
            <a:avLst/>
          </a:prstGeom>
          <a:noFill/>
          <a:ln w="571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sp>
        <p:nvSpPr>
          <p:cNvPr id="25632" name="Line 39"/>
          <p:cNvSpPr>
            <a:spLocks noChangeShapeType="1"/>
          </p:cNvSpPr>
          <p:nvPr/>
        </p:nvSpPr>
        <p:spPr bwMode="auto">
          <a:xfrm>
            <a:off x="3170237" y="3932238"/>
            <a:ext cx="457200" cy="381000"/>
          </a:xfrm>
          <a:prstGeom prst="line">
            <a:avLst/>
          </a:prstGeom>
          <a:noFill/>
          <a:ln w="635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sp>
        <p:nvSpPr>
          <p:cNvPr id="25633" name="Line 40"/>
          <p:cNvSpPr>
            <a:spLocks noChangeShapeType="1"/>
          </p:cNvSpPr>
          <p:nvPr/>
        </p:nvSpPr>
        <p:spPr bwMode="auto">
          <a:xfrm>
            <a:off x="5380037" y="3810000"/>
            <a:ext cx="838200" cy="1066800"/>
          </a:xfrm>
          <a:prstGeom prst="line">
            <a:avLst/>
          </a:prstGeom>
          <a:noFill/>
          <a:ln w="57150">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sp>
        <p:nvSpPr>
          <p:cNvPr id="25638" name="Line 46"/>
          <p:cNvSpPr>
            <a:spLocks noChangeShapeType="1"/>
          </p:cNvSpPr>
          <p:nvPr/>
        </p:nvSpPr>
        <p:spPr bwMode="auto">
          <a:xfrm>
            <a:off x="1874837" y="1676400"/>
            <a:ext cx="1143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sp>
        <p:nvSpPr>
          <p:cNvPr id="25639" name="Text Box 47"/>
          <p:cNvSpPr txBox="1">
            <a:spLocks noChangeArrowheads="1"/>
          </p:cNvSpPr>
          <p:nvPr/>
        </p:nvSpPr>
        <p:spPr bwMode="auto">
          <a:xfrm>
            <a:off x="1798637" y="1657350"/>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smtClean="0">
                <a:solidFill>
                  <a:srgbClr val="000000"/>
                </a:solidFill>
                <a:latin typeface="Calibri" pitchFamily="34" charset="0"/>
              </a:rPr>
              <a:t>GFS</a:t>
            </a:r>
            <a:r>
              <a:rPr lang="en-US" sz="1400" smtClean="0">
                <a:solidFill>
                  <a:srgbClr val="000000"/>
                </a:solidFill>
                <a:latin typeface="Calibri" pitchFamily="34" charset="0"/>
              </a:rPr>
              <a:t>  </a:t>
            </a:r>
            <a:r>
              <a:rPr lang="en-US" sz="1400" b="1" smtClean="0">
                <a:solidFill>
                  <a:srgbClr val="000000"/>
                </a:solidFill>
                <a:latin typeface="Calibri" pitchFamily="34" charset="0"/>
              </a:rPr>
              <a:t>MOM4</a:t>
            </a:r>
          </a:p>
          <a:p>
            <a:pPr algn="ctr" eaLnBrk="1" hangingPunct="1"/>
            <a:r>
              <a:rPr lang="en-US" sz="1400" b="1" smtClean="0">
                <a:solidFill>
                  <a:srgbClr val="000000"/>
                </a:solidFill>
                <a:latin typeface="Calibri" pitchFamily="34" charset="0"/>
              </a:rPr>
              <a:t>NOAH  Sea Ice</a:t>
            </a:r>
          </a:p>
        </p:txBody>
      </p:sp>
      <p:sp>
        <p:nvSpPr>
          <p:cNvPr id="25640" name="Rectangle 48"/>
          <p:cNvSpPr>
            <a:spLocks noChangeArrowheads="1"/>
          </p:cNvSpPr>
          <p:nvPr/>
        </p:nvSpPr>
        <p:spPr bwMode="auto">
          <a:xfrm>
            <a:off x="2027237" y="6553200"/>
            <a:ext cx="2362200" cy="228600"/>
          </a:xfrm>
          <a:prstGeom prst="rect">
            <a:avLst/>
          </a:prstGeom>
          <a:gradFill rotWithShape="1">
            <a:gsLst>
              <a:gs pos="0">
                <a:srgbClr val="66CCFF"/>
              </a:gs>
              <a:gs pos="100000">
                <a:srgbClr val="008000"/>
              </a:gs>
            </a:gsLst>
            <a:lin ang="5400000" scaled="1"/>
          </a:gradFill>
          <a:ln w="9525">
            <a:solidFill>
              <a:schemeClr val="tx1"/>
            </a:solidFill>
            <a:miter lim="800000"/>
            <a:headEnd/>
            <a:tailEnd/>
          </a:ln>
        </p:spPr>
        <p:txBody>
          <a:bodyPr wrap="none" anchor="ctr"/>
          <a:lstStyle/>
          <a:p>
            <a:pPr algn="ctr"/>
            <a:r>
              <a:rPr lang="en-US" sz="1200" b="1">
                <a:solidFill>
                  <a:srgbClr val="000000"/>
                </a:solidFill>
              </a:rPr>
              <a:t>NOAH Land Surface Model</a:t>
            </a:r>
          </a:p>
        </p:txBody>
      </p:sp>
      <p:sp>
        <p:nvSpPr>
          <p:cNvPr id="25641" name="Line 49"/>
          <p:cNvSpPr>
            <a:spLocks noChangeShapeType="1"/>
          </p:cNvSpPr>
          <p:nvPr/>
        </p:nvSpPr>
        <p:spPr bwMode="auto">
          <a:xfrm flipV="1">
            <a:off x="4632347" y="1905000"/>
            <a:ext cx="443611" cy="0"/>
          </a:xfrm>
          <a:prstGeom prst="line">
            <a:avLst/>
          </a:prstGeom>
          <a:noFill/>
          <a:ln w="38100">
            <a:solidFill>
              <a:srgbClr val="000000"/>
            </a:solidFill>
            <a:prstDash val="sys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sp>
        <p:nvSpPr>
          <p:cNvPr id="25642" name="Text Box 50"/>
          <p:cNvSpPr txBox="1">
            <a:spLocks noChangeArrowheads="1"/>
          </p:cNvSpPr>
          <p:nvPr/>
        </p:nvSpPr>
        <p:spPr bwMode="auto">
          <a:xfrm>
            <a:off x="4503737" y="1524000"/>
            <a:ext cx="7008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smtClean="0">
                <a:solidFill>
                  <a:srgbClr val="000000"/>
                </a:solidFill>
                <a:latin typeface="Calibri" pitchFamily="34" charset="0"/>
              </a:rPr>
              <a:t>Coupled</a:t>
            </a:r>
          </a:p>
        </p:txBody>
      </p:sp>
      <p:sp>
        <p:nvSpPr>
          <p:cNvPr id="25643" name="Text Box 51"/>
          <p:cNvSpPr txBox="1">
            <a:spLocks noChangeArrowheads="1"/>
          </p:cNvSpPr>
          <p:nvPr/>
        </p:nvSpPr>
        <p:spPr bwMode="auto">
          <a:xfrm>
            <a:off x="14287" y="3473450"/>
            <a:ext cx="144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smtClean="0">
                <a:solidFill>
                  <a:srgbClr val="000000"/>
                </a:solidFill>
                <a:latin typeface="Calibri" pitchFamily="34" charset="0"/>
              </a:rPr>
              <a:t>Global Data</a:t>
            </a:r>
          </a:p>
          <a:p>
            <a:pPr algn="ctr" eaLnBrk="1" hangingPunct="1"/>
            <a:r>
              <a:rPr lang="en-US" sz="1600" b="1" smtClean="0">
                <a:solidFill>
                  <a:srgbClr val="000000"/>
                </a:solidFill>
                <a:latin typeface="Calibri" pitchFamily="34" charset="0"/>
              </a:rPr>
              <a:t>Assimilation</a:t>
            </a:r>
          </a:p>
        </p:txBody>
      </p:sp>
      <p:sp>
        <p:nvSpPr>
          <p:cNvPr id="25644" name="Oval 52"/>
          <p:cNvSpPr>
            <a:spLocks noChangeArrowheads="1"/>
          </p:cNvSpPr>
          <p:nvPr/>
        </p:nvSpPr>
        <p:spPr bwMode="auto">
          <a:xfrm>
            <a:off x="46037" y="2209800"/>
            <a:ext cx="1447800" cy="2286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25645" name="Arc 53"/>
          <p:cNvSpPr>
            <a:spLocks/>
          </p:cNvSpPr>
          <p:nvPr/>
        </p:nvSpPr>
        <p:spPr bwMode="auto">
          <a:xfrm rot="1074670" flipV="1">
            <a:off x="608012" y="3121025"/>
            <a:ext cx="296863" cy="152400"/>
          </a:xfrm>
          <a:custGeom>
            <a:avLst/>
            <a:gdLst>
              <a:gd name="T0" fmla="*/ 2147483647 w 20671"/>
              <a:gd name="T1" fmla="*/ 0 h 21585"/>
              <a:gd name="T2" fmla="*/ 2147483647 w 20671"/>
              <a:gd name="T3" fmla="*/ 2147483647 h 21585"/>
              <a:gd name="T4" fmla="*/ 0 w 20671"/>
              <a:gd name="T5" fmla="*/ 2147483647 h 21585"/>
              <a:gd name="T6" fmla="*/ 0 60000 65536"/>
              <a:gd name="T7" fmla="*/ 0 60000 65536"/>
              <a:gd name="T8" fmla="*/ 0 60000 65536"/>
              <a:gd name="T9" fmla="*/ 0 w 20671"/>
              <a:gd name="T10" fmla="*/ 0 h 21585"/>
              <a:gd name="T11" fmla="*/ 20671 w 20671"/>
              <a:gd name="T12" fmla="*/ 21585 h 21585"/>
            </a:gdLst>
            <a:ahLst/>
            <a:cxnLst>
              <a:cxn ang="T6">
                <a:pos x="T0" y="T1"/>
              </a:cxn>
              <a:cxn ang="T7">
                <a:pos x="T2" y="T3"/>
              </a:cxn>
              <a:cxn ang="T8">
                <a:pos x="T4" y="T5"/>
              </a:cxn>
            </a:cxnLst>
            <a:rect l="T9" t="T10" r="T11" b="T12"/>
            <a:pathLst>
              <a:path w="20671" h="21585" fill="none" extrusionOk="0">
                <a:moveTo>
                  <a:pt x="793" y="-1"/>
                </a:moveTo>
                <a:cubicBezTo>
                  <a:pt x="10009" y="338"/>
                  <a:pt x="17994" y="6491"/>
                  <a:pt x="20670" y="15318"/>
                </a:cubicBezTo>
              </a:path>
              <a:path w="20671" h="21585" stroke="0" extrusionOk="0">
                <a:moveTo>
                  <a:pt x="793" y="-1"/>
                </a:moveTo>
                <a:cubicBezTo>
                  <a:pt x="10009" y="338"/>
                  <a:pt x="17994" y="6491"/>
                  <a:pt x="20670" y="15318"/>
                </a:cubicBezTo>
                <a:lnTo>
                  <a:pt x="0" y="21585"/>
                </a:lnTo>
                <a:lnTo>
                  <a:pt x="793" y="-1"/>
                </a:lnTo>
                <a:close/>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Arial" charset="0"/>
            </a:endParaRPr>
          </a:p>
        </p:txBody>
      </p:sp>
      <p:pic>
        <p:nvPicPr>
          <p:cNvPr id="25646" name="Picture 54" descr="MCj0424780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637" y="1295400"/>
            <a:ext cx="1038225"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5647" name="Line 56"/>
          <p:cNvSpPr>
            <a:spLocks noChangeShapeType="1"/>
          </p:cNvSpPr>
          <p:nvPr/>
        </p:nvSpPr>
        <p:spPr bwMode="auto">
          <a:xfrm>
            <a:off x="3924300" y="4876800"/>
            <a:ext cx="152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sp>
        <p:nvSpPr>
          <p:cNvPr id="25648" name="Line 57"/>
          <p:cNvSpPr>
            <a:spLocks noChangeShapeType="1"/>
          </p:cNvSpPr>
          <p:nvPr/>
        </p:nvSpPr>
        <p:spPr bwMode="auto">
          <a:xfrm>
            <a:off x="1265237" y="5132388"/>
            <a:ext cx="2057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sp>
        <p:nvSpPr>
          <p:cNvPr id="25649" name="Line 58"/>
          <p:cNvSpPr>
            <a:spLocks noChangeShapeType="1"/>
          </p:cNvSpPr>
          <p:nvPr/>
        </p:nvSpPr>
        <p:spPr bwMode="auto">
          <a:xfrm>
            <a:off x="3538537" y="1800999"/>
            <a:ext cx="9271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sp>
        <p:nvSpPr>
          <p:cNvPr id="25650" name="Freeform 60"/>
          <p:cNvSpPr>
            <a:spLocks/>
          </p:cNvSpPr>
          <p:nvPr/>
        </p:nvSpPr>
        <p:spPr bwMode="auto">
          <a:xfrm>
            <a:off x="884237" y="2347913"/>
            <a:ext cx="595313" cy="876300"/>
          </a:xfrm>
          <a:custGeom>
            <a:avLst/>
            <a:gdLst>
              <a:gd name="T0" fmla="*/ 2147483647 w 400"/>
              <a:gd name="T1" fmla="*/ 0 h 528"/>
              <a:gd name="T2" fmla="*/ 2147483647 w 400"/>
              <a:gd name="T3" fmla="*/ 2147483647 h 528"/>
              <a:gd name="T4" fmla="*/ 2147483647 w 400"/>
              <a:gd name="T5" fmla="*/ 2147483647 h 528"/>
              <a:gd name="T6" fmla="*/ 0 60000 65536"/>
              <a:gd name="T7" fmla="*/ 0 60000 65536"/>
              <a:gd name="T8" fmla="*/ 0 60000 65536"/>
              <a:gd name="T9" fmla="*/ 0 w 400"/>
              <a:gd name="T10" fmla="*/ 0 h 528"/>
              <a:gd name="T11" fmla="*/ 400 w 400"/>
              <a:gd name="T12" fmla="*/ 528 h 528"/>
            </a:gdLst>
            <a:ahLst/>
            <a:cxnLst>
              <a:cxn ang="T6">
                <a:pos x="T0" y="T1"/>
              </a:cxn>
              <a:cxn ang="T7">
                <a:pos x="T2" y="T3"/>
              </a:cxn>
              <a:cxn ang="T8">
                <a:pos x="T4" y="T5"/>
              </a:cxn>
            </a:cxnLst>
            <a:rect l="T9" t="T10" r="T11" b="T12"/>
            <a:pathLst>
              <a:path w="400" h="528">
                <a:moveTo>
                  <a:pt x="400" y="0"/>
                </a:moveTo>
                <a:cubicBezTo>
                  <a:pt x="264" y="100"/>
                  <a:pt x="128" y="200"/>
                  <a:pt x="64" y="288"/>
                </a:cubicBezTo>
                <a:cubicBezTo>
                  <a:pt x="0" y="376"/>
                  <a:pt x="24" y="488"/>
                  <a:pt x="16" y="528"/>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charset="0"/>
            </a:endParaRPr>
          </a:p>
        </p:txBody>
      </p:sp>
      <p:sp>
        <p:nvSpPr>
          <p:cNvPr id="25651" name="Freeform 61"/>
          <p:cNvSpPr>
            <a:spLocks/>
          </p:cNvSpPr>
          <p:nvPr/>
        </p:nvSpPr>
        <p:spPr bwMode="auto">
          <a:xfrm flipH="1">
            <a:off x="69850" y="2352675"/>
            <a:ext cx="568325" cy="881063"/>
          </a:xfrm>
          <a:custGeom>
            <a:avLst/>
            <a:gdLst>
              <a:gd name="T0" fmla="*/ 2147483647 w 400"/>
              <a:gd name="T1" fmla="*/ 0 h 528"/>
              <a:gd name="T2" fmla="*/ 2147483647 w 400"/>
              <a:gd name="T3" fmla="*/ 2147483647 h 528"/>
              <a:gd name="T4" fmla="*/ 2147483647 w 400"/>
              <a:gd name="T5" fmla="*/ 2147483647 h 528"/>
              <a:gd name="T6" fmla="*/ 0 60000 65536"/>
              <a:gd name="T7" fmla="*/ 0 60000 65536"/>
              <a:gd name="T8" fmla="*/ 0 60000 65536"/>
              <a:gd name="T9" fmla="*/ 0 w 400"/>
              <a:gd name="T10" fmla="*/ 0 h 528"/>
              <a:gd name="T11" fmla="*/ 400 w 400"/>
              <a:gd name="T12" fmla="*/ 528 h 528"/>
            </a:gdLst>
            <a:ahLst/>
            <a:cxnLst>
              <a:cxn ang="T6">
                <a:pos x="T0" y="T1"/>
              </a:cxn>
              <a:cxn ang="T7">
                <a:pos x="T2" y="T3"/>
              </a:cxn>
              <a:cxn ang="T8">
                <a:pos x="T4" y="T5"/>
              </a:cxn>
            </a:cxnLst>
            <a:rect l="T9" t="T10" r="T11" b="T12"/>
            <a:pathLst>
              <a:path w="400" h="528">
                <a:moveTo>
                  <a:pt x="400" y="0"/>
                </a:moveTo>
                <a:cubicBezTo>
                  <a:pt x="264" y="100"/>
                  <a:pt x="128" y="200"/>
                  <a:pt x="64" y="288"/>
                </a:cubicBezTo>
                <a:cubicBezTo>
                  <a:pt x="0" y="376"/>
                  <a:pt x="24" y="488"/>
                  <a:pt x="16" y="528"/>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charset="0"/>
            </a:endParaRPr>
          </a:p>
        </p:txBody>
      </p:sp>
      <p:sp>
        <p:nvSpPr>
          <p:cNvPr id="25652" name="Line 63"/>
          <p:cNvSpPr>
            <a:spLocks noChangeShapeType="1"/>
          </p:cNvSpPr>
          <p:nvPr/>
        </p:nvSpPr>
        <p:spPr bwMode="auto">
          <a:xfrm>
            <a:off x="6446837" y="32766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grpSp>
        <p:nvGrpSpPr>
          <p:cNvPr id="25653" name="Group 56"/>
          <p:cNvGrpSpPr>
            <a:grpSpLocks/>
          </p:cNvGrpSpPr>
          <p:nvPr/>
        </p:nvGrpSpPr>
        <p:grpSpPr bwMode="auto">
          <a:xfrm>
            <a:off x="5194299" y="1347787"/>
            <a:ext cx="1600200" cy="1181100"/>
            <a:chOff x="3291" y="897"/>
            <a:chExt cx="1008" cy="744"/>
          </a:xfrm>
        </p:grpSpPr>
        <p:grpSp>
          <p:nvGrpSpPr>
            <p:cNvPr id="25678" name="Group 58"/>
            <p:cNvGrpSpPr>
              <a:grpSpLocks/>
            </p:cNvGrpSpPr>
            <p:nvPr/>
          </p:nvGrpSpPr>
          <p:grpSpPr bwMode="auto">
            <a:xfrm>
              <a:off x="3291" y="897"/>
              <a:ext cx="1008" cy="744"/>
              <a:chOff x="3291" y="897"/>
              <a:chExt cx="1008" cy="744"/>
            </a:xfrm>
          </p:grpSpPr>
          <p:sp>
            <p:nvSpPr>
              <p:cNvPr id="25681" name="Text Box 64"/>
              <p:cNvSpPr txBox="1">
                <a:spLocks noChangeArrowheads="1"/>
              </p:cNvSpPr>
              <p:nvPr/>
            </p:nvSpPr>
            <p:spPr bwMode="auto">
              <a:xfrm>
                <a:off x="3291" y="897"/>
                <a:ext cx="1008" cy="744"/>
              </a:xfrm>
              <a:prstGeom prst="rect">
                <a:avLst/>
              </a:prstGeom>
              <a:noFill/>
              <a:ln w="57150">
                <a:solidFill>
                  <a:srgbClr val="33CC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smtClean="0">
                    <a:solidFill>
                      <a:srgbClr val="000000"/>
                    </a:solidFill>
                    <a:latin typeface="Calibri" pitchFamily="34" charset="0"/>
                  </a:rPr>
                  <a:t>Oceans</a:t>
                </a:r>
              </a:p>
              <a:p>
                <a:pPr eaLnBrk="1" hangingPunct="1">
                  <a:spcBef>
                    <a:spcPct val="40000"/>
                  </a:spcBef>
                </a:pPr>
                <a:r>
                  <a:rPr lang="en-US" sz="1200" dirty="0" smtClean="0">
                    <a:solidFill>
                      <a:srgbClr val="000000"/>
                    </a:solidFill>
                    <a:latin typeface="Calibri" pitchFamily="34" charset="0"/>
                  </a:rPr>
                  <a:t>HYCOM</a:t>
                </a:r>
              </a:p>
              <a:p>
                <a:pPr eaLnBrk="1" hangingPunct="1"/>
                <a:endParaRPr lang="en-US" sz="1100" dirty="0" smtClean="0">
                  <a:solidFill>
                    <a:srgbClr val="000000"/>
                  </a:solidFill>
                  <a:latin typeface="Calibri" pitchFamily="34" charset="0"/>
                </a:endParaRPr>
              </a:p>
              <a:p>
                <a:pPr eaLnBrk="1" hangingPunct="1"/>
                <a:r>
                  <a:rPr lang="en-US" sz="1100" dirty="0" err="1" smtClean="0">
                    <a:solidFill>
                      <a:srgbClr val="000000"/>
                    </a:solidFill>
                    <a:latin typeface="Calibri" pitchFamily="34" charset="0"/>
                  </a:rPr>
                  <a:t>WaveWatch</a:t>
                </a:r>
                <a:r>
                  <a:rPr lang="en-US" sz="1100" dirty="0" smtClean="0">
                    <a:solidFill>
                      <a:srgbClr val="000000"/>
                    </a:solidFill>
                    <a:latin typeface="Calibri" pitchFamily="34" charset="0"/>
                  </a:rPr>
                  <a:t> </a:t>
                </a:r>
              </a:p>
              <a:p>
                <a:pPr eaLnBrk="1" hangingPunct="1"/>
                <a:r>
                  <a:rPr lang="en-US" sz="1100" dirty="0" smtClean="0">
                    <a:solidFill>
                      <a:srgbClr val="000000"/>
                    </a:solidFill>
                    <a:latin typeface="Calibri" pitchFamily="34" charset="0"/>
                  </a:rPr>
                  <a:t>III</a:t>
                </a:r>
              </a:p>
              <a:p>
                <a:pPr eaLnBrk="1" hangingPunct="1"/>
                <a:endParaRPr lang="en-US" sz="700" b="1" dirty="0" smtClean="0">
                  <a:solidFill>
                    <a:srgbClr val="000000"/>
                  </a:solidFill>
                  <a:latin typeface="Calibri" pitchFamily="34" charset="0"/>
                </a:endParaRPr>
              </a:p>
            </p:txBody>
          </p:sp>
          <p:pic>
            <p:nvPicPr>
              <p:cNvPr id="25679" name="Picture 19" descr="aofs_sst_nowcast_natl"/>
              <p:cNvPicPr>
                <a:picLocks noChangeAspect="1" noChangeArrowheads="1"/>
              </p:cNvPicPr>
              <p:nvPr/>
            </p:nvPicPr>
            <p:blipFill>
              <a:blip r:embed="rId8">
                <a:extLst>
                  <a:ext uri="{28A0092B-C50C-407E-A947-70E740481C1C}">
                    <a14:useLocalDpi xmlns:a14="http://schemas.microsoft.com/office/drawing/2010/main" val="0"/>
                  </a:ext>
                </a:extLst>
              </a:blip>
              <a:srcRect l="-1250" t="-1666" r="-1250" b="-1666"/>
              <a:stretch>
                <a:fillRect/>
              </a:stretch>
            </p:blipFill>
            <p:spPr bwMode="auto">
              <a:xfrm>
                <a:off x="3785" y="899"/>
                <a:ext cx="508" cy="370"/>
              </a:xfrm>
              <a:prstGeom prst="rect">
                <a:avLst/>
              </a:prstGeom>
              <a:noFill/>
              <a:ln w="19050">
                <a:solidFill>
                  <a:srgbClr val="33CCFF"/>
                </a:solidFill>
                <a:miter lim="800000"/>
                <a:headEnd/>
                <a:tailEnd/>
              </a:ln>
              <a:extLst>
                <a:ext uri="{909E8E84-426E-40DD-AFC4-6F175D3DCCD1}">
                  <a14:hiddenFill xmlns:a14="http://schemas.microsoft.com/office/drawing/2010/main">
                    <a:solidFill>
                      <a:srgbClr val="FFFFFF"/>
                    </a:solidFill>
                  </a14:hiddenFill>
                </a:ext>
              </a:extLst>
            </p:spPr>
          </p:pic>
          <p:pic>
            <p:nvPicPr>
              <p:cNvPr id="25680" name="Picture 62" descr="izzy_24h"/>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67" y="1316"/>
                <a:ext cx="416" cy="323"/>
              </a:xfrm>
              <a:prstGeom prst="rect">
                <a:avLst/>
              </a:prstGeom>
              <a:noFill/>
              <a:ln w="9525">
                <a:solidFill>
                  <a:srgbClr val="33CCFF"/>
                </a:solidFill>
                <a:miter lim="800000"/>
                <a:headEnd/>
                <a:tailEnd/>
              </a:ln>
              <a:extLst>
                <a:ext uri="{909E8E84-426E-40DD-AFC4-6F175D3DCCD1}">
                  <a14:hiddenFill xmlns:a14="http://schemas.microsoft.com/office/drawing/2010/main">
                    <a:solidFill>
                      <a:srgbClr val="FFFFFF"/>
                    </a:solidFill>
                  </a14:hiddenFill>
                </a:ext>
              </a:extLst>
            </p:spPr>
          </p:pic>
        </p:grpSp>
        <p:sp>
          <p:nvSpPr>
            <p:cNvPr id="25677" name="Line 59"/>
            <p:cNvSpPr>
              <a:spLocks noChangeShapeType="1"/>
            </p:cNvSpPr>
            <p:nvPr/>
          </p:nvSpPr>
          <p:spPr bwMode="auto">
            <a:xfrm>
              <a:off x="3336" y="1257"/>
              <a:ext cx="386" cy="0"/>
            </a:xfrm>
            <a:prstGeom prst="line">
              <a:avLst/>
            </a:prstGeom>
            <a:noFill/>
            <a:ln w="9525">
              <a:solidFill>
                <a:srgbClr val="33CCFF"/>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grpSp>
      <p:sp>
        <p:nvSpPr>
          <p:cNvPr id="25654" name="Line 65"/>
          <p:cNvSpPr>
            <a:spLocks noChangeShapeType="1"/>
          </p:cNvSpPr>
          <p:nvPr/>
        </p:nvSpPr>
        <p:spPr bwMode="auto">
          <a:xfrm>
            <a:off x="6403975" y="5229225"/>
            <a:ext cx="1219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sp>
        <p:nvSpPr>
          <p:cNvPr id="25655" name="Text Box 66"/>
          <p:cNvSpPr txBox="1">
            <a:spLocks noChangeArrowheads="1"/>
          </p:cNvSpPr>
          <p:nvPr/>
        </p:nvSpPr>
        <p:spPr bwMode="auto">
          <a:xfrm>
            <a:off x="6413500" y="5310188"/>
            <a:ext cx="1184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smtClean="0">
                <a:solidFill>
                  <a:srgbClr val="000000"/>
                </a:solidFill>
                <a:latin typeface="Calibri" pitchFamily="34" charset="0"/>
              </a:rPr>
              <a:t>NAM/CMAQ</a:t>
            </a:r>
          </a:p>
        </p:txBody>
      </p:sp>
      <p:sp>
        <p:nvSpPr>
          <p:cNvPr id="25656" name="Line 67"/>
          <p:cNvSpPr>
            <a:spLocks noChangeShapeType="1"/>
          </p:cNvSpPr>
          <p:nvPr/>
        </p:nvSpPr>
        <p:spPr bwMode="auto">
          <a:xfrm>
            <a:off x="6384925" y="4148138"/>
            <a:ext cx="137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pic>
        <p:nvPicPr>
          <p:cNvPr id="25657" name="Picture 68"/>
          <p:cNvPicPr>
            <a:picLocks noChangeAspect="1" noChangeArrowheads="1"/>
          </p:cNvPicPr>
          <p:nvPr/>
        </p:nvPicPr>
        <p:blipFill>
          <a:blip r:embed="rId10">
            <a:extLst>
              <a:ext uri="{28A0092B-C50C-407E-A947-70E740481C1C}">
                <a14:useLocalDpi xmlns:a14="http://schemas.microsoft.com/office/drawing/2010/main" val="0"/>
              </a:ext>
            </a:extLst>
          </a:blip>
          <a:srcRect t="22087" b="26651"/>
          <a:stretch>
            <a:fillRect/>
          </a:stretch>
        </p:blipFill>
        <p:spPr bwMode="auto">
          <a:xfrm>
            <a:off x="1493837" y="5562600"/>
            <a:ext cx="34290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5659" name="TextBox 70"/>
          <p:cNvSpPr txBox="1">
            <a:spLocks noChangeArrowheads="1"/>
          </p:cNvSpPr>
          <p:nvPr/>
        </p:nvSpPr>
        <p:spPr bwMode="auto">
          <a:xfrm rot="-5400000">
            <a:off x="3307556" y="3050381"/>
            <a:ext cx="923925" cy="461963"/>
          </a:xfrm>
          <a:prstGeom prst="rect">
            <a:avLst/>
          </a:prstGeom>
          <a:solidFill>
            <a:srgbClr val="00B0F0"/>
          </a:solidFill>
          <a:ln w="12700">
            <a:solidFill>
              <a:schemeClr val="accent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smtClean="0">
                <a:solidFill>
                  <a:srgbClr val="000000"/>
                </a:solidFill>
                <a:latin typeface="Calibri" pitchFamily="34" charset="0"/>
              </a:rPr>
              <a:t>Regional</a:t>
            </a:r>
          </a:p>
          <a:p>
            <a:pPr algn="ctr" eaLnBrk="1" hangingPunct="1"/>
            <a:r>
              <a:rPr lang="en-US" sz="1200" b="1" smtClean="0">
                <a:solidFill>
                  <a:srgbClr val="000000"/>
                </a:solidFill>
                <a:latin typeface="Calibri" pitchFamily="34" charset="0"/>
              </a:rPr>
              <a:t>DA</a:t>
            </a:r>
          </a:p>
        </p:txBody>
      </p:sp>
      <p:sp>
        <p:nvSpPr>
          <p:cNvPr id="25660" name="Rectangle 13"/>
          <p:cNvSpPr>
            <a:spLocks noChangeArrowheads="1"/>
          </p:cNvSpPr>
          <p:nvPr/>
        </p:nvSpPr>
        <p:spPr bwMode="auto">
          <a:xfrm>
            <a:off x="3551237" y="2819400"/>
            <a:ext cx="1828800" cy="914400"/>
          </a:xfrm>
          <a:prstGeom prst="rect">
            <a:avLst/>
          </a:prstGeom>
          <a:noFill/>
          <a:ln w="57150">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00CC66"/>
              </a:solidFill>
            </a:endParaRPr>
          </a:p>
        </p:txBody>
      </p:sp>
      <p:sp>
        <p:nvSpPr>
          <p:cNvPr id="25661" name="Line 56"/>
          <p:cNvSpPr>
            <a:spLocks noChangeShapeType="1"/>
          </p:cNvSpPr>
          <p:nvPr/>
        </p:nvSpPr>
        <p:spPr bwMode="auto">
          <a:xfrm>
            <a:off x="4054475" y="3292475"/>
            <a:ext cx="1295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sp>
        <p:nvSpPr>
          <p:cNvPr id="25662" name="Text Box 6"/>
          <p:cNvSpPr txBox="1">
            <a:spLocks noChangeArrowheads="1"/>
          </p:cNvSpPr>
          <p:nvPr/>
        </p:nvSpPr>
        <p:spPr bwMode="auto">
          <a:xfrm>
            <a:off x="390525" y="2609850"/>
            <a:ext cx="773112"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75000"/>
              </a:lnSpc>
            </a:pPr>
            <a:r>
              <a:rPr lang="en-US" sz="900" smtClean="0">
                <a:solidFill>
                  <a:srgbClr val="000000"/>
                </a:solidFill>
                <a:latin typeface="Calibri" pitchFamily="34" charset="0"/>
              </a:rPr>
              <a:t>Satellites + Radar</a:t>
            </a:r>
          </a:p>
          <a:p>
            <a:pPr algn="ctr" eaLnBrk="1" hangingPunct="1">
              <a:lnSpc>
                <a:spcPct val="75000"/>
              </a:lnSpc>
            </a:pPr>
            <a:r>
              <a:rPr lang="en-US" sz="900" smtClean="0">
                <a:solidFill>
                  <a:srgbClr val="000000"/>
                </a:solidFill>
                <a:latin typeface="Calibri" pitchFamily="34" charset="0"/>
              </a:rPr>
              <a:t>99.9%</a:t>
            </a:r>
          </a:p>
        </p:txBody>
      </p:sp>
      <p:sp>
        <p:nvSpPr>
          <p:cNvPr id="25663" name="Text Box 33"/>
          <p:cNvSpPr txBox="1">
            <a:spLocks noChangeArrowheads="1"/>
          </p:cNvSpPr>
          <p:nvPr/>
        </p:nvSpPr>
        <p:spPr bwMode="auto">
          <a:xfrm>
            <a:off x="385762" y="2411413"/>
            <a:ext cx="7937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20000"/>
              </a:lnSpc>
            </a:pPr>
            <a:r>
              <a:rPr lang="en-US" sz="900" smtClean="0">
                <a:solidFill>
                  <a:srgbClr val="000000"/>
                </a:solidFill>
                <a:latin typeface="Calibri" pitchFamily="34" charset="0"/>
              </a:rPr>
              <a:t>~2B Obs/Day</a:t>
            </a:r>
          </a:p>
        </p:txBody>
      </p:sp>
      <p:sp>
        <p:nvSpPr>
          <p:cNvPr id="25664" name="Oval 37"/>
          <p:cNvSpPr>
            <a:spLocks noChangeArrowheads="1"/>
          </p:cNvSpPr>
          <p:nvPr/>
        </p:nvSpPr>
        <p:spPr bwMode="auto">
          <a:xfrm>
            <a:off x="0" y="3352800"/>
            <a:ext cx="1447800" cy="838200"/>
          </a:xfrm>
          <a:prstGeom prst="ellipse">
            <a:avLst/>
          </a:prstGeom>
          <a:noFill/>
          <a:ln w="57150">
            <a:solidFill>
              <a:srgbClr val="00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25665" name="Line 9"/>
          <p:cNvSpPr>
            <a:spLocks noChangeShapeType="1"/>
          </p:cNvSpPr>
          <p:nvPr/>
        </p:nvSpPr>
        <p:spPr bwMode="auto">
          <a:xfrm>
            <a:off x="4389437" y="3779838"/>
            <a:ext cx="76200" cy="533400"/>
          </a:xfrm>
          <a:prstGeom prst="line">
            <a:avLst/>
          </a:prstGeom>
          <a:noFill/>
          <a:ln w="57150">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sp>
        <p:nvSpPr>
          <p:cNvPr id="25666" name="Text Box 64"/>
          <p:cNvSpPr txBox="1">
            <a:spLocks noChangeArrowheads="1"/>
          </p:cNvSpPr>
          <p:nvPr/>
        </p:nvSpPr>
        <p:spPr bwMode="auto">
          <a:xfrm>
            <a:off x="7283717" y="1074738"/>
            <a:ext cx="1143000" cy="1723549"/>
          </a:xfrm>
          <a:prstGeom prst="rect">
            <a:avLst/>
          </a:prstGeom>
          <a:noFill/>
          <a:ln w="57150">
            <a:solidFill>
              <a:srgbClr val="00B0F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00" b="1" dirty="0" smtClean="0">
              <a:solidFill>
                <a:srgbClr val="000000"/>
              </a:solidFill>
              <a:latin typeface="Calibri" pitchFamily="34" charset="0"/>
              <a:ea typeface="ＭＳ Ｐゴシック" pitchFamily="-65" charset="-128"/>
            </a:endParaRPr>
          </a:p>
          <a:p>
            <a:pPr algn="ctr" eaLnBrk="1" hangingPunct="1"/>
            <a:r>
              <a:rPr lang="en-US" sz="1400" b="1" dirty="0" smtClean="0">
                <a:solidFill>
                  <a:srgbClr val="000000"/>
                </a:solidFill>
                <a:latin typeface="Calibri" pitchFamily="34" charset="0"/>
                <a:ea typeface="ＭＳ Ｐゴシック" pitchFamily="-65" charset="-128"/>
              </a:rPr>
              <a:t>NOS – OFS</a:t>
            </a:r>
          </a:p>
          <a:p>
            <a:pPr marL="171450" indent="-171450" eaLnBrk="1" hangingPunct="1">
              <a:buFont typeface="Arial" pitchFamily="34" charset="0"/>
              <a:buChar char="•"/>
            </a:pPr>
            <a:r>
              <a:rPr lang="en-US" sz="1100" b="1" dirty="0" smtClean="0">
                <a:solidFill>
                  <a:srgbClr val="000000"/>
                </a:solidFill>
                <a:latin typeface="Calibri" pitchFamily="34" charset="0"/>
                <a:ea typeface="ＭＳ Ｐゴシック" pitchFamily="-65" charset="-128"/>
              </a:rPr>
              <a:t>Great Lakes</a:t>
            </a:r>
          </a:p>
          <a:p>
            <a:pPr marL="171450" indent="-171450" eaLnBrk="1" hangingPunct="1">
              <a:buFont typeface="Arial" pitchFamily="34" charset="0"/>
              <a:buChar char="•"/>
            </a:pPr>
            <a:r>
              <a:rPr lang="en-US" sz="1100" b="1" dirty="0" smtClean="0">
                <a:solidFill>
                  <a:srgbClr val="000000"/>
                </a:solidFill>
                <a:latin typeface="Calibri" pitchFamily="34" charset="0"/>
                <a:ea typeface="ＭＳ Ｐゴシック" pitchFamily="-65" charset="-128"/>
              </a:rPr>
              <a:t>Northern Gulf of </a:t>
            </a:r>
            <a:r>
              <a:rPr lang="en-US" sz="1100" b="1" dirty="0" err="1" smtClean="0">
                <a:solidFill>
                  <a:srgbClr val="000000"/>
                </a:solidFill>
                <a:latin typeface="Calibri" pitchFamily="34" charset="0"/>
                <a:ea typeface="ＭＳ Ｐゴシック" pitchFamily="-65" charset="-128"/>
              </a:rPr>
              <a:t>Mex</a:t>
            </a:r>
            <a:endParaRPr lang="en-US" sz="1100" b="1" dirty="0" smtClean="0">
              <a:solidFill>
                <a:srgbClr val="000000"/>
              </a:solidFill>
              <a:latin typeface="Calibri" pitchFamily="34" charset="0"/>
              <a:ea typeface="ＭＳ Ｐゴシック" pitchFamily="-65" charset="-128"/>
            </a:endParaRPr>
          </a:p>
          <a:p>
            <a:pPr marL="171450" indent="-171450" eaLnBrk="1" hangingPunct="1">
              <a:buFont typeface="Arial" pitchFamily="34" charset="0"/>
              <a:buChar char="•"/>
            </a:pPr>
            <a:r>
              <a:rPr lang="en-US" sz="1100" b="1" dirty="0" smtClean="0">
                <a:solidFill>
                  <a:srgbClr val="000000"/>
                </a:solidFill>
                <a:latin typeface="Calibri" pitchFamily="34" charset="0"/>
                <a:ea typeface="ＭＳ Ｐゴシック" pitchFamily="-65" charset="-128"/>
              </a:rPr>
              <a:t>Columbia R.</a:t>
            </a:r>
          </a:p>
          <a:p>
            <a:pPr algn="ctr" eaLnBrk="1" hangingPunct="1"/>
            <a:r>
              <a:rPr lang="en-US" sz="1100" b="1" u="sng" dirty="0" smtClean="0">
                <a:solidFill>
                  <a:srgbClr val="000000"/>
                </a:solidFill>
                <a:latin typeface="Calibri" pitchFamily="34" charset="0"/>
                <a:ea typeface="ＭＳ Ｐゴシック" pitchFamily="-65" charset="-128"/>
              </a:rPr>
              <a:t>Bays</a:t>
            </a:r>
          </a:p>
          <a:p>
            <a:pPr eaLnBrk="1" hangingPunct="1">
              <a:buFont typeface="Arial" charset="0"/>
              <a:buChar char="•"/>
            </a:pPr>
            <a:r>
              <a:rPr lang="en-US" sz="1100" b="1" dirty="0" smtClean="0">
                <a:solidFill>
                  <a:srgbClr val="000000"/>
                </a:solidFill>
                <a:latin typeface="Calibri" pitchFamily="34" charset="0"/>
                <a:ea typeface="ＭＳ Ｐゴシック" pitchFamily="-65" charset="-128"/>
              </a:rPr>
              <a:t>  Chesapeake</a:t>
            </a:r>
          </a:p>
          <a:p>
            <a:pPr eaLnBrk="1" hangingPunct="1">
              <a:buFont typeface="Arial" charset="0"/>
              <a:buChar char="•"/>
            </a:pPr>
            <a:r>
              <a:rPr lang="en-US" sz="1100" b="1" dirty="0" smtClean="0">
                <a:solidFill>
                  <a:srgbClr val="000000"/>
                </a:solidFill>
                <a:latin typeface="Calibri" pitchFamily="34" charset="0"/>
                <a:ea typeface="ＭＳ Ｐゴシック" pitchFamily="-65" charset="-128"/>
              </a:rPr>
              <a:t>  Tampa </a:t>
            </a:r>
          </a:p>
          <a:p>
            <a:pPr eaLnBrk="1" hangingPunct="1">
              <a:buFont typeface="Arial" charset="0"/>
              <a:buChar char="•"/>
            </a:pPr>
            <a:r>
              <a:rPr lang="en-US" sz="1100" b="1" dirty="0" smtClean="0">
                <a:solidFill>
                  <a:srgbClr val="000000"/>
                </a:solidFill>
                <a:latin typeface="Calibri" pitchFamily="34" charset="0"/>
                <a:ea typeface="ＭＳ Ｐゴシック" pitchFamily="-65" charset="-128"/>
              </a:rPr>
              <a:t>  Delaware</a:t>
            </a:r>
            <a:endParaRPr lang="en-US" sz="1000" b="1" dirty="0" smtClean="0">
              <a:solidFill>
                <a:srgbClr val="000000"/>
              </a:solidFill>
              <a:latin typeface="Calibri" pitchFamily="34" charset="0"/>
              <a:ea typeface="ＭＳ Ｐゴシック" pitchFamily="-65" charset="-128"/>
            </a:endParaRPr>
          </a:p>
        </p:txBody>
      </p:sp>
      <p:sp>
        <p:nvSpPr>
          <p:cNvPr id="25667" name="Line 11"/>
          <p:cNvSpPr>
            <a:spLocks noChangeShapeType="1"/>
          </p:cNvSpPr>
          <p:nvPr/>
        </p:nvSpPr>
        <p:spPr bwMode="auto">
          <a:xfrm>
            <a:off x="6890321" y="1936512"/>
            <a:ext cx="304800" cy="0"/>
          </a:xfrm>
          <a:prstGeom prst="line">
            <a:avLst/>
          </a:prstGeom>
          <a:noFill/>
          <a:ln w="57150">
            <a:solidFill>
              <a:srgbClr val="33CCFF"/>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sp>
        <p:nvSpPr>
          <p:cNvPr id="25668" name="Rectangle 35"/>
          <p:cNvSpPr>
            <a:spLocks noChangeArrowheads="1"/>
          </p:cNvSpPr>
          <p:nvPr/>
        </p:nvSpPr>
        <p:spPr bwMode="auto">
          <a:xfrm>
            <a:off x="122237" y="4572000"/>
            <a:ext cx="838200" cy="1071563"/>
          </a:xfrm>
          <a:prstGeom prst="rect">
            <a:avLst/>
          </a:prstGeom>
          <a:noFill/>
          <a:ln w="57150">
            <a:solidFill>
              <a:srgbClr val="FF0000"/>
            </a:solidFill>
            <a:miter lim="800000"/>
            <a:headEnd/>
            <a:tailEnd/>
          </a:ln>
        </p:spPr>
        <p:txBody>
          <a:bodyPr wrap="none" anchor="ctr"/>
          <a:lstStyle/>
          <a:p>
            <a:endParaRPr lang="en-US">
              <a:solidFill>
                <a:srgbClr val="000000"/>
              </a:solidFill>
            </a:endParaRPr>
          </a:p>
        </p:txBody>
      </p:sp>
      <p:sp>
        <p:nvSpPr>
          <p:cNvPr id="25669" name="Text Box 78"/>
          <p:cNvSpPr txBox="1">
            <a:spLocks noChangeArrowheads="1"/>
          </p:cNvSpPr>
          <p:nvPr/>
        </p:nvSpPr>
        <p:spPr bwMode="auto">
          <a:xfrm>
            <a:off x="133350" y="4648200"/>
            <a:ext cx="831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smtClean="0">
                <a:solidFill>
                  <a:srgbClr val="000000"/>
                </a:solidFill>
                <a:latin typeface="Calibri" pitchFamily="34" charset="0"/>
                <a:cs typeface="Times New Roman" pitchFamily="18" charset="0"/>
              </a:rPr>
              <a:t>Space</a:t>
            </a:r>
          </a:p>
          <a:p>
            <a:pPr algn="ctr" eaLnBrk="1" hangingPunct="1"/>
            <a:r>
              <a:rPr lang="en-US" sz="1400" b="1" smtClean="0">
                <a:solidFill>
                  <a:srgbClr val="000000"/>
                </a:solidFill>
                <a:latin typeface="Calibri" pitchFamily="34" charset="0"/>
                <a:cs typeface="Times New Roman" pitchFamily="18" charset="0"/>
              </a:rPr>
              <a:t>Weather</a:t>
            </a:r>
          </a:p>
        </p:txBody>
      </p:sp>
      <p:sp>
        <p:nvSpPr>
          <p:cNvPr id="25670" name="Line 57"/>
          <p:cNvSpPr>
            <a:spLocks noChangeShapeType="1"/>
          </p:cNvSpPr>
          <p:nvPr/>
        </p:nvSpPr>
        <p:spPr bwMode="auto">
          <a:xfrm>
            <a:off x="198437" y="5203825"/>
            <a:ext cx="68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sp>
        <p:nvSpPr>
          <p:cNvPr id="25671" name="Text Box 80"/>
          <p:cNvSpPr txBox="1">
            <a:spLocks noChangeArrowheads="1"/>
          </p:cNvSpPr>
          <p:nvPr/>
        </p:nvSpPr>
        <p:spPr bwMode="auto">
          <a:xfrm>
            <a:off x="266700" y="5243513"/>
            <a:ext cx="677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smtClean="0">
                <a:solidFill>
                  <a:srgbClr val="000000"/>
                </a:solidFill>
                <a:latin typeface="Calibri" pitchFamily="34" charset="0"/>
              </a:rPr>
              <a:t>ENLIL</a:t>
            </a:r>
          </a:p>
        </p:txBody>
      </p:sp>
      <p:grpSp>
        <p:nvGrpSpPr>
          <p:cNvPr id="25672" name="Group 87"/>
          <p:cNvGrpSpPr>
            <a:grpSpLocks/>
          </p:cNvGrpSpPr>
          <p:nvPr/>
        </p:nvGrpSpPr>
        <p:grpSpPr bwMode="auto">
          <a:xfrm>
            <a:off x="3551237" y="4343400"/>
            <a:ext cx="1981200" cy="1143000"/>
            <a:chOff x="3230563" y="4470400"/>
            <a:chExt cx="2133600" cy="1076325"/>
          </a:xfrm>
        </p:grpSpPr>
        <p:sp>
          <p:nvSpPr>
            <p:cNvPr id="25675" name="TextBox 71"/>
            <p:cNvSpPr txBox="1">
              <a:spLocks noChangeArrowheads="1"/>
            </p:cNvSpPr>
            <p:nvPr/>
          </p:nvSpPr>
          <p:spPr bwMode="auto">
            <a:xfrm rot="-5400000">
              <a:off x="2841219" y="4870063"/>
              <a:ext cx="1076325" cy="276999"/>
            </a:xfrm>
            <a:prstGeom prst="rect">
              <a:avLst/>
            </a:prstGeom>
            <a:solidFill>
              <a:srgbClr val="00B0F0"/>
            </a:solidFill>
            <a:ln w="12700">
              <a:solidFill>
                <a:schemeClr val="accent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smtClean="0">
                  <a:solidFill>
                    <a:srgbClr val="000000"/>
                  </a:solidFill>
                  <a:latin typeface="Calibri" pitchFamily="34" charset="0"/>
                </a:rPr>
                <a:t>Regional DA</a:t>
              </a:r>
            </a:p>
          </p:txBody>
        </p:sp>
        <p:sp>
          <p:nvSpPr>
            <p:cNvPr id="25676" name="Rectangle 35"/>
            <p:cNvSpPr>
              <a:spLocks noChangeArrowheads="1"/>
            </p:cNvSpPr>
            <p:nvPr/>
          </p:nvSpPr>
          <p:spPr bwMode="auto">
            <a:xfrm>
              <a:off x="3230563" y="4473575"/>
              <a:ext cx="2133600" cy="1071563"/>
            </a:xfrm>
            <a:prstGeom prst="rect">
              <a:avLst/>
            </a:prstGeom>
            <a:noFill/>
            <a:ln w="57150">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grpSp>
      <p:sp>
        <p:nvSpPr>
          <p:cNvPr id="25673" name="Line 9"/>
          <p:cNvSpPr>
            <a:spLocks noChangeShapeType="1"/>
          </p:cNvSpPr>
          <p:nvPr/>
        </p:nvSpPr>
        <p:spPr bwMode="auto">
          <a:xfrm>
            <a:off x="5227637" y="3810000"/>
            <a:ext cx="990600" cy="1981200"/>
          </a:xfrm>
          <a:prstGeom prst="line">
            <a:avLst/>
          </a:prstGeom>
          <a:noFill/>
          <a:ln w="57150">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sp>
        <p:nvSpPr>
          <p:cNvPr id="25674" name="Line 41"/>
          <p:cNvSpPr>
            <a:spLocks noChangeShapeType="1"/>
          </p:cNvSpPr>
          <p:nvPr/>
        </p:nvSpPr>
        <p:spPr bwMode="auto">
          <a:xfrm>
            <a:off x="2514600" y="2281238"/>
            <a:ext cx="0" cy="609600"/>
          </a:xfrm>
          <a:prstGeom prst="line">
            <a:avLst/>
          </a:prstGeom>
          <a:noFill/>
          <a:ln w="63500">
            <a:solidFill>
              <a:srgbClr val="006600"/>
            </a:solidFill>
            <a:round/>
            <a:headEnd type="triangle" w="med" len="me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pic>
        <p:nvPicPr>
          <p:cNvPr id="84" name="Picture 83" descr="http://www.opc.ncep.noaa.gov/Loops/SeaNettles/prob/Nettles_Boxes.pn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69812" y="990600"/>
            <a:ext cx="644026" cy="1066799"/>
          </a:xfrm>
          <a:prstGeom prst="rect">
            <a:avLst/>
          </a:prstGeom>
          <a:noFill/>
          <a:ln>
            <a:noFill/>
          </a:ln>
        </p:spPr>
      </p:pic>
      <p:sp>
        <p:nvSpPr>
          <p:cNvPr id="85" name="Line 11"/>
          <p:cNvSpPr>
            <a:spLocks noChangeShapeType="1"/>
          </p:cNvSpPr>
          <p:nvPr/>
        </p:nvSpPr>
        <p:spPr bwMode="auto">
          <a:xfrm flipV="1">
            <a:off x="8512174" y="2057399"/>
            <a:ext cx="157163" cy="261637"/>
          </a:xfrm>
          <a:prstGeom prst="line">
            <a:avLst/>
          </a:prstGeom>
          <a:noFill/>
          <a:ln w="57150">
            <a:solidFill>
              <a:srgbClr val="33CCFF"/>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endParaRPr>
          </a:p>
        </p:txBody>
      </p:sp>
      <p:sp>
        <p:nvSpPr>
          <p:cNvPr id="2" name="TextBox 1"/>
          <p:cNvSpPr txBox="1"/>
          <p:nvPr/>
        </p:nvSpPr>
        <p:spPr>
          <a:xfrm>
            <a:off x="8469811" y="2137029"/>
            <a:ext cx="711081" cy="600164"/>
          </a:xfrm>
          <a:prstGeom prst="rect">
            <a:avLst/>
          </a:prstGeom>
          <a:noFill/>
        </p:spPr>
        <p:txBody>
          <a:bodyPr wrap="square" rtlCol="0">
            <a:spAutoFit/>
          </a:bodyPr>
          <a:lstStyle/>
          <a:p>
            <a:pPr algn="ctr"/>
            <a:r>
              <a:rPr lang="en-US" sz="1100" dirty="0" smtClean="0">
                <a:solidFill>
                  <a:srgbClr val="000000"/>
                </a:solidFill>
                <a:cs typeface="Calibri" pitchFamily="34" charset="0"/>
              </a:rPr>
              <a:t>Sea Nettle</a:t>
            </a:r>
          </a:p>
          <a:p>
            <a:pPr algn="ctr"/>
            <a:r>
              <a:rPr lang="en-US" sz="1100" dirty="0" smtClean="0">
                <a:solidFill>
                  <a:srgbClr val="000000"/>
                </a:solidFill>
                <a:cs typeface="Calibri" pitchFamily="34" charset="0"/>
              </a:rPr>
              <a:t>Forecast</a:t>
            </a:r>
            <a:endParaRPr lang="en-US" sz="1100" dirty="0">
              <a:solidFill>
                <a:srgbClr val="000000"/>
              </a:solidFill>
              <a:cs typeface="Calibri" pitchFamily="34" charset="0"/>
            </a:endParaRPr>
          </a:p>
        </p:txBody>
      </p:sp>
      <p:sp>
        <p:nvSpPr>
          <p:cNvPr id="87" name="Title 1"/>
          <p:cNvSpPr txBox="1">
            <a:spLocks/>
          </p:cNvSpPr>
          <p:nvPr/>
        </p:nvSpPr>
        <p:spPr>
          <a:xfrm>
            <a:off x="643784" y="228600"/>
            <a:ext cx="77724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prstClr val="black"/>
                </a:solidFill>
                <a:latin typeface="Calibri" panose="020F0502020204030204" pitchFamily="34" charset="0"/>
              </a:rPr>
              <a:t>NOAA’s Model Production Suite</a:t>
            </a:r>
            <a:endParaRPr lang="en-US" sz="4000" b="1" i="1" dirty="0">
              <a:solidFill>
                <a:srgbClr val="4F81BD">
                  <a:lumMod val="50000"/>
                </a:srgbClr>
              </a:solidFill>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1C01F8BB-9E61-4AE8-83B4-5625A7A389F2}" type="slidenum">
              <a:rPr lang="en-US" smtClean="0">
                <a:solidFill>
                  <a:prstClr val="black">
                    <a:tint val="75000"/>
                  </a:prstClr>
                </a:solidFill>
              </a:rPr>
              <a:pPr/>
              <a:t>16</a:t>
            </a:fld>
            <a:endParaRPr lang="en-US">
              <a:solidFill>
                <a:prstClr val="black">
                  <a:tint val="75000"/>
                </a:prstClr>
              </a:solidFill>
            </a:endParaRPr>
          </a:p>
        </p:txBody>
      </p:sp>
      <p:cxnSp>
        <p:nvCxnSpPr>
          <p:cNvPr id="9" name="Straight Connector 8"/>
          <p:cNvCxnSpPr/>
          <p:nvPr/>
        </p:nvCxnSpPr>
        <p:spPr>
          <a:xfrm>
            <a:off x="1265237" y="2743200"/>
            <a:ext cx="0" cy="488156"/>
          </a:xfrm>
          <a:prstGeom prst="line">
            <a:avLst/>
          </a:prstGeom>
          <a:ln w="101600">
            <a:solidFill>
              <a:srgbClr val="C00000"/>
            </a:solidFill>
            <a:tailEnd type="stealth"/>
          </a:ln>
          <a:effectLst>
            <a:outerShdw blurRad="25400" dist="25400" dir="2700000" algn="tl" rotWithShape="0">
              <a:prstClr val="black">
                <a:alpha val="73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281112" y="3276600"/>
            <a:ext cx="471488" cy="90487"/>
          </a:xfrm>
          <a:prstGeom prst="line">
            <a:avLst/>
          </a:prstGeom>
          <a:ln w="101600">
            <a:solidFill>
              <a:srgbClr val="C00000"/>
            </a:solidFill>
            <a:tailEnd type="stealth"/>
          </a:ln>
          <a:effectLst>
            <a:outerShdw blurRad="25400" dist="25400" dir="2700000" algn="tl" rotWithShape="0">
              <a:prstClr val="black">
                <a:alpha val="73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819400" y="2269331"/>
            <a:ext cx="541337" cy="638969"/>
          </a:xfrm>
          <a:prstGeom prst="line">
            <a:avLst/>
          </a:prstGeom>
          <a:ln w="101600">
            <a:solidFill>
              <a:srgbClr val="C00000"/>
            </a:solidFill>
            <a:tailEnd type="stealth"/>
          </a:ln>
          <a:effectLst>
            <a:outerShdw blurRad="25400" dist="25400" dir="2700000" algn="tl" rotWithShape="0">
              <a:prstClr val="black">
                <a:alpha val="73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663281" y="2209800"/>
            <a:ext cx="412677" cy="0"/>
          </a:xfrm>
          <a:prstGeom prst="line">
            <a:avLst/>
          </a:prstGeom>
          <a:ln w="101600">
            <a:solidFill>
              <a:srgbClr val="C00000"/>
            </a:solidFill>
            <a:tailEnd type="stealth"/>
          </a:ln>
          <a:effectLst>
            <a:outerShdw blurRad="25400" dist="25400" dir="2700000" algn="tl" rotWithShape="0">
              <a:prstClr val="black">
                <a:alpha val="73000"/>
              </a:prstClr>
            </a:outerShdw>
          </a:effectLst>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04800" y="8382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79798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b="1" dirty="0" smtClean="0"/>
              <a:t>Global Observations Used for NWP</a:t>
            </a:r>
            <a:endParaRPr lang="en-US" b="1" dirty="0"/>
          </a:p>
        </p:txBody>
      </p:sp>
      <p:sp>
        <p:nvSpPr>
          <p:cNvPr id="3" name="Content Placeholder 2"/>
          <p:cNvSpPr>
            <a:spLocks noGrp="1"/>
          </p:cNvSpPr>
          <p:nvPr>
            <p:ph idx="1"/>
          </p:nvPr>
        </p:nvSpPr>
        <p:spPr>
          <a:xfrm>
            <a:off x="304800" y="1371600"/>
            <a:ext cx="3962400" cy="4953000"/>
          </a:xfrm>
        </p:spPr>
        <p:txBody>
          <a:bodyPr>
            <a:normAutofit/>
          </a:bodyPr>
          <a:lstStyle/>
          <a:p>
            <a:pPr marL="0" indent="0">
              <a:buNone/>
            </a:pPr>
            <a:r>
              <a:rPr lang="en-US" b="1" dirty="0" smtClean="0"/>
              <a:t>In situ</a:t>
            </a:r>
          </a:p>
          <a:p>
            <a:pPr lvl="1">
              <a:buClr>
                <a:srgbClr val="C00000"/>
              </a:buClr>
              <a:buSzPct val="125000"/>
              <a:buFont typeface="Arial" panose="020B0604020202020204" pitchFamily="34" charset="0"/>
              <a:buChar char="•"/>
            </a:pPr>
            <a:r>
              <a:rPr lang="en-US" dirty="0" smtClean="0"/>
              <a:t>“Earth-based”</a:t>
            </a:r>
          </a:p>
          <a:p>
            <a:pPr lvl="2">
              <a:buClr>
                <a:srgbClr val="C00000"/>
              </a:buClr>
              <a:buFont typeface="Arial" panose="020B0604020202020204" pitchFamily="34" charset="0"/>
              <a:buChar char="‒"/>
            </a:pPr>
            <a:r>
              <a:rPr lang="en-US" dirty="0" smtClean="0"/>
              <a:t>RAOBs, </a:t>
            </a:r>
            <a:r>
              <a:rPr lang="en-US" dirty="0" err="1" smtClean="0"/>
              <a:t>sondes</a:t>
            </a:r>
            <a:r>
              <a:rPr lang="en-US" dirty="0" smtClean="0"/>
              <a:t>, aircraft, surface, gauges, ships, buoys, etc.</a:t>
            </a:r>
          </a:p>
          <a:p>
            <a:pPr marL="457200" lvl="1" indent="0">
              <a:buNone/>
            </a:pPr>
            <a:endParaRPr lang="en-US" dirty="0" smtClean="0"/>
          </a:p>
          <a:p>
            <a:endParaRPr lang="en-US" dirty="0"/>
          </a:p>
        </p:txBody>
      </p:sp>
      <p:sp>
        <p:nvSpPr>
          <p:cNvPr id="5" name="Content Placeholder 2"/>
          <p:cNvSpPr txBox="1">
            <a:spLocks/>
          </p:cNvSpPr>
          <p:nvPr/>
        </p:nvSpPr>
        <p:spPr>
          <a:xfrm>
            <a:off x="4495800" y="1371600"/>
            <a:ext cx="4343400" cy="4953000"/>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Remotely Sensed</a:t>
            </a:r>
          </a:p>
          <a:p>
            <a:pPr marL="742950" marR="0" lvl="1" indent="-285750" algn="l" defTabSz="914400" rtl="0" eaLnBrk="1" fontAlgn="auto" latinLnBrk="0" hangingPunct="1">
              <a:lnSpc>
                <a:spcPct val="100000"/>
              </a:lnSpc>
              <a:spcBef>
                <a:spcPct val="20000"/>
              </a:spcBef>
              <a:spcAft>
                <a:spcPts val="0"/>
              </a:spcAft>
              <a:buClr>
                <a:srgbClr val="C00000"/>
              </a:buClr>
              <a:buSzPct val="125000"/>
              <a:buFont typeface="Arial" panose="020B0604020202020204"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Large</a:t>
            </a:r>
            <a:r>
              <a:rPr kumimoji="0" lang="en-US" sz="2800" b="0" i="0" u="none" strike="noStrike" kern="1200" cap="none" spc="0" normalizeH="0" noProof="0" dirty="0" smtClean="0">
                <a:ln>
                  <a:noFill/>
                </a:ln>
                <a:solidFill>
                  <a:schemeClr val="tx1"/>
                </a:solidFill>
                <a:effectLst/>
                <a:uLnTx/>
                <a:uFillTx/>
                <a:latin typeface="+mn-lt"/>
                <a:ea typeface="+mn-ea"/>
                <a:cs typeface="+mn-cs"/>
              </a:rPr>
              <a:t> data volumes</a:t>
            </a:r>
            <a:endParaRPr lang="en-US" sz="2800" dirty="0" smtClean="0"/>
          </a:p>
          <a:p>
            <a:pPr marL="742950" marR="0" lvl="1" indent="-285750" algn="l" defTabSz="914400" rtl="0" eaLnBrk="1" fontAlgn="auto" latinLnBrk="0" hangingPunct="1">
              <a:lnSpc>
                <a:spcPct val="100000"/>
              </a:lnSpc>
              <a:spcBef>
                <a:spcPct val="20000"/>
              </a:spcBef>
              <a:spcAft>
                <a:spcPts val="0"/>
              </a:spcAft>
              <a:buClr>
                <a:srgbClr val="C00000"/>
              </a:buClr>
              <a:buSzPct val="125000"/>
              <a:buFont typeface="Arial" panose="020B0604020202020204" pitchFamily="34" charset="0"/>
              <a:buChar char="•"/>
              <a:tabLst/>
              <a:defRPr/>
            </a:pPr>
            <a:r>
              <a:rPr lang="en-US" sz="2800" dirty="0" smtClean="0"/>
              <a:t>Multiple space-based sensors</a:t>
            </a:r>
          </a:p>
          <a:p>
            <a:pPr marL="1200150" lvl="2" indent="-285750">
              <a:spcBef>
                <a:spcPct val="20000"/>
              </a:spcBef>
              <a:buClr>
                <a:srgbClr val="C00000"/>
              </a:buClr>
              <a:buFont typeface="Arial" pitchFamily="34" charset="0"/>
              <a:buChar cha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Operational</a:t>
            </a:r>
          </a:p>
          <a:p>
            <a:pPr marL="1200150" lvl="2" indent="-285750">
              <a:spcBef>
                <a:spcPct val="20000"/>
              </a:spcBef>
              <a:buClr>
                <a:srgbClr val="C00000"/>
              </a:buClr>
              <a:buFont typeface="Arial" pitchFamily="34" charset="0"/>
              <a:buChar char="–"/>
            </a:pPr>
            <a:r>
              <a:rPr lang="en-US" sz="2800" dirty="0" smtClean="0"/>
              <a:t>Research</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800100" lvl="1" indent="-342900">
              <a:spcBef>
                <a:spcPct val="20000"/>
              </a:spcBef>
              <a:buFont typeface="Arial" pitchFamily="34" charset="0"/>
              <a:buChar char="•"/>
              <a:defRPr/>
            </a:pPr>
            <a:r>
              <a:rPr lang="en-US" sz="2800" dirty="0" smtClean="0"/>
              <a:t>Ground based</a:t>
            </a:r>
          </a:p>
          <a:p>
            <a:pPr marL="1257300" lvl="2" indent="-342900">
              <a:spcBef>
                <a:spcPct val="20000"/>
              </a:spcBef>
              <a:buFont typeface="Arial" pitchFamily="34" charset="0"/>
              <a:buChar char="•"/>
              <a:defRPr/>
            </a:pPr>
            <a:r>
              <a:rPr lang="en-US" sz="2800" dirty="0" smtClean="0"/>
              <a:t>Radar</a:t>
            </a:r>
            <a:r>
              <a:rPr lang="en-US" sz="2800" dirty="0"/>
              <a:t>, </a:t>
            </a:r>
            <a:r>
              <a:rPr lang="en-US" sz="2800" dirty="0" err="1"/>
              <a:t>lidar</a:t>
            </a:r>
            <a:r>
              <a:rPr lang="en-US" sz="2800" dirty="0"/>
              <a:t>, etc.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6" name="Straight Connector 5"/>
          <p:cNvCxnSpPr/>
          <p:nvPr/>
        </p:nvCxnSpPr>
        <p:spPr>
          <a:xfrm>
            <a:off x="381000" y="1066800"/>
            <a:ext cx="830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343400" y="1295400"/>
            <a:ext cx="0" cy="49530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b="1" dirty="0" smtClean="0"/>
              <a:t>Joint Center for Satellite Data Assimilation</a:t>
            </a:r>
            <a:endParaRPr lang="en-US" b="1" dirty="0"/>
          </a:p>
        </p:txBody>
      </p:sp>
      <p:sp>
        <p:nvSpPr>
          <p:cNvPr id="3" name="Content Placeholder 2"/>
          <p:cNvSpPr>
            <a:spLocks noGrp="1"/>
          </p:cNvSpPr>
          <p:nvPr>
            <p:ph idx="1"/>
          </p:nvPr>
        </p:nvSpPr>
        <p:spPr>
          <a:xfrm>
            <a:off x="457200" y="1600200"/>
            <a:ext cx="8229600" cy="4525963"/>
          </a:xfrm>
        </p:spPr>
        <p:txBody>
          <a:bodyPr/>
          <a:lstStyle/>
          <a:p>
            <a:pPr marL="457200" lvl="1" indent="0">
              <a:buClr>
                <a:srgbClr val="C00000"/>
              </a:buClr>
              <a:buSzPct val="125000"/>
              <a:buNone/>
              <a:defRPr/>
            </a:pPr>
            <a:r>
              <a:rPr lang="en-US" sz="2400" dirty="0" smtClean="0"/>
              <a:t>Mission: To </a:t>
            </a:r>
            <a:r>
              <a:rPr lang="en-US" sz="2400" dirty="0"/>
              <a:t>accelerate and improve the quantitative use of research and operational satellite data in weather, ocean, climate and environmental analysis and prediction systems</a:t>
            </a:r>
            <a:r>
              <a:rPr lang="en-US" sz="2400" dirty="0" smtClean="0"/>
              <a:t>.</a:t>
            </a:r>
          </a:p>
          <a:p>
            <a:pPr marL="457200" lvl="1" indent="0">
              <a:buClr>
                <a:srgbClr val="C00000"/>
              </a:buClr>
              <a:buSzPct val="125000"/>
              <a:buNone/>
              <a:defRPr/>
            </a:pPr>
            <a:endParaRPr lang="en-US" sz="2600" dirty="0" smtClean="0">
              <a:solidFill>
                <a:prstClr val="black"/>
              </a:solidFill>
            </a:endParaRPr>
          </a:p>
          <a:p>
            <a:pPr marL="914400" lvl="1" indent="-457200">
              <a:buClr>
                <a:srgbClr val="C00000"/>
              </a:buClr>
              <a:buSzPct val="125000"/>
              <a:buFont typeface="Arial" panose="020B0604020202020204" pitchFamily="34" charset="0"/>
              <a:buChar char="•"/>
              <a:defRPr/>
            </a:pPr>
            <a:r>
              <a:rPr lang="en-US" sz="2600" dirty="0" smtClean="0">
                <a:solidFill>
                  <a:prstClr val="black"/>
                </a:solidFill>
              </a:rPr>
              <a:t>NASA, NOAA, </a:t>
            </a:r>
            <a:r>
              <a:rPr lang="en-US" sz="2600" dirty="0" err="1" smtClean="0">
                <a:solidFill>
                  <a:prstClr val="black"/>
                </a:solidFill>
              </a:rPr>
              <a:t>DoD</a:t>
            </a:r>
            <a:r>
              <a:rPr lang="en-US" sz="2600" dirty="0" smtClean="0">
                <a:solidFill>
                  <a:prstClr val="black"/>
                </a:solidFill>
              </a:rPr>
              <a:t> working together</a:t>
            </a:r>
          </a:p>
          <a:p>
            <a:pPr marL="914400" lvl="1" indent="-457200">
              <a:buClr>
                <a:srgbClr val="C00000"/>
              </a:buClr>
              <a:buSzPct val="125000"/>
              <a:buFont typeface="Arial" panose="020B0604020202020204" pitchFamily="34" charset="0"/>
              <a:buChar char="•"/>
              <a:defRPr/>
            </a:pPr>
            <a:r>
              <a:rPr lang="en-US" sz="2600" dirty="0" smtClean="0">
                <a:solidFill>
                  <a:prstClr val="black"/>
                </a:solidFill>
              </a:rPr>
              <a:t>Focus includes operational and research satellites used in operational models </a:t>
            </a:r>
          </a:p>
          <a:p>
            <a:pPr marL="914400" lvl="1" indent="-457200">
              <a:buClr>
                <a:srgbClr val="C00000"/>
              </a:buClr>
              <a:buSzPct val="125000"/>
              <a:buFont typeface="Arial" panose="020B0604020202020204" pitchFamily="34" charset="0"/>
              <a:buChar char="•"/>
              <a:defRPr/>
            </a:pPr>
            <a:r>
              <a:rPr lang="en-US" sz="2600" dirty="0" smtClean="0">
                <a:solidFill>
                  <a:prstClr val="black"/>
                </a:solidFill>
              </a:rPr>
              <a:t>Development of common tools (Data Assimilation/GSI; CRTM …) </a:t>
            </a:r>
            <a:endParaRPr lang="en-US" sz="1800" dirty="0">
              <a:solidFill>
                <a:prstClr val="black"/>
              </a:solidFill>
            </a:endParaRPr>
          </a:p>
          <a:p>
            <a:endParaRPr lang="en-US" dirty="0"/>
          </a:p>
        </p:txBody>
      </p:sp>
      <p:cxnSp>
        <p:nvCxnSpPr>
          <p:cNvPr id="4" name="Straight Connector 3"/>
          <p:cNvCxnSpPr/>
          <p:nvPr/>
        </p:nvCxnSpPr>
        <p:spPr>
          <a:xfrm>
            <a:off x="304800" y="14478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27301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685800" y="152400"/>
            <a:ext cx="7772400" cy="838200"/>
          </a:xfrm>
        </p:spPr>
        <p:txBody>
          <a:bodyPr>
            <a:normAutofit fontScale="90000"/>
          </a:bodyPr>
          <a:lstStyle/>
          <a:p>
            <a:r>
              <a:rPr lang="en-US" sz="4000" b="1" dirty="0" smtClean="0">
                <a:ea typeface="ＭＳ Ｐゴシック" pitchFamily="34" charset="-128"/>
              </a:rPr>
              <a:t>Satellite Data Used in Operational NWP</a:t>
            </a:r>
          </a:p>
        </p:txBody>
      </p:sp>
      <p:sp>
        <p:nvSpPr>
          <p:cNvPr id="12" name="Slide Number Placeholder 4"/>
          <p:cNvSpPr>
            <a:spLocks noGrp="1"/>
          </p:cNvSpPr>
          <p:nvPr>
            <p:ph type="sldNum" sz="quarter" idx="12"/>
          </p:nvPr>
        </p:nvSpPr>
        <p:spPr>
          <a:xfrm>
            <a:off x="6553200" y="6356350"/>
            <a:ext cx="2133600" cy="365125"/>
          </a:xfrm>
          <a:noFill/>
        </p:spPr>
        <p:txBody>
          <a:bodyPr/>
          <a:lstStyle/>
          <a:p>
            <a:pPr fontAlgn="base">
              <a:spcBef>
                <a:spcPct val="0"/>
              </a:spcBef>
              <a:spcAft>
                <a:spcPct val="0"/>
              </a:spcAft>
            </a:pPr>
            <a:fld id="{C6EFAE42-B190-4382-BAA7-223CCF410AE4}" type="slidenum">
              <a:rPr lang="en-US" smtClean="0">
                <a:latin typeface="Tahoma" pitchFamily="34" charset="0"/>
                <a:ea typeface="ＭＳ Ｐゴシック" pitchFamily="34" charset="-128"/>
              </a:rPr>
              <a:pPr fontAlgn="base">
                <a:spcBef>
                  <a:spcPct val="0"/>
                </a:spcBef>
                <a:spcAft>
                  <a:spcPct val="0"/>
                </a:spcAft>
              </a:pPr>
              <a:t>19</a:t>
            </a:fld>
            <a:endParaRPr lang="en-US" smtClean="0">
              <a:latin typeface="Tahoma" pitchFamily="34" charset="0"/>
              <a:ea typeface="ＭＳ Ｐゴシック" pitchFamily="34" charset="-128"/>
            </a:endParaRPr>
          </a:p>
        </p:txBody>
      </p:sp>
      <p:sp>
        <p:nvSpPr>
          <p:cNvPr id="13" name="TextBox 5"/>
          <p:cNvSpPr txBox="1">
            <a:spLocks noChangeArrowheads="1"/>
          </p:cNvSpPr>
          <p:nvPr/>
        </p:nvSpPr>
        <p:spPr bwMode="auto">
          <a:xfrm>
            <a:off x="4953000" y="5867400"/>
            <a:ext cx="3352800" cy="307975"/>
          </a:xfrm>
          <a:prstGeom prst="rect">
            <a:avLst/>
          </a:prstGeom>
          <a:noFill/>
          <a:ln w="9525">
            <a:noFill/>
            <a:miter lim="800000"/>
            <a:headEnd/>
            <a:tailEnd/>
          </a:ln>
        </p:spPr>
        <p:txBody>
          <a:bodyPr>
            <a:spAutoFit/>
          </a:bodyPr>
          <a:lstStyle/>
          <a:p>
            <a:r>
              <a:rPr lang="en-US" sz="1400">
                <a:solidFill>
                  <a:srgbClr val="00B050"/>
                </a:solidFill>
              </a:rPr>
              <a:t>* Indicates Research Satellite or Sensor</a:t>
            </a:r>
          </a:p>
        </p:txBody>
      </p:sp>
      <p:cxnSp>
        <p:nvCxnSpPr>
          <p:cNvPr id="14" name="Straight Connector 13"/>
          <p:cNvCxnSpPr/>
          <p:nvPr/>
        </p:nvCxnSpPr>
        <p:spPr>
          <a:xfrm>
            <a:off x="304800" y="9906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33900" y="1219200"/>
            <a:ext cx="0" cy="52578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Content Placeholder 3"/>
          <p:cNvSpPr txBox="1">
            <a:spLocks/>
          </p:cNvSpPr>
          <p:nvPr/>
        </p:nvSpPr>
        <p:spPr bwMode="auto">
          <a:xfrm>
            <a:off x="457200" y="1372314"/>
            <a:ext cx="4114800" cy="7366000"/>
          </a:xfrm>
          <a:prstGeom prst="rect">
            <a:avLst/>
          </a:prstGeom>
          <a:noFill/>
          <a:ln w="9525">
            <a:noFill/>
            <a:miter lim="800000"/>
            <a:headEnd/>
            <a:tailEnd/>
          </a:ln>
        </p:spPr>
        <p:txBody>
          <a:bodyPr/>
          <a:lstStyle/>
          <a:p>
            <a:pPr marL="342900" indent="-342900">
              <a:lnSpc>
                <a:spcPct val="80000"/>
              </a:lnSpc>
              <a:spcBef>
                <a:spcPct val="20000"/>
              </a:spcBef>
              <a:buClr>
                <a:srgbClr val="C00000"/>
              </a:buClr>
              <a:buSzPct val="130000"/>
              <a:buFontTx/>
              <a:buChar char="•"/>
            </a:pPr>
            <a:r>
              <a:rPr lang="en-US" sz="2000" dirty="0">
                <a:solidFill>
                  <a:srgbClr val="000000"/>
                </a:solidFill>
                <a:latin typeface="Times New Roman" pitchFamily="18" charset="0"/>
              </a:rPr>
              <a:t>HIRS sounder radiances</a:t>
            </a:r>
          </a:p>
          <a:p>
            <a:pPr marL="342900" indent="-342900">
              <a:lnSpc>
                <a:spcPct val="80000"/>
              </a:lnSpc>
              <a:spcBef>
                <a:spcPct val="20000"/>
              </a:spcBef>
              <a:buClr>
                <a:srgbClr val="C00000"/>
              </a:buClr>
              <a:buSzPct val="130000"/>
              <a:buFontTx/>
              <a:buChar char="•"/>
            </a:pPr>
            <a:r>
              <a:rPr lang="en-US" sz="2000" dirty="0">
                <a:solidFill>
                  <a:srgbClr val="000000"/>
                </a:solidFill>
                <a:latin typeface="Times New Roman" pitchFamily="18" charset="0"/>
              </a:rPr>
              <a:t>AMSU-A &amp; B sounder radiances</a:t>
            </a:r>
          </a:p>
          <a:p>
            <a:pPr marL="342900" indent="-342900">
              <a:lnSpc>
                <a:spcPct val="80000"/>
              </a:lnSpc>
              <a:spcBef>
                <a:spcPct val="20000"/>
              </a:spcBef>
              <a:buClr>
                <a:srgbClr val="C00000"/>
              </a:buClr>
              <a:buSzPct val="130000"/>
              <a:buFontTx/>
              <a:buChar char="•"/>
            </a:pPr>
            <a:r>
              <a:rPr lang="en-US" sz="2000" dirty="0">
                <a:solidFill>
                  <a:srgbClr val="000000"/>
                </a:solidFill>
                <a:latin typeface="Times New Roman" pitchFamily="18" charset="0"/>
              </a:rPr>
              <a:t>ATMS sounder </a:t>
            </a:r>
            <a:r>
              <a:rPr lang="en-US" sz="2000" dirty="0" smtClean="0">
                <a:solidFill>
                  <a:srgbClr val="000000"/>
                </a:solidFill>
                <a:latin typeface="Times New Roman" pitchFamily="18" charset="0"/>
              </a:rPr>
              <a:t>radiances</a:t>
            </a:r>
          </a:p>
          <a:p>
            <a:pPr marL="342900" indent="-342900">
              <a:lnSpc>
                <a:spcPct val="80000"/>
              </a:lnSpc>
              <a:spcBef>
                <a:spcPct val="20000"/>
              </a:spcBef>
              <a:buClr>
                <a:srgbClr val="C00000"/>
              </a:buClr>
              <a:buSzPct val="130000"/>
              <a:buFontTx/>
              <a:buChar char="•"/>
            </a:pPr>
            <a:r>
              <a:rPr lang="en-US" sz="2000" dirty="0" smtClean="0">
                <a:solidFill>
                  <a:srgbClr val="000000"/>
                </a:solidFill>
                <a:latin typeface="Times New Roman" pitchFamily="18" charset="0"/>
              </a:rPr>
              <a:t>CrIS sounder radiances</a:t>
            </a:r>
            <a:endParaRPr lang="en-US" sz="2000" dirty="0">
              <a:solidFill>
                <a:srgbClr val="000000"/>
              </a:solidFill>
              <a:latin typeface="Times New Roman" pitchFamily="18" charset="0"/>
            </a:endParaRPr>
          </a:p>
          <a:p>
            <a:pPr marL="342900" indent="-342900">
              <a:lnSpc>
                <a:spcPct val="80000"/>
              </a:lnSpc>
              <a:spcBef>
                <a:spcPct val="20000"/>
              </a:spcBef>
              <a:buSzPct val="130000"/>
              <a:buFontTx/>
              <a:buChar char="•"/>
            </a:pPr>
            <a:r>
              <a:rPr lang="en-US" sz="2000" dirty="0">
                <a:solidFill>
                  <a:srgbClr val="00B050"/>
                </a:solidFill>
                <a:latin typeface="Times New Roman" pitchFamily="18" charset="0"/>
              </a:rPr>
              <a:t>AIRS* sounder radiances</a:t>
            </a:r>
          </a:p>
          <a:p>
            <a:pPr marL="342900" indent="-342900">
              <a:lnSpc>
                <a:spcPct val="80000"/>
              </a:lnSpc>
              <a:spcBef>
                <a:spcPct val="20000"/>
              </a:spcBef>
              <a:buClr>
                <a:srgbClr val="C00000"/>
              </a:buClr>
              <a:buSzPct val="130000"/>
              <a:buFontTx/>
              <a:buChar char="•"/>
            </a:pPr>
            <a:r>
              <a:rPr lang="en-US" sz="2000" dirty="0">
                <a:solidFill>
                  <a:srgbClr val="000000"/>
                </a:solidFill>
                <a:latin typeface="Times New Roman" pitchFamily="18" charset="0"/>
              </a:rPr>
              <a:t>IASI sounder radiances</a:t>
            </a:r>
          </a:p>
          <a:p>
            <a:pPr marL="342900" indent="-342900">
              <a:lnSpc>
                <a:spcPct val="80000"/>
              </a:lnSpc>
              <a:spcBef>
                <a:spcPct val="20000"/>
              </a:spcBef>
              <a:buClr>
                <a:srgbClr val="C00000"/>
              </a:buClr>
              <a:buSzPct val="130000"/>
              <a:buFontTx/>
              <a:buChar char="•"/>
            </a:pPr>
            <a:r>
              <a:rPr lang="en-US" sz="2000" dirty="0">
                <a:solidFill>
                  <a:srgbClr val="000000"/>
                </a:solidFill>
                <a:latin typeface="Times New Roman" pitchFamily="18" charset="0"/>
              </a:rPr>
              <a:t>GOES sounder radiances</a:t>
            </a:r>
          </a:p>
          <a:p>
            <a:pPr marL="342900" indent="-342900">
              <a:lnSpc>
                <a:spcPct val="80000"/>
              </a:lnSpc>
              <a:spcBef>
                <a:spcPct val="20000"/>
              </a:spcBef>
              <a:buClr>
                <a:srgbClr val="C00000"/>
              </a:buClr>
              <a:buSzPct val="130000"/>
              <a:buFontTx/>
              <a:buChar char="•"/>
            </a:pPr>
            <a:r>
              <a:rPr lang="en-US" sz="2000" dirty="0">
                <a:solidFill>
                  <a:srgbClr val="000000"/>
                </a:solidFill>
                <a:latin typeface="Times New Roman" pitchFamily="18" charset="0"/>
              </a:rPr>
              <a:t>GOES, </a:t>
            </a:r>
            <a:r>
              <a:rPr lang="en-US" sz="2000" dirty="0" err="1">
                <a:solidFill>
                  <a:srgbClr val="000000"/>
                </a:solidFill>
                <a:latin typeface="Times New Roman" pitchFamily="18" charset="0"/>
              </a:rPr>
              <a:t>Meteosat</a:t>
            </a:r>
            <a:r>
              <a:rPr lang="en-US" sz="2000" dirty="0">
                <a:solidFill>
                  <a:srgbClr val="000000"/>
                </a:solidFill>
                <a:latin typeface="Times New Roman" pitchFamily="18" charset="0"/>
              </a:rPr>
              <a:t>, GMS winds</a:t>
            </a:r>
          </a:p>
          <a:p>
            <a:pPr marL="342900" indent="-342900">
              <a:lnSpc>
                <a:spcPct val="80000"/>
              </a:lnSpc>
              <a:spcBef>
                <a:spcPct val="20000"/>
              </a:spcBef>
              <a:buSzPct val="130000"/>
              <a:buFontTx/>
              <a:buChar char="•"/>
            </a:pPr>
            <a:r>
              <a:rPr lang="en-US" sz="2000" dirty="0">
                <a:solidFill>
                  <a:srgbClr val="00B050"/>
                </a:solidFill>
                <a:latin typeface="Times New Roman" pitchFamily="18" charset="0"/>
                <a:cs typeface="Times New Roman" pitchFamily="18" charset="0"/>
              </a:rPr>
              <a:t>TRMM* precipitation rates</a:t>
            </a:r>
          </a:p>
          <a:p>
            <a:pPr marL="342900" indent="-342900">
              <a:lnSpc>
                <a:spcPct val="80000"/>
              </a:lnSpc>
              <a:spcBef>
                <a:spcPct val="20000"/>
              </a:spcBef>
              <a:buClr>
                <a:srgbClr val="C00000"/>
              </a:buClr>
              <a:buSzPct val="130000"/>
              <a:buFontTx/>
              <a:buChar char="•"/>
            </a:pPr>
            <a:r>
              <a:rPr lang="en-US" sz="2000" dirty="0">
                <a:solidFill>
                  <a:srgbClr val="000000"/>
                </a:solidFill>
                <a:latin typeface="Times New Roman" pitchFamily="18" charset="0"/>
              </a:rPr>
              <a:t>SSM/I ocean surface wind speeds</a:t>
            </a:r>
          </a:p>
          <a:p>
            <a:pPr marL="342900" indent="-342900">
              <a:lnSpc>
                <a:spcPct val="80000"/>
              </a:lnSpc>
              <a:spcBef>
                <a:spcPct val="20000"/>
              </a:spcBef>
              <a:buSzPct val="130000"/>
              <a:buFontTx/>
              <a:buChar char="•"/>
            </a:pPr>
            <a:r>
              <a:rPr lang="en-US" sz="2000" dirty="0" err="1">
                <a:solidFill>
                  <a:srgbClr val="00B050"/>
                </a:solidFill>
                <a:latin typeface="Times New Roman" pitchFamily="18" charset="0"/>
              </a:rPr>
              <a:t>Quikscat</a:t>
            </a:r>
            <a:r>
              <a:rPr lang="en-US" sz="2000" dirty="0">
                <a:solidFill>
                  <a:srgbClr val="00B050"/>
                </a:solidFill>
                <a:latin typeface="Times New Roman" pitchFamily="18" charset="0"/>
              </a:rPr>
              <a:t>* ocean surface wind vectors</a:t>
            </a:r>
          </a:p>
          <a:p>
            <a:pPr marL="342900" indent="-342900">
              <a:lnSpc>
                <a:spcPct val="80000"/>
              </a:lnSpc>
              <a:spcBef>
                <a:spcPct val="20000"/>
              </a:spcBef>
              <a:buClr>
                <a:srgbClr val="C00000"/>
              </a:buClr>
              <a:buSzPct val="130000"/>
              <a:buFontTx/>
              <a:buChar char="•"/>
            </a:pPr>
            <a:r>
              <a:rPr lang="en-US" sz="2000" dirty="0">
                <a:solidFill>
                  <a:srgbClr val="000000"/>
                </a:solidFill>
                <a:latin typeface="Times New Roman" pitchFamily="18" charset="0"/>
              </a:rPr>
              <a:t>JASON ocean surface altimetry</a:t>
            </a:r>
          </a:p>
          <a:p>
            <a:pPr marL="342900" indent="-342900">
              <a:lnSpc>
                <a:spcPct val="80000"/>
              </a:lnSpc>
              <a:spcBef>
                <a:spcPct val="20000"/>
              </a:spcBef>
              <a:buClr>
                <a:srgbClr val="C00000"/>
              </a:buClr>
              <a:buSzPct val="130000"/>
              <a:buFontTx/>
              <a:buChar char="•"/>
            </a:pPr>
            <a:r>
              <a:rPr lang="en-US" dirty="0">
                <a:solidFill>
                  <a:srgbClr val="000000"/>
                </a:solidFill>
                <a:latin typeface="Times New Roman" pitchFamily="18" charset="0"/>
              </a:rPr>
              <a:t>AVHRR SST</a:t>
            </a:r>
          </a:p>
          <a:p>
            <a:pPr marL="342900" indent="-342900">
              <a:lnSpc>
                <a:spcPct val="80000"/>
              </a:lnSpc>
              <a:spcBef>
                <a:spcPct val="20000"/>
              </a:spcBef>
              <a:buClr>
                <a:srgbClr val="C00000"/>
              </a:buClr>
              <a:buSzPct val="130000"/>
              <a:buFontTx/>
              <a:buChar char="•"/>
            </a:pPr>
            <a:r>
              <a:rPr lang="en-US" dirty="0">
                <a:solidFill>
                  <a:srgbClr val="000000"/>
                </a:solidFill>
                <a:latin typeface="Times New Roman" pitchFamily="18" charset="0"/>
              </a:rPr>
              <a:t>AVHRR vegetation fraction</a:t>
            </a:r>
          </a:p>
          <a:p>
            <a:pPr marL="342900" indent="-342900">
              <a:lnSpc>
                <a:spcPct val="80000"/>
              </a:lnSpc>
              <a:spcBef>
                <a:spcPct val="20000"/>
              </a:spcBef>
              <a:buClr>
                <a:srgbClr val="C00000"/>
              </a:buClr>
              <a:buSzPct val="130000"/>
              <a:buFontTx/>
              <a:buChar char="•"/>
            </a:pPr>
            <a:r>
              <a:rPr lang="en-US" dirty="0">
                <a:solidFill>
                  <a:srgbClr val="000000"/>
                </a:solidFill>
                <a:latin typeface="Times New Roman" pitchFamily="18" charset="0"/>
              </a:rPr>
              <a:t>AVHRR surface type</a:t>
            </a:r>
          </a:p>
          <a:p>
            <a:pPr marL="342900" indent="-342900" eaLnBrk="0" hangingPunct="0">
              <a:spcBef>
                <a:spcPct val="20000"/>
              </a:spcBef>
              <a:buFontTx/>
              <a:buChar char="•"/>
            </a:pPr>
            <a:endParaRPr lang="en-US" dirty="0">
              <a:solidFill>
                <a:srgbClr val="000000"/>
              </a:solidFill>
              <a:latin typeface="Times New Roman" pitchFamily="18" charset="0"/>
            </a:endParaRPr>
          </a:p>
        </p:txBody>
      </p:sp>
      <p:sp>
        <p:nvSpPr>
          <p:cNvPr id="17" name="Content Placeholder 4"/>
          <p:cNvSpPr txBox="1">
            <a:spLocks/>
          </p:cNvSpPr>
          <p:nvPr/>
        </p:nvSpPr>
        <p:spPr bwMode="auto">
          <a:xfrm>
            <a:off x="4879975" y="1372314"/>
            <a:ext cx="4111625" cy="6697663"/>
          </a:xfrm>
          <a:prstGeom prst="rect">
            <a:avLst/>
          </a:prstGeom>
          <a:noFill/>
          <a:ln w="9525">
            <a:noFill/>
            <a:miter lim="800000"/>
            <a:headEnd/>
            <a:tailEnd/>
          </a:ln>
        </p:spPr>
        <p:txBody>
          <a:bodyPr/>
          <a:lstStyle/>
          <a:p>
            <a:pPr marL="342900" indent="-342900">
              <a:lnSpc>
                <a:spcPct val="80000"/>
              </a:lnSpc>
              <a:spcBef>
                <a:spcPct val="20000"/>
              </a:spcBef>
              <a:buClr>
                <a:srgbClr val="C00000"/>
              </a:buClr>
              <a:buSzPct val="130000"/>
              <a:buFontTx/>
              <a:buChar char="•"/>
              <a:defRPr/>
            </a:pPr>
            <a:r>
              <a:rPr lang="en-US" sz="2000" dirty="0" smtClean="0">
                <a:solidFill>
                  <a:srgbClr val="000000"/>
                </a:solidFill>
                <a:latin typeface="Times New Roman" pitchFamily="18" charset="0"/>
              </a:rPr>
              <a:t>Multi-satellite </a:t>
            </a:r>
            <a:r>
              <a:rPr lang="en-US" sz="2000" dirty="0">
                <a:solidFill>
                  <a:srgbClr val="000000"/>
                </a:solidFill>
                <a:latin typeface="Times New Roman" pitchFamily="18" charset="0"/>
              </a:rPr>
              <a:t>snow cover</a:t>
            </a:r>
          </a:p>
          <a:p>
            <a:pPr marL="342900" indent="-342900">
              <a:lnSpc>
                <a:spcPct val="80000"/>
              </a:lnSpc>
              <a:spcBef>
                <a:spcPct val="20000"/>
              </a:spcBef>
              <a:buClr>
                <a:srgbClr val="C00000"/>
              </a:buClr>
              <a:buSzPct val="130000"/>
              <a:buFontTx/>
              <a:buChar char="•"/>
              <a:defRPr/>
            </a:pPr>
            <a:r>
              <a:rPr lang="en-US" sz="2000" dirty="0">
                <a:solidFill>
                  <a:srgbClr val="000000"/>
                </a:solidFill>
                <a:latin typeface="Times New Roman" pitchFamily="18" charset="0"/>
              </a:rPr>
              <a:t>Multi-satellite sea ice</a:t>
            </a:r>
          </a:p>
          <a:p>
            <a:pPr marL="342900" indent="-342900">
              <a:lnSpc>
                <a:spcPct val="80000"/>
              </a:lnSpc>
              <a:spcBef>
                <a:spcPct val="20000"/>
              </a:spcBef>
              <a:buClr>
                <a:srgbClr val="C00000"/>
              </a:buClr>
              <a:buSzPct val="130000"/>
              <a:buFontTx/>
              <a:buChar char="•"/>
              <a:defRPr/>
            </a:pPr>
            <a:r>
              <a:rPr lang="en-US" sz="2000" dirty="0">
                <a:solidFill>
                  <a:srgbClr val="000000"/>
                </a:solidFill>
                <a:latin typeface="Times New Roman" pitchFamily="18" charset="0"/>
              </a:rPr>
              <a:t>SBUV/2 ozone profile &amp; total ozone</a:t>
            </a:r>
          </a:p>
          <a:p>
            <a:pPr marL="342900" indent="-342900">
              <a:lnSpc>
                <a:spcPct val="80000"/>
              </a:lnSpc>
              <a:spcBef>
                <a:spcPct val="20000"/>
              </a:spcBef>
              <a:buSzPct val="130000"/>
              <a:buFontTx/>
              <a:buChar char="•"/>
              <a:defRPr/>
            </a:pPr>
            <a:r>
              <a:rPr lang="en-US" sz="2000" dirty="0">
                <a:solidFill>
                  <a:srgbClr val="00B050"/>
                </a:solidFill>
                <a:latin typeface="Times New Roman" pitchFamily="18" charset="0"/>
              </a:rPr>
              <a:t>MODIS* polar winds</a:t>
            </a:r>
          </a:p>
          <a:p>
            <a:pPr marL="342900" indent="-342900">
              <a:lnSpc>
                <a:spcPct val="80000"/>
              </a:lnSpc>
              <a:spcBef>
                <a:spcPct val="20000"/>
              </a:spcBef>
              <a:buClr>
                <a:srgbClr val="C00000"/>
              </a:buClr>
              <a:buSzPct val="130000"/>
              <a:buFontTx/>
              <a:buChar char="•"/>
              <a:defRPr/>
            </a:pPr>
            <a:r>
              <a:rPr lang="en-US" sz="2000" dirty="0">
                <a:solidFill>
                  <a:srgbClr val="000000"/>
                </a:solidFill>
                <a:latin typeface="Times New Roman" pitchFamily="18" charset="0"/>
              </a:rPr>
              <a:t>GPS Radio Occultation</a:t>
            </a:r>
          </a:p>
          <a:p>
            <a:pPr marL="800100" lvl="1" indent="-342900">
              <a:lnSpc>
                <a:spcPct val="80000"/>
              </a:lnSpc>
              <a:spcBef>
                <a:spcPct val="20000"/>
              </a:spcBef>
              <a:buClr>
                <a:srgbClr val="C00000"/>
              </a:buClr>
              <a:buFont typeface="Arial" panose="020B0604020202020204" pitchFamily="34" charset="0"/>
              <a:buChar char="‒"/>
              <a:defRPr/>
            </a:pPr>
            <a:r>
              <a:rPr lang="en-US" sz="2000" dirty="0">
                <a:solidFill>
                  <a:schemeClr val="accent5">
                    <a:lumMod val="75000"/>
                  </a:schemeClr>
                </a:solidFill>
                <a:latin typeface="Times New Roman" pitchFamily="18" charset="0"/>
              </a:rPr>
              <a:t>COSMIC</a:t>
            </a:r>
            <a:r>
              <a:rPr lang="en-US" sz="2000" dirty="0">
                <a:solidFill>
                  <a:srgbClr val="000000"/>
                </a:solidFill>
                <a:latin typeface="Times New Roman" pitchFamily="18" charset="0"/>
              </a:rPr>
              <a:t>, METOP/GRAS, CNOFS,  </a:t>
            </a:r>
            <a:r>
              <a:rPr lang="en-US" sz="2000" dirty="0">
                <a:solidFill>
                  <a:srgbClr val="00B050"/>
                </a:solidFill>
                <a:latin typeface="Times New Roman" pitchFamily="18" charset="0"/>
              </a:rPr>
              <a:t>GRACE,* SAC-C*, TerraSAR-X*</a:t>
            </a:r>
          </a:p>
          <a:p>
            <a:pPr marL="342900" indent="-342900">
              <a:lnSpc>
                <a:spcPct val="80000"/>
              </a:lnSpc>
              <a:spcBef>
                <a:spcPct val="20000"/>
              </a:spcBef>
              <a:buClr>
                <a:srgbClr val="C00000"/>
              </a:buClr>
              <a:buSzPct val="130000"/>
              <a:buFontTx/>
              <a:buChar char="•"/>
              <a:defRPr/>
            </a:pPr>
            <a:r>
              <a:rPr lang="en-US" sz="2000" dirty="0" smtClean="0">
                <a:solidFill>
                  <a:srgbClr val="000000"/>
                </a:solidFill>
                <a:latin typeface="Times New Roman" pitchFamily="18" charset="0"/>
              </a:rPr>
              <a:t>SSMIS</a:t>
            </a:r>
            <a:endParaRPr lang="en-US" sz="2000" dirty="0">
              <a:solidFill>
                <a:srgbClr val="000000"/>
              </a:solidFill>
              <a:latin typeface="Times New Roman" pitchFamily="18" charset="0"/>
            </a:endParaRPr>
          </a:p>
          <a:p>
            <a:pPr marL="342900" indent="-342900">
              <a:lnSpc>
                <a:spcPct val="80000"/>
              </a:lnSpc>
              <a:spcBef>
                <a:spcPct val="20000"/>
              </a:spcBef>
              <a:buSzPct val="130000"/>
              <a:buFontTx/>
              <a:buChar char="•"/>
              <a:defRPr/>
            </a:pPr>
            <a:r>
              <a:rPr lang="en-US" sz="2000" dirty="0">
                <a:solidFill>
                  <a:srgbClr val="00B050"/>
                </a:solidFill>
                <a:latin typeface="Times New Roman" pitchFamily="18" charset="0"/>
              </a:rPr>
              <a:t>OMI*</a:t>
            </a:r>
          </a:p>
          <a:p>
            <a:pPr marL="342900" indent="-342900">
              <a:lnSpc>
                <a:spcPct val="80000"/>
              </a:lnSpc>
              <a:spcBef>
                <a:spcPct val="20000"/>
              </a:spcBef>
              <a:buSzPct val="130000"/>
              <a:buFontTx/>
              <a:buChar char="•"/>
              <a:defRPr/>
            </a:pPr>
            <a:r>
              <a:rPr lang="en-US" sz="2000" dirty="0">
                <a:solidFill>
                  <a:srgbClr val="00B050"/>
                </a:solidFill>
                <a:latin typeface="Times New Roman" pitchFamily="18" charset="0"/>
              </a:rPr>
              <a:t>AMSR/E*</a:t>
            </a:r>
          </a:p>
          <a:p>
            <a:pPr marL="342900" indent="-342900">
              <a:lnSpc>
                <a:spcPct val="80000"/>
              </a:lnSpc>
              <a:spcBef>
                <a:spcPct val="20000"/>
              </a:spcBef>
              <a:buClr>
                <a:srgbClr val="C00000"/>
              </a:buClr>
              <a:buSzPct val="130000"/>
              <a:buFontTx/>
              <a:buChar char="•"/>
              <a:defRPr/>
            </a:pPr>
            <a:r>
              <a:rPr lang="en-US" sz="2000" dirty="0">
                <a:solidFill>
                  <a:srgbClr val="000000"/>
                </a:solidFill>
                <a:latin typeface="Times New Roman" pitchFamily="18" charset="0"/>
              </a:rPr>
              <a:t>MSG SEVIRI</a:t>
            </a:r>
          </a:p>
          <a:p>
            <a:pPr marL="342900" indent="-342900">
              <a:lnSpc>
                <a:spcPct val="80000"/>
              </a:lnSpc>
              <a:spcBef>
                <a:spcPct val="20000"/>
              </a:spcBef>
              <a:defRPr/>
            </a:pPr>
            <a:endParaRPr lang="en-US" sz="2000" dirty="0">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body" idx="1"/>
          </p:nvPr>
        </p:nvSpPr>
        <p:spPr>
          <a:xfrm>
            <a:off x="304800" y="1316038"/>
            <a:ext cx="9296400" cy="4445000"/>
          </a:xfrm>
        </p:spPr>
        <p:txBody>
          <a:bodyPr>
            <a:normAutofit/>
          </a:bodyPr>
          <a:lstStyle/>
          <a:p>
            <a:pPr>
              <a:spcBef>
                <a:spcPts val="1400"/>
              </a:spcBef>
              <a:buClr>
                <a:srgbClr val="C00000"/>
              </a:buClr>
              <a:buSzPct val="135000"/>
              <a:defRPr/>
            </a:pPr>
            <a:r>
              <a:rPr lang="en-US" sz="3000" dirty="0" smtClean="0">
                <a:latin typeface="Arial" pitchFamily="34" charset="0"/>
                <a:cs typeface="Arial" pitchFamily="34" charset="0"/>
              </a:rPr>
              <a:t>Building a Weather-Ready Nation</a:t>
            </a:r>
          </a:p>
          <a:p>
            <a:pPr>
              <a:spcBef>
                <a:spcPts val="1400"/>
              </a:spcBef>
              <a:buClr>
                <a:srgbClr val="C00000"/>
              </a:buClr>
              <a:buSzPct val="135000"/>
              <a:defRPr/>
            </a:pPr>
            <a:r>
              <a:rPr lang="en-US" sz="3000" dirty="0" smtClean="0">
                <a:latin typeface="Arial" pitchFamily="34" charset="0"/>
                <a:cs typeface="Arial" pitchFamily="34" charset="0"/>
              </a:rPr>
              <a:t>NWS Operational Forecast Process</a:t>
            </a:r>
          </a:p>
          <a:p>
            <a:pPr>
              <a:spcBef>
                <a:spcPts val="1400"/>
              </a:spcBef>
              <a:buClr>
                <a:srgbClr val="C00000"/>
              </a:buClr>
              <a:buSzPct val="135000"/>
              <a:defRPr/>
            </a:pPr>
            <a:r>
              <a:rPr lang="en-US" sz="3000" dirty="0" smtClean="0">
                <a:latin typeface="Arial" pitchFamily="34" charset="0"/>
                <a:cs typeface="Arial" pitchFamily="34" charset="0"/>
                <a:sym typeface="Wingdings" pitchFamily="2" charset="2"/>
              </a:rPr>
              <a:t>Advancing Forecast Skill</a:t>
            </a:r>
          </a:p>
          <a:p>
            <a:pPr>
              <a:spcBef>
                <a:spcPts val="1400"/>
              </a:spcBef>
              <a:buClr>
                <a:srgbClr val="C00000"/>
              </a:buClr>
              <a:buSzPct val="135000"/>
              <a:defRPr/>
            </a:pPr>
            <a:r>
              <a:rPr lang="en-US" sz="3000" dirty="0" smtClean="0">
                <a:latin typeface="Arial" pitchFamily="34" charset="0"/>
                <a:cs typeface="Arial" pitchFamily="34" charset="0"/>
              </a:rPr>
              <a:t>Current Global Observing System</a:t>
            </a:r>
            <a:endParaRPr lang="en-US" sz="3000" dirty="0" smtClean="0">
              <a:latin typeface="Arial" pitchFamily="34" charset="0"/>
              <a:cs typeface="Arial" pitchFamily="34" charset="0"/>
              <a:sym typeface="Wingdings" pitchFamily="2" charset="2"/>
            </a:endParaRPr>
          </a:p>
          <a:p>
            <a:pPr>
              <a:spcBef>
                <a:spcPts val="1400"/>
              </a:spcBef>
              <a:buClr>
                <a:srgbClr val="C00000"/>
              </a:buClr>
              <a:buSzPct val="135000"/>
              <a:defRPr/>
            </a:pPr>
            <a:r>
              <a:rPr lang="en-US" sz="3000" dirty="0" smtClean="0">
                <a:latin typeface="Arial" pitchFamily="34" charset="0"/>
                <a:cs typeface="Arial" pitchFamily="34" charset="0"/>
                <a:sym typeface="Wingdings" pitchFamily="2" charset="2"/>
              </a:rPr>
              <a:t>Ongoing Efforts to Improve Forecast Capabilities: Priorities for the </a:t>
            </a:r>
            <a:r>
              <a:rPr lang="en-US" sz="3000" dirty="0">
                <a:latin typeface="Arial" pitchFamily="34" charset="0"/>
                <a:cs typeface="Arial" pitchFamily="34" charset="0"/>
              </a:rPr>
              <a:t>Global </a:t>
            </a:r>
            <a:r>
              <a:rPr lang="en-US" sz="3000" dirty="0" smtClean="0">
                <a:latin typeface="Arial" pitchFamily="34" charset="0"/>
                <a:cs typeface="Arial" pitchFamily="34" charset="0"/>
              </a:rPr>
              <a:t>Observing </a:t>
            </a:r>
            <a:r>
              <a:rPr lang="en-US" sz="3000" dirty="0">
                <a:latin typeface="Arial" pitchFamily="34" charset="0"/>
                <a:cs typeface="Arial" pitchFamily="34" charset="0"/>
              </a:rPr>
              <a:t>System</a:t>
            </a:r>
            <a:endParaRPr lang="en-US" sz="3000" dirty="0">
              <a:latin typeface="Arial" pitchFamily="34" charset="0"/>
              <a:cs typeface="Arial" pitchFamily="34" charset="0"/>
              <a:sym typeface="Wingdings" pitchFamily="2" charset="2"/>
            </a:endParaRPr>
          </a:p>
          <a:p>
            <a:pPr>
              <a:spcBef>
                <a:spcPts val="1400"/>
              </a:spcBef>
              <a:buClr>
                <a:srgbClr val="C00000"/>
              </a:buClr>
              <a:buSzPct val="135000"/>
              <a:defRPr/>
            </a:pPr>
            <a:r>
              <a:rPr lang="en-US" sz="3000" dirty="0" smtClean="0">
                <a:latin typeface="Arial" pitchFamily="34" charset="0"/>
                <a:cs typeface="Arial" pitchFamily="34" charset="0"/>
                <a:sym typeface="Wingdings" pitchFamily="2" charset="2"/>
              </a:rPr>
              <a:t>Summary</a:t>
            </a:r>
            <a:endParaRPr lang="en-US" sz="3000" dirty="0">
              <a:latin typeface="Arial" pitchFamily="34" charset="0"/>
              <a:cs typeface="Arial" pitchFamily="34" charset="0"/>
              <a:sym typeface="Wingdings" pitchFamily="2" charset="2"/>
            </a:endParaRPr>
          </a:p>
          <a:p>
            <a:pPr eaLnBrk="1" hangingPunct="1">
              <a:spcBef>
                <a:spcPts val="1400"/>
              </a:spcBef>
              <a:buClr>
                <a:srgbClr val="C00000"/>
              </a:buClr>
              <a:buSzPct val="135000"/>
              <a:buFont typeface="Arial" panose="020B0604020202020204" pitchFamily="34" charset="0"/>
              <a:buChar char="•"/>
              <a:defRPr/>
            </a:pPr>
            <a:endParaRPr lang="en-US" sz="3000" dirty="0" smtClean="0">
              <a:latin typeface="Arial" pitchFamily="34" charset="0"/>
              <a:cs typeface="Arial" pitchFamily="34" charset="0"/>
            </a:endParaRPr>
          </a:p>
        </p:txBody>
      </p:sp>
      <p:sp>
        <p:nvSpPr>
          <p:cNvPr id="78852" name="Rectangle 3"/>
          <p:cNvSpPr>
            <a:spLocks noGrp="1" noChangeArrowheads="1"/>
          </p:cNvSpPr>
          <p:nvPr>
            <p:ph type="title"/>
          </p:nvPr>
        </p:nvSpPr>
        <p:spPr>
          <a:xfrm>
            <a:off x="1143000" y="381000"/>
            <a:ext cx="6934200" cy="457200"/>
          </a:xfrm>
        </p:spPr>
        <p:txBody>
          <a:bodyPr>
            <a:normAutofit fontScale="90000"/>
          </a:bodyPr>
          <a:lstStyle/>
          <a:p>
            <a:pPr eaLnBrk="1" hangingPunct="1"/>
            <a:r>
              <a:rPr lang="en-US" sz="4000" b="1" dirty="0" smtClean="0">
                <a:latin typeface="Arial" pitchFamily="34" charset="0"/>
                <a:cs typeface="Arial" pitchFamily="34" charset="0"/>
              </a:rPr>
              <a:t>Outline</a:t>
            </a:r>
          </a:p>
        </p:txBody>
      </p:sp>
      <p:sp>
        <p:nvSpPr>
          <p:cNvPr id="78854" name="Rectangle 5"/>
          <p:cNvSpPr>
            <a:spLocks noChangeArrowheads="1"/>
          </p:cNvSpPr>
          <p:nvPr/>
        </p:nvSpPr>
        <p:spPr bwMode="auto">
          <a:xfrm>
            <a:off x="4422775" y="1139825"/>
            <a:ext cx="3129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4000">
                <a:solidFill>
                  <a:srgbClr val="000000"/>
                </a:solidFill>
              </a:rPr>
              <a:t> </a:t>
            </a:r>
          </a:p>
        </p:txBody>
      </p:sp>
      <p:grpSp>
        <p:nvGrpSpPr>
          <p:cNvPr id="78857" name="Group 8"/>
          <p:cNvGrpSpPr>
            <a:grpSpLocks/>
          </p:cNvGrpSpPr>
          <p:nvPr/>
        </p:nvGrpSpPr>
        <p:grpSpPr bwMode="auto">
          <a:xfrm>
            <a:off x="990600" y="5740400"/>
            <a:ext cx="7145338" cy="685800"/>
            <a:chOff x="626" y="3408"/>
            <a:chExt cx="4501" cy="432"/>
          </a:xfrm>
        </p:grpSpPr>
        <p:pic>
          <p:nvPicPr>
            <p:cNvPr id="78858" name="Picture 9" descr="wing_sunset2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 y="3408"/>
              <a:ext cx="805"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9" name="Picture 10" descr="roughs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 y="3409"/>
              <a:ext cx="746"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0" name="Picture 11"/>
            <p:cNvPicPr>
              <a:picLocks noChangeAspect="1" noChangeArrowheads="1"/>
            </p:cNvPicPr>
            <p:nvPr/>
          </p:nvPicPr>
          <p:blipFill>
            <a:blip r:embed="rId5">
              <a:extLst>
                <a:ext uri="{28A0092B-C50C-407E-A947-70E740481C1C}">
                  <a14:useLocalDpi xmlns:a14="http://schemas.microsoft.com/office/drawing/2010/main" val="0"/>
                </a:ext>
              </a:extLst>
            </a:blip>
            <a:srcRect t="21416" b="21416"/>
            <a:stretch>
              <a:fillRect/>
            </a:stretch>
          </p:blipFill>
          <p:spPr bwMode="auto">
            <a:xfrm>
              <a:off x="1373" y="3408"/>
              <a:ext cx="75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1" name="Picture 12"/>
            <p:cNvPicPr>
              <a:picLocks noChangeAspect="1" noChangeArrowheads="1"/>
            </p:cNvPicPr>
            <p:nvPr/>
          </p:nvPicPr>
          <p:blipFill>
            <a:blip r:embed="rId6">
              <a:extLst>
                <a:ext uri="{28A0092B-C50C-407E-A947-70E740481C1C}">
                  <a14:useLocalDpi xmlns:a14="http://schemas.microsoft.com/office/drawing/2010/main" val="0"/>
                </a:ext>
              </a:extLst>
            </a:blip>
            <a:srcRect t="12798" b="9599"/>
            <a:stretch>
              <a:fillRect/>
            </a:stretch>
          </p:blipFill>
          <p:spPr bwMode="auto">
            <a:xfrm>
              <a:off x="2903" y="3409"/>
              <a:ext cx="738"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2" name="Picture 13"/>
            <p:cNvPicPr>
              <a:picLocks noChangeAspect="1" noChangeArrowheads="1"/>
            </p:cNvPicPr>
            <p:nvPr/>
          </p:nvPicPr>
          <p:blipFill>
            <a:blip r:embed="rId7">
              <a:extLst>
                <a:ext uri="{28A0092B-C50C-407E-A947-70E740481C1C}">
                  <a14:useLocalDpi xmlns:a14="http://schemas.microsoft.com/office/drawing/2010/main" val="0"/>
                </a:ext>
              </a:extLst>
            </a:blip>
            <a:srcRect t="3210" b="12845"/>
            <a:stretch>
              <a:fillRect/>
            </a:stretch>
          </p:blipFill>
          <p:spPr bwMode="auto">
            <a:xfrm>
              <a:off x="3638" y="3409"/>
              <a:ext cx="687"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3" name="Picture 14" descr="PLOW_-_BUS"/>
            <p:cNvPicPr>
              <a:picLocks noChangeAspect="1" noChangeArrowheads="1"/>
            </p:cNvPicPr>
            <p:nvPr/>
          </p:nvPicPr>
          <p:blipFill>
            <a:blip r:embed="rId8">
              <a:extLst>
                <a:ext uri="{28A0092B-C50C-407E-A947-70E740481C1C}">
                  <a14:useLocalDpi xmlns:a14="http://schemas.microsoft.com/office/drawing/2010/main" val="0"/>
                </a:ext>
              </a:extLst>
            </a:blip>
            <a:srcRect t="6250" b="18750"/>
            <a:stretch>
              <a:fillRect/>
            </a:stretch>
          </p:blipFill>
          <p:spPr bwMode="auto">
            <a:xfrm>
              <a:off x="2132" y="3408"/>
              <a:ext cx="76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Slide Number Placeholder 14"/>
          <p:cNvSpPr>
            <a:spLocks noGrp="1"/>
          </p:cNvSpPr>
          <p:nvPr>
            <p:ph type="sldNum" sz="quarter" idx="12"/>
          </p:nvPr>
        </p:nvSpPr>
        <p:spPr>
          <a:xfrm>
            <a:off x="7086600" y="6400800"/>
            <a:ext cx="1905000" cy="457200"/>
          </a:xfrm>
        </p:spPr>
        <p:txBody>
          <a:bodyPr/>
          <a:lstStyle/>
          <a:p>
            <a:pPr>
              <a:defRPr/>
            </a:pPr>
            <a:fld id="{839C07B3-06C0-43E8-888F-F9BF9DD4BA1D}" type="slidenum">
              <a:rPr lang="en-US" smtClean="0"/>
              <a:pPr>
                <a:defRPr/>
              </a:pPr>
              <a:t>2</a:t>
            </a:fld>
            <a:endParaRPr lang="en-US" dirty="0"/>
          </a:p>
        </p:txBody>
      </p:sp>
      <p:cxnSp>
        <p:nvCxnSpPr>
          <p:cNvPr id="16" name="Straight Connector 15"/>
          <p:cNvCxnSpPr/>
          <p:nvPr/>
        </p:nvCxnSpPr>
        <p:spPr>
          <a:xfrm>
            <a:off x="304800" y="9906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2700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Measuring Impact of Observations</a:t>
            </a:r>
            <a:endParaRPr lang="en-US" b="1" dirty="0"/>
          </a:p>
        </p:txBody>
      </p:sp>
      <p:sp>
        <p:nvSpPr>
          <p:cNvPr id="6" name="Content Placeholder 5"/>
          <p:cNvSpPr>
            <a:spLocks noGrp="1"/>
          </p:cNvSpPr>
          <p:nvPr>
            <p:ph idx="1"/>
          </p:nvPr>
        </p:nvSpPr>
        <p:spPr/>
        <p:txBody>
          <a:bodyPr/>
          <a:lstStyle/>
          <a:p>
            <a:pPr>
              <a:buClr>
                <a:srgbClr val="C00000"/>
              </a:buClr>
            </a:pPr>
            <a:r>
              <a:rPr lang="en-US" dirty="0"/>
              <a:t>Forecast System Diagnostics</a:t>
            </a:r>
          </a:p>
          <a:p>
            <a:pPr lvl="1">
              <a:buClr>
                <a:srgbClr val="C00000"/>
              </a:buClr>
            </a:pPr>
            <a:r>
              <a:rPr lang="en-US" dirty="0"/>
              <a:t>i.e. </a:t>
            </a:r>
            <a:r>
              <a:rPr lang="en-US" dirty="0" err="1"/>
              <a:t>Adjoint</a:t>
            </a:r>
            <a:r>
              <a:rPr lang="en-US" dirty="0"/>
              <a:t> method</a:t>
            </a:r>
          </a:p>
          <a:p>
            <a:pPr>
              <a:buClr>
                <a:srgbClr val="C00000"/>
              </a:buClr>
            </a:pPr>
            <a:r>
              <a:rPr lang="en-US" dirty="0"/>
              <a:t>Observation System Experiments (OSEs)</a:t>
            </a:r>
          </a:p>
          <a:p>
            <a:pPr lvl="1">
              <a:buClr>
                <a:srgbClr val="C00000"/>
              </a:buClr>
            </a:pPr>
            <a:r>
              <a:rPr lang="en-US" dirty="0"/>
              <a:t>Statistically based Data Denial, Data Addition </a:t>
            </a:r>
          </a:p>
          <a:p>
            <a:pPr>
              <a:buClr>
                <a:srgbClr val="C00000"/>
              </a:buClr>
            </a:pPr>
            <a:r>
              <a:rPr lang="en-US" dirty="0" smtClean="0"/>
              <a:t>Case Studies</a:t>
            </a:r>
          </a:p>
          <a:p>
            <a:pPr lvl="1">
              <a:buClr>
                <a:srgbClr val="C00000"/>
              </a:buClr>
            </a:pPr>
            <a:r>
              <a:rPr lang="en-US" dirty="0" smtClean="0"/>
              <a:t>Data denial studies</a:t>
            </a:r>
          </a:p>
          <a:p>
            <a:pPr>
              <a:buClr>
                <a:srgbClr val="C00000"/>
              </a:buClr>
            </a:pPr>
            <a:r>
              <a:rPr lang="en-US" dirty="0" smtClean="0"/>
              <a:t>Observation </a:t>
            </a:r>
            <a:r>
              <a:rPr lang="en-US" dirty="0"/>
              <a:t>System </a:t>
            </a:r>
            <a:r>
              <a:rPr lang="en-US" dirty="0" smtClean="0"/>
              <a:t>Simulation Experiments (OSSEs)</a:t>
            </a:r>
            <a:endParaRPr lang="en-US" dirty="0"/>
          </a:p>
        </p:txBody>
      </p:sp>
      <p:cxnSp>
        <p:nvCxnSpPr>
          <p:cNvPr id="4" name="Straight Connector 3"/>
          <p:cNvCxnSpPr/>
          <p:nvPr/>
        </p:nvCxnSpPr>
        <p:spPr>
          <a:xfrm>
            <a:off x="304800" y="9906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A4C048CC-00CE-4254-8EC2-38CC0DD47CC9}" type="slidenum">
              <a:rPr lang="en-US"/>
              <a:pPr>
                <a:defRPr/>
              </a:pPr>
              <a:t>21</a:t>
            </a:fld>
            <a:endParaRPr lang="en-US"/>
          </a:p>
        </p:txBody>
      </p:sp>
      <p:sp>
        <p:nvSpPr>
          <p:cNvPr id="3074" name="Rectangle 2"/>
          <p:cNvSpPr>
            <a:spLocks noGrp="1" noChangeArrowheads="1"/>
          </p:cNvSpPr>
          <p:nvPr>
            <p:ph type="title" idx="4294967295"/>
          </p:nvPr>
        </p:nvSpPr>
        <p:spPr>
          <a:xfrm>
            <a:off x="304800" y="304800"/>
            <a:ext cx="8382000" cy="592138"/>
          </a:xfrm>
        </p:spPr>
        <p:txBody>
          <a:bodyPr rtlCol="0">
            <a:normAutofit fontScale="90000"/>
          </a:bodyPr>
          <a:lstStyle/>
          <a:p>
            <a:pPr eaLnBrk="1" fontAlgn="auto" hangingPunct="1">
              <a:spcAft>
                <a:spcPts val="0"/>
              </a:spcAft>
              <a:defRPr/>
            </a:pPr>
            <a:r>
              <a:rPr lang="en-GB" sz="1800" b="1" dirty="0" smtClean="0"/>
              <a:t>Operational ECMWF system September to December 2008.  Averaged over all model layers and entire global atmosphere.  % contribution of different observations to reduction in forecast error.</a:t>
            </a:r>
          </a:p>
        </p:txBody>
      </p:sp>
      <p:sp>
        <p:nvSpPr>
          <p:cNvPr id="22531" name="Rectangle 5"/>
          <p:cNvSpPr>
            <a:spLocks noChangeArrowheads="1"/>
          </p:cNvSpPr>
          <p:nvPr/>
        </p:nvSpPr>
        <p:spPr bwMode="auto">
          <a:xfrm>
            <a:off x="5486400" y="6096000"/>
            <a:ext cx="2971800" cy="584200"/>
          </a:xfrm>
          <a:prstGeom prst="rect">
            <a:avLst/>
          </a:prstGeom>
          <a:noFill/>
          <a:ln w="9525">
            <a:noFill/>
            <a:miter lim="800000"/>
            <a:headEnd/>
            <a:tailEnd/>
          </a:ln>
        </p:spPr>
        <p:txBody>
          <a:bodyPr>
            <a:spAutoFit/>
          </a:bodyPr>
          <a:lstStyle/>
          <a:p>
            <a:r>
              <a:rPr lang="en-US" sz="1600" b="1" dirty="0">
                <a:solidFill>
                  <a:schemeClr val="tx2"/>
                </a:solidFill>
                <a:latin typeface="Calibri" pitchFamily="34" charset="0"/>
              </a:rPr>
              <a:t>Courtesy: Carla </a:t>
            </a:r>
            <a:r>
              <a:rPr lang="en-US" sz="1600" b="1" dirty="0" err="1">
                <a:solidFill>
                  <a:schemeClr val="tx2"/>
                </a:solidFill>
                <a:latin typeface="Calibri" pitchFamily="34" charset="0"/>
              </a:rPr>
              <a:t>Cardinali</a:t>
            </a:r>
            <a:endParaRPr lang="en-US" sz="1600" b="1" dirty="0">
              <a:solidFill>
                <a:schemeClr val="tx2"/>
              </a:solidFill>
              <a:latin typeface="Calibri" pitchFamily="34" charset="0"/>
            </a:endParaRPr>
          </a:p>
          <a:p>
            <a:r>
              <a:rPr lang="en-US" sz="1600" b="1" dirty="0">
                <a:solidFill>
                  <a:schemeClr val="tx2"/>
                </a:solidFill>
                <a:latin typeface="Calibri" pitchFamily="34" charset="0"/>
              </a:rPr>
              <a:t>and Sean Healy, ECMWF</a:t>
            </a:r>
          </a:p>
        </p:txBody>
      </p:sp>
      <p:sp>
        <p:nvSpPr>
          <p:cNvPr id="22532" name="TextBox 10"/>
          <p:cNvSpPr txBox="1">
            <a:spLocks noChangeArrowheads="1"/>
          </p:cNvSpPr>
          <p:nvPr/>
        </p:nvSpPr>
        <p:spPr bwMode="auto">
          <a:xfrm>
            <a:off x="4859708" y="5410200"/>
            <a:ext cx="3657600" cy="646113"/>
          </a:xfrm>
          <a:prstGeom prst="rect">
            <a:avLst/>
          </a:prstGeom>
          <a:noFill/>
          <a:ln w="9525">
            <a:noFill/>
            <a:miter lim="800000"/>
            <a:headEnd/>
            <a:tailEnd/>
          </a:ln>
        </p:spPr>
        <p:txBody>
          <a:bodyPr>
            <a:spAutoFit/>
          </a:bodyPr>
          <a:lstStyle/>
          <a:p>
            <a:r>
              <a:rPr lang="en-US" dirty="0">
                <a:latin typeface="Calibri" pitchFamily="34" charset="0"/>
              </a:rPr>
              <a:t>Forecast error contribution (%)</a:t>
            </a:r>
          </a:p>
          <a:p>
            <a:endParaRPr lang="en-US" dirty="0">
              <a:latin typeface="Calibri" pitchFamily="34" charset="0"/>
            </a:endParaRPr>
          </a:p>
        </p:txBody>
      </p:sp>
      <p:graphicFrame>
        <p:nvGraphicFramePr>
          <p:cNvPr id="11" name="Chart 10"/>
          <p:cNvGraphicFramePr/>
          <p:nvPr>
            <p:extLst>
              <p:ext uri="{D42A27DB-BD31-4B8C-83A1-F6EECF244321}">
                <p14:modId xmlns:p14="http://schemas.microsoft.com/office/powerpoint/2010/main" val="3702457597"/>
              </p:ext>
            </p:extLst>
          </p:nvPr>
        </p:nvGraphicFramePr>
        <p:xfrm>
          <a:off x="304800" y="1016950"/>
          <a:ext cx="83820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22534" name="TextBox 6"/>
          <p:cNvSpPr txBox="1">
            <a:spLocks noChangeArrowheads="1"/>
          </p:cNvSpPr>
          <p:nvPr/>
        </p:nvSpPr>
        <p:spPr bwMode="auto">
          <a:xfrm>
            <a:off x="381000" y="5151437"/>
            <a:ext cx="3657600" cy="1477963"/>
          </a:xfrm>
          <a:prstGeom prst="rect">
            <a:avLst/>
          </a:prstGeom>
          <a:solidFill>
            <a:srgbClr val="92D050"/>
          </a:solidFill>
          <a:ln w="9525">
            <a:noFill/>
            <a:miter lim="800000"/>
            <a:headEnd/>
            <a:tailEnd/>
          </a:ln>
        </p:spPr>
        <p:txBody>
          <a:bodyPr>
            <a:spAutoFit/>
          </a:bodyPr>
          <a:lstStyle/>
          <a:p>
            <a:r>
              <a:rPr lang="en-US" b="1" dirty="0">
                <a:latin typeface="Calibri" pitchFamily="34" charset="0"/>
              </a:rPr>
              <a:t>Note:</a:t>
            </a:r>
          </a:p>
          <a:p>
            <a:r>
              <a:rPr lang="en-US" dirty="0">
                <a:latin typeface="Calibri" pitchFamily="34" charset="0"/>
              </a:rPr>
              <a:t>1) Sounders on Polar Satellites      reduce forecast error most</a:t>
            </a:r>
          </a:p>
          <a:p>
            <a:r>
              <a:rPr lang="en-US" dirty="0">
                <a:latin typeface="Calibri" pitchFamily="34" charset="0"/>
              </a:rPr>
              <a:t>2) Results are relevant for other NWP Centers, including NWS/NCEP</a:t>
            </a:r>
          </a:p>
        </p:txBody>
      </p:sp>
      <p:cxnSp>
        <p:nvCxnSpPr>
          <p:cNvPr id="8" name="Straight Connector 7"/>
          <p:cNvCxnSpPr/>
          <p:nvPr/>
        </p:nvCxnSpPr>
        <p:spPr>
          <a:xfrm>
            <a:off x="304800" y="9906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mperob_SepDec2010.png"/>
          <p:cNvPicPr>
            <a:picLocks noChangeAspect="1"/>
          </p:cNvPicPr>
          <p:nvPr/>
        </p:nvPicPr>
        <p:blipFill>
          <a:blip r:embed="rId3" cstate="print"/>
          <a:srcRect l="15951" t="26404" r="23410" b="28123"/>
          <a:stretch>
            <a:fillRect/>
          </a:stretch>
        </p:blipFill>
        <p:spPr>
          <a:xfrm>
            <a:off x="4061200" y="3963981"/>
            <a:ext cx="4625600" cy="2601543"/>
          </a:xfrm>
          <a:prstGeom prst="rect">
            <a:avLst/>
          </a:prstGeom>
        </p:spPr>
      </p:pic>
      <p:pic>
        <p:nvPicPr>
          <p:cNvPr id="9" name="Picture 8" descr="impact_SepDec2010.png"/>
          <p:cNvPicPr>
            <a:picLocks noChangeAspect="1"/>
          </p:cNvPicPr>
          <p:nvPr/>
        </p:nvPicPr>
        <p:blipFill>
          <a:blip r:embed="rId4" cstate="print"/>
          <a:srcRect l="16088" t="26587" r="23135" b="27756"/>
          <a:stretch>
            <a:fillRect/>
          </a:stretch>
        </p:blipFill>
        <p:spPr>
          <a:xfrm>
            <a:off x="4086320" y="1269762"/>
            <a:ext cx="4600479" cy="2591984"/>
          </a:xfrm>
          <a:prstGeom prst="rect">
            <a:avLst/>
          </a:prstGeom>
        </p:spPr>
      </p:pic>
      <p:sp>
        <p:nvSpPr>
          <p:cNvPr id="10" name="TextBox 9"/>
          <p:cNvSpPr txBox="1"/>
          <p:nvPr/>
        </p:nvSpPr>
        <p:spPr>
          <a:xfrm>
            <a:off x="5017399" y="2544435"/>
            <a:ext cx="2137477" cy="307777"/>
          </a:xfrm>
          <a:prstGeom prst="rect">
            <a:avLst/>
          </a:prstGeom>
          <a:noFill/>
        </p:spPr>
        <p:txBody>
          <a:bodyPr wrap="square" rtlCol="0">
            <a:spAutoFit/>
          </a:bodyPr>
          <a:lstStyle/>
          <a:p>
            <a:r>
              <a:rPr lang="en-US" sz="1400" b="1" dirty="0" smtClean="0"/>
              <a:t>Total Impact</a:t>
            </a:r>
            <a:endParaRPr lang="en-US" sz="1400" b="1" dirty="0"/>
          </a:p>
        </p:txBody>
      </p:sp>
      <p:sp>
        <p:nvSpPr>
          <p:cNvPr id="13" name="TextBox 12"/>
          <p:cNvSpPr txBox="1"/>
          <p:nvPr/>
        </p:nvSpPr>
        <p:spPr>
          <a:xfrm>
            <a:off x="6230732" y="3026594"/>
            <a:ext cx="1043591" cy="307777"/>
          </a:xfrm>
          <a:prstGeom prst="rect">
            <a:avLst/>
          </a:prstGeom>
          <a:noFill/>
        </p:spPr>
        <p:txBody>
          <a:bodyPr wrap="square" rtlCol="0">
            <a:spAutoFit/>
          </a:bodyPr>
          <a:lstStyle/>
          <a:p>
            <a:pPr algn="ctr"/>
            <a:r>
              <a:rPr lang="en-US" sz="1400" dirty="0" smtClean="0">
                <a:solidFill>
                  <a:srgbClr val="0000FF"/>
                </a:solidFill>
              </a:rPr>
              <a:t>beneficial</a:t>
            </a:r>
            <a:endParaRPr lang="en-US" sz="1400" dirty="0">
              <a:solidFill>
                <a:srgbClr val="0000FF"/>
              </a:solidFill>
            </a:endParaRPr>
          </a:p>
        </p:txBody>
      </p:sp>
      <p:cxnSp>
        <p:nvCxnSpPr>
          <p:cNvPr id="15" name="Straight Connector 14"/>
          <p:cNvCxnSpPr/>
          <p:nvPr/>
        </p:nvCxnSpPr>
        <p:spPr>
          <a:xfrm rot="10800000">
            <a:off x="7205168" y="3207032"/>
            <a:ext cx="402343" cy="1589"/>
          </a:xfrm>
          <a:prstGeom prst="line">
            <a:avLst/>
          </a:prstGeom>
          <a:ln w="19050">
            <a:solidFill>
              <a:srgbClr val="0000FF"/>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12" name="TextBox 45"/>
          <p:cNvSpPr txBox="1">
            <a:spLocks noChangeArrowheads="1"/>
          </p:cNvSpPr>
          <p:nvPr/>
        </p:nvSpPr>
        <p:spPr bwMode="auto">
          <a:xfrm>
            <a:off x="685800" y="1332918"/>
            <a:ext cx="2936359" cy="4862870"/>
          </a:xfrm>
          <a:prstGeom prst="rect">
            <a:avLst/>
          </a:prstGeom>
          <a:noFill/>
          <a:ln w="9525">
            <a:noFill/>
            <a:miter lim="800000"/>
            <a:headEnd/>
            <a:tailEnd/>
          </a:ln>
        </p:spPr>
        <p:txBody>
          <a:bodyPr wrap="square">
            <a:prstTxWarp prst="textNoShape">
              <a:avLst/>
            </a:prstTxWarp>
            <a:spAutoFit/>
          </a:bodyPr>
          <a:lstStyle/>
          <a:p>
            <a:pPr>
              <a:buSzPct val="110000"/>
            </a:pPr>
            <a:r>
              <a:rPr lang="en-GB" sz="2000" b="1" dirty="0" smtClean="0">
                <a:solidFill>
                  <a:srgbClr val="333399"/>
                </a:solidFill>
                <a:sym typeface="Symbol" pitchFamily="-110" charset="2"/>
              </a:rPr>
              <a:t>Total Impact</a:t>
            </a:r>
            <a:endParaRPr lang="en-US" sz="2000" b="1" dirty="0" smtClean="0">
              <a:ea typeface="Times New Roman" pitchFamily="-110" charset="0"/>
              <a:cs typeface="Times New Roman" pitchFamily="-110" charset="0"/>
              <a:sym typeface="Symbol" pitchFamily="-110" charset="2"/>
            </a:endParaRPr>
          </a:p>
          <a:p>
            <a:pPr>
              <a:buSzPct val="110000"/>
            </a:pPr>
            <a:endParaRPr lang="en-US" dirty="0" smtClean="0">
              <a:ea typeface="Times New Roman" pitchFamily="-110" charset="0"/>
              <a:cs typeface="Times New Roman" pitchFamily="-110" charset="0"/>
              <a:sym typeface="Symbol" pitchFamily="-110" charset="2"/>
            </a:endParaRPr>
          </a:p>
          <a:p>
            <a:pPr>
              <a:buSzPct val="110000"/>
            </a:pPr>
            <a:r>
              <a:rPr lang="en-US" dirty="0" smtClean="0">
                <a:ea typeface="Times New Roman" pitchFamily="-110" charset="0"/>
                <a:cs typeface="Times New Roman" pitchFamily="-110" charset="0"/>
                <a:sym typeface="Symbol" pitchFamily="-110" charset="2"/>
              </a:rPr>
              <a:t>AMSU-A radiances have </a:t>
            </a:r>
          </a:p>
          <a:p>
            <a:pPr>
              <a:buSzPct val="110000"/>
            </a:pPr>
            <a:r>
              <a:rPr lang="en-US" dirty="0" smtClean="0">
                <a:ea typeface="Times New Roman" pitchFamily="-110" charset="0"/>
                <a:cs typeface="Times New Roman" pitchFamily="-110" charset="0"/>
                <a:sym typeface="Symbol" pitchFamily="-110" charset="2"/>
              </a:rPr>
              <a:t>the largest impact globally,</a:t>
            </a:r>
          </a:p>
          <a:p>
            <a:pPr>
              <a:buSzPct val="110000"/>
            </a:pPr>
            <a:r>
              <a:rPr lang="en-US" dirty="0" smtClean="0">
                <a:ea typeface="Times New Roman" pitchFamily="-110" charset="0"/>
                <a:cs typeface="Times New Roman" pitchFamily="-110" charset="0"/>
                <a:sym typeface="Symbol" pitchFamily="-110" charset="2"/>
              </a:rPr>
              <a:t>but conventional data  </a:t>
            </a:r>
          </a:p>
          <a:p>
            <a:pPr>
              <a:buSzPct val="110000"/>
            </a:pPr>
            <a:r>
              <a:rPr lang="en-US" dirty="0" smtClean="0">
                <a:ea typeface="Times New Roman" pitchFamily="-110" charset="0"/>
                <a:cs typeface="Times New Roman" pitchFamily="-110" charset="0"/>
                <a:sym typeface="Symbol" pitchFamily="-110" charset="2"/>
              </a:rPr>
              <a:t>(</a:t>
            </a:r>
            <a:r>
              <a:rPr lang="en-US" dirty="0" err="1" smtClean="0">
                <a:ea typeface="Times New Roman" pitchFamily="-110" charset="0"/>
                <a:cs typeface="Times New Roman" pitchFamily="-110" charset="0"/>
                <a:sym typeface="Symbol" pitchFamily="-110" charset="2"/>
              </a:rPr>
              <a:t>raob</a:t>
            </a:r>
            <a:r>
              <a:rPr lang="en-US" dirty="0" smtClean="0">
                <a:ea typeface="Times New Roman" pitchFamily="-110" charset="0"/>
                <a:cs typeface="Times New Roman" pitchFamily="-110" charset="0"/>
                <a:sym typeface="Symbol" pitchFamily="-110" charset="2"/>
              </a:rPr>
              <a:t>, aircraft) still very</a:t>
            </a:r>
          </a:p>
          <a:p>
            <a:pPr>
              <a:buSzPct val="110000"/>
            </a:pPr>
            <a:r>
              <a:rPr lang="en-US" dirty="0" smtClean="0">
                <a:ea typeface="Times New Roman" pitchFamily="-110" charset="0"/>
                <a:cs typeface="Times New Roman" pitchFamily="-110" charset="0"/>
                <a:sym typeface="Symbol" pitchFamily="-110" charset="2"/>
              </a:rPr>
              <a:t>important.  GPSRO now a </a:t>
            </a:r>
          </a:p>
          <a:p>
            <a:pPr>
              <a:buSzPct val="110000"/>
            </a:pPr>
            <a:r>
              <a:rPr lang="en-US" dirty="0" smtClean="0">
                <a:ea typeface="Times New Roman" pitchFamily="-110" charset="0"/>
                <a:cs typeface="Times New Roman" pitchFamily="-110" charset="0"/>
                <a:sym typeface="Symbol" pitchFamily="-110" charset="2"/>
              </a:rPr>
              <a:t>significant contributor. </a:t>
            </a:r>
          </a:p>
          <a:p>
            <a:pPr>
              <a:buSzPct val="110000"/>
            </a:pPr>
            <a:endParaRPr lang="en-US" dirty="0" smtClean="0">
              <a:ea typeface="Times New Roman" pitchFamily="-110" charset="0"/>
              <a:cs typeface="Times New Roman" pitchFamily="-110" charset="0"/>
              <a:sym typeface="Symbol" pitchFamily="-110" charset="2"/>
            </a:endParaRPr>
          </a:p>
          <a:p>
            <a:pPr>
              <a:buSzPct val="110000"/>
            </a:pPr>
            <a:endParaRPr lang="en-US" dirty="0">
              <a:cs typeface="Times New Roman" pitchFamily="-110" charset="0"/>
              <a:sym typeface="Symbol" pitchFamily="-110" charset="2"/>
            </a:endParaRPr>
          </a:p>
          <a:p>
            <a:pPr>
              <a:buSzPct val="110000"/>
            </a:pPr>
            <a:r>
              <a:rPr lang="en-GB" sz="2000" b="1" dirty="0" smtClean="0">
                <a:solidFill>
                  <a:srgbClr val="333399"/>
                </a:solidFill>
                <a:sym typeface="Symbol" pitchFamily="-110" charset="2"/>
              </a:rPr>
              <a:t>Impact Per Observation </a:t>
            </a:r>
            <a:endParaRPr lang="en-US" sz="2000" b="1" dirty="0" smtClean="0">
              <a:ea typeface="Times New Roman" pitchFamily="-110" charset="0"/>
              <a:cs typeface="Times New Roman" pitchFamily="-110" charset="0"/>
              <a:sym typeface="Symbol" pitchFamily="-110" charset="2"/>
            </a:endParaRPr>
          </a:p>
          <a:p>
            <a:pPr>
              <a:buSzPct val="110000"/>
            </a:pPr>
            <a:endParaRPr lang="en-US" dirty="0" smtClean="0">
              <a:ea typeface="Times New Roman" pitchFamily="-110" charset="0"/>
              <a:cs typeface="Times New Roman" pitchFamily="-110" charset="0"/>
              <a:sym typeface="Symbol" pitchFamily="-110" charset="2"/>
            </a:endParaRPr>
          </a:p>
          <a:p>
            <a:pPr>
              <a:buSzPct val="110000"/>
            </a:pPr>
            <a:r>
              <a:rPr lang="en-US" dirty="0" err="1" smtClean="0"/>
              <a:t>Raobs</a:t>
            </a:r>
            <a:r>
              <a:rPr lang="en-US" dirty="0" smtClean="0"/>
              <a:t> get large weight in </a:t>
            </a:r>
          </a:p>
          <a:p>
            <a:pPr>
              <a:buSzPct val="110000"/>
            </a:pPr>
            <a:r>
              <a:rPr lang="en-US" dirty="0" smtClean="0"/>
              <a:t>the analysis and have large </a:t>
            </a:r>
          </a:p>
          <a:p>
            <a:pPr>
              <a:buSzPct val="110000"/>
            </a:pPr>
            <a:r>
              <a:rPr lang="en-US" dirty="0" smtClean="0"/>
              <a:t>IPO.  Ship </a:t>
            </a:r>
            <a:r>
              <a:rPr lang="en-US" dirty="0" err="1" smtClean="0"/>
              <a:t>obs</a:t>
            </a:r>
            <a:r>
              <a:rPr lang="en-US" dirty="0" smtClean="0"/>
              <a:t> are few, but </a:t>
            </a:r>
          </a:p>
          <a:p>
            <a:pPr>
              <a:buSzPct val="110000"/>
            </a:pPr>
            <a:r>
              <a:rPr lang="en-US" dirty="0" smtClean="0"/>
              <a:t>are located where there </a:t>
            </a:r>
          </a:p>
          <a:p>
            <a:pPr>
              <a:buSzPct val="110000"/>
            </a:pPr>
            <a:r>
              <a:rPr lang="en-US" dirty="0" smtClean="0"/>
              <a:t>are few other in-situ data.</a:t>
            </a:r>
            <a:endParaRPr lang="en-US" dirty="0"/>
          </a:p>
        </p:txBody>
      </p:sp>
      <p:sp>
        <p:nvSpPr>
          <p:cNvPr id="8" name="TextBox 7"/>
          <p:cNvSpPr txBox="1"/>
          <p:nvPr/>
        </p:nvSpPr>
        <p:spPr>
          <a:xfrm>
            <a:off x="301765" y="59108"/>
            <a:ext cx="8527910" cy="954107"/>
          </a:xfrm>
          <a:prstGeom prst="rect">
            <a:avLst/>
          </a:prstGeom>
          <a:noFill/>
        </p:spPr>
        <p:txBody>
          <a:bodyPr wrap="square" rtlCol="0">
            <a:spAutoFit/>
          </a:bodyPr>
          <a:lstStyle/>
          <a:p>
            <a:pPr algn="ctr"/>
            <a:r>
              <a:rPr lang="en-US" sz="3200" b="1" dirty="0" smtClean="0"/>
              <a:t>Impact of Various Observing Systems in GEOS-5</a:t>
            </a:r>
          </a:p>
          <a:p>
            <a:pPr algn="ctr"/>
            <a:r>
              <a:rPr lang="en-US" sz="2400" dirty="0" smtClean="0"/>
              <a:t>01 Sep – 31 Dec 2010 00z</a:t>
            </a:r>
          </a:p>
        </p:txBody>
      </p:sp>
      <p:sp>
        <p:nvSpPr>
          <p:cNvPr id="17" name="TextBox 16"/>
          <p:cNvSpPr txBox="1"/>
          <p:nvPr/>
        </p:nvSpPr>
        <p:spPr>
          <a:xfrm>
            <a:off x="4981260" y="5391893"/>
            <a:ext cx="2362279" cy="307777"/>
          </a:xfrm>
          <a:prstGeom prst="rect">
            <a:avLst/>
          </a:prstGeom>
          <a:noFill/>
        </p:spPr>
        <p:txBody>
          <a:bodyPr wrap="square" rtlCol="0">
            <a:spAutoFit/>
          </a:bodyPr>
          <a:lstStyle/>
          <a:p>
            <a:r>
              <a:rPr lang="en-US" sz="1400" b="1" dirty="0" smtClean="0"/>
              <a:t>Impact Per </a:t>
            </a:r>
            <a:r>
              <a:rPr lang="en-US" sz="1400" b="1" dirty="0"/>
              <a:t>O</a:t>
            </a:r>
            <a:r>
              <a:rPr lang="en-US" sz="1400" b="1" dirty="0" smtClean="0"/>
              <a:t>bservation</a:t>
            </a:r>
            <a:endParaRPr lang="en-US" sz="1400" b="1" dirty="0"/>
          </a:p>
        </p:txBody>
      </p:sp>
      <p:sp>
        <p:nvSpPr>
          <p:cNvPr id="11" name="Slide Number Placeholder 10"/>
          <p:cNvSpPr>
            <a:spLocks noGrp="1"/>
          </p:cNvSpPr>
          <p:nvPr>
            <p:ph type="sldNum" sz="quarter" idx="12"/>
          </p:nvPr>
        </p:nvSpPr>
        <p:spPr>
          <a:xfrm>
            <a:off x="6934200" y="6492875"/>
            <a:ext cx="2133600" cy="365125"/>
          </a:xfrm>
        </p:spPr>
        <p:txBody>
          <a:bodyPr/>
          <a:lstStyle/>
          <a:p>
            <a:fld id="{522AC594-43CF-4A84-B9C2-B0ABB6BA1E87}" type="slidenum">
              <a:rPr lang="en-US" smtClean="0"/>
              <a:pPr/>
              <a:t>22</a:t>
            </a:fld>
            <a:endParaRPr lang="en-US"/>
          </a:p>
        </p:txBody>
      </p:sp>
      <p:cxnSp>
        <p:nvCxnSpPr>
          <p:cNvPr id="14" name="Straight Connector 13"/>
          <p:cNvCxnSpPr/>
          <p:nvPr/>
        </p:nvCxnSpPr>
        <p:spPr>
          <a:xfrm>
            <a:off x="304800" y="1007692"/>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1" descr="cordieoff_HGT_P500_G2SHX_00Z.png"/>
          <p:cNvPicPr>
            <a:picLocks noChangeAspect="1"/>
          </p:cNvPicPr>
          <p:nvPr/>
        </p:nvPicPr>
        <p:blipFill>
          <a:blip r:embed="rId3" cstate="print"/>
          <a:srcRect t="8229" r="6857" b="2744"/>
          <a:stretch>
            <a:fillRect/>
          </a:stretch>
        </p:blipFill>
        <p:spPr bwMode="auto">
          <a:xfrm>
            <a:off x="4632325" y="1617663"/>
            <a:ext cx="4511675" cy="4310062"/>
          </a:xfrm>
          <a:prstGeom prst="rect">
            <a:avLst/>
          </a:prstGeom>
          <a:noFill/>
          <a:ln w="9525">
            <a:noFill/>
            <a:miter lim="800000"/>
            <a:headEnd/>
            <a:tailEnd/>
          </a:ln>
        </p:spPr>
      </p:pic>
      <p:pic>
        <p:nvPicPr>
          <p:cNvPr id="29699" name="Picture 10" descr="cordieoff_HGT_P500_G2NHX_00Z.png"/>
          <p:cNvPicPr>
            <a:picLocks noChangeAspect="1"/>
          </p:cNvPicPr>
          <p:nvPr/>
        </p:nvPicPr>
        <p:blipFill>
          <a:blip r:embed="rId4" cstate="print"/>
          <a:srcRect t="8229" r="6857" b="2744"/>
          <a:stretch>
            <a:fillRect/>
          </a:stretch>
        </p:blipFill>
        <p:spPr bwMode="auto">
          <a:xfrm>
            <a:off x="0" y="1608138"/>
            <a:ext cx="4495800" cy="4295775"/>
          </a:xfrm>
          <a:prstGeom prst="rect">
            <a:avLst/>
          </a:prstGeom>
          <a:noFill/>
          <a:ln w="9525">
            <a:noFill/>
            <a:miter lim="800000"/>
            <a:headEnd/>
            <a:tailEnd/>
          </a:ln>
        </p:spPr>
      </p:pic>
      <p:sp>
        <p:nvSpPr>
          <p:cNvPr id="29700" name="Title 1"/>
          <p:cNvSpPr>
            <a:spLocks noGrp="1"/>
          </p:cNvSpPr>
          <p:nvPr>
            <p:ph type="title"/>
          </p:nvPr>
        </p:nvSpPr>
        <p:spPr>
          <a:xfrm>
            <a:off x="481013" y="5791200"/>
            <a:ext cx="8662987" cy="1143000"/>
          </a:xfrm>
        </p:spPr>
        <p:txBody>
          <a:bodyPr/>
          <a:lstStyle/>
          <a:p>
            <a:pPr eaLnBrk="1" hangingPunct="1"/>
            <a:r>
              <a:rPr lang="en-US" sz="2400" dirty="0" smtClean="0"/>
              <a:t>500 </a:t>
            </a:r>
            <a:r>
              <a:rPr lang="en-US" sz="2400" dirty="0" err="1" smtClean="0"/>
              <a:t>hPa</a:t>
            </a:r>
            <a:r>
              <a:rPr lang="en-US" sz="2400" dirty="0" smtClean="0"/>
              <a:t> Anomaly Correlations</a:t>
            </a:r>
            <a:br>
              <a:rPr lang="en-US" sz="2400" dirty="0" smtClean="0"/>
            </a:br>
            <a:r>
              <a:rPr lang="en-US" sz="2000" dirty="0" smtClean="0"/>
              <a:t>15 Aug – 30 Sep 2010</a:t>
            </a:r>
          </a:p>
        </p:txBody>
      </p:sp>
      <p:sp>
        <p:nvSpPr>
          <p:cNvPr id="10247" name="Slide Number Placeholder 1"/>
          <p:cNvSpPr>
            <a:spLocks noGrp="1"/>
          </p:cNvSpPr>
          <p:nvPr>
            <p:ph type="sldNum" sz="quarter" idx="12"/>
          </p:nvPr>
        </p:nvSpPr>
        <p:spPr bwMode="auto">
          <a:xfrm>
            <a:off x="6553200" y="6248400"/>
            <a:ext cx="1905000" cy="457200"/>
          </a:xfrm>
          <a:ln>
            <a:miter lim="800000"/>
            <a:headEnd/>
            <a:tailEnd/>
          </a:ln>
        </p:spPr>
        <p:txBody>
          <a:bodyPr/>
          <a:lstStyle/>
          <a:p>
            <a:pPr>
              <a:defRPr/>
            </a:pPr>
            <a:fld id="{1ED5D20F-DAF9-4D4A-9139-1CC9B0B81F68}" type="slidenum">
              <a:rPr lang="en-US"/>
              <a:pPr>
                <a:defRPr/>
              </a:pPr>
              <a:t>23</a:t>
            </a:fld>
            <a:endParaRPr lang="en-US"/>
          </a:p>
        </p:txBody>
      </p:sp>
      <p:grpSp>
        <p:nvGrpSpPr>
          <p:cNvPr id="2" name="Group 8"/>
          <p:cNvGrpSpPr>
            <a:grpSpLocks/>
          </p:cNvGrpSpPr>
          <p:nvPr/>
        </p:nvGrpSpPr>
        <p:grpSpPr bwMode="auto">
          <a:xfrm>
            <a:off x="1244600" y="1123885"/>
            <a:ext cx="6832600" cy="1682816"/>
            <a:chOff x="1244600" y="1384271"/>
            <a:chExt cx="6832600" cy="1682839"/>
          </a:xfrm>
        </p:grpSpPr>
        <p:sp>
          <p:nvSpPr>
            <p:cNvPr id="29704" name="TextBox 5"/>
            <p:cNvSpPr txBox="1">
              <a:spLocks noChangeArrowheads="1"/>
            </p:cNvSpPr>
            <p:nvPr/>
          </p:nvSpPr>
          <p:spPr bwMode="auto">
            <a:xfrm>
              <a:off x="2438400" y="1384271"/>
              <a:ext cx="4267200" cy="400122"/>
            </a:xfrm>
            <a:prstGeom prst="rect">
              <a:avLst/>
            </a:prstGeom>
            <a:noFill/>
            <a:ln w="9525">
              <a:noFill/>
              <a:miter lim="800000"/>
              <a:headEnd/>
              <a:tailEnd/>
            </a:ln>
          </p:spPr>
          <p:txBody>
            <a:bodyPr>
              <a:spAutoFit/>
            </a:bodyPr>
            <a:lstStyle/>
            <a:p>
              <a:pPr algn="ctr"/>
              <a:r>
                <a:rPr lang="en-US" sz="2000" dirty="0"/>
                <a:t>No Satellite / No Conventional  Data</a:t>
              </a:r>
            </a:p>
          </p:txBody>
        </p:sp>
        <p:sp>
          <p:nvSpPr>
            <p:cNvPr id="29705" name="TextBox 6"/>
            <p:cNvSpPr txBox="1">
              <a:spLocks noChangeArrowheads="1"/>
            </p:cNvSpPr>
            <p:nvPr/>
          </p:nvSpPr>
          <p:spPr bwMode="auto">
            <a:xfrm>
              <a:off x="1244600" y="2667000"/>
              <a:ext cx="2667000" cy="400110"/>
            </a:xfrm>
            <a:prstGeom prst="rect">
              <a:avLst/>
            </a:prstGeom>
            <a:noFill/>
            <a:ln w="9525">
              <a:noFill/>
              <a:miter lim="800000"/>
              <a:headEnd/>
              <a:tailEnd/>
            </a:ln>
          </p:spPr>
          <p:txBody>
            <a:bodyPr>
              <a:spAutoFit/>
            </a:bodyPr>
            <a:lstStyle/>
            <a:p>
              <a:r>
                <a:rPr lang="en-US" sz="2000"/>
                <a:t>Northern Hemisphere</a:t>
              </a:r>
            </a:p>
          </p:txBody>
        </p:sp>
        <p:sp>
          <p:nvSpPr>
            <p:cNvPr id="29706" name="TextBox 7"/>
            <p:cNvSpPr txBox="1">
              <a:spLocks noChangeArrowheads="1"/>
            </p:cNvSpPr>
            <p:nvPr/>
          </p:nvSpPr>
          <p:spPr bwMode="auto">
            <a:xfrm>
              <a:off x="5334000" y="2667000"/>
              <a:ext cx="2743200" cy="400110"/>
            </a:xfrm>
            <a:prstGeom prst="rect">
              <a:avLst/>
            </a:prstGeom>
            <a:noFill/>
            <a:ln w="9525">
              <a:noFill/>
              <a:miter lim="800000"/>
              <a:headEnd/>
              <a:tailEnd/>
            </a:ln>
          </p:spPr>
          <p:txBody>
            <a:bodyPr>
              <a:spAutoFit/>
            </a:bodyPr>
            <a:lstStyle/>
            <a:p>
              <a:r>
                <a:rPr lang="en-US" sz="2000"/>
                <a:t>Southern Hemisphere</a:t>
              </a:r>
            </a:p>
          </p:txBody>
        </p:sp>
      </p:grpSp>
      <p:sp>
        <p:nvSpPr>
          <p:cNvPr id="29703" name="Title 1"/>
          <p:cNvSpPr txBox="1">
            <a:spLocks/>
          </p:cNvSpPr>
          <p:nvPr/>
        </p:nvSpPr>
        <p:spPr bwMode="auto">
          <a:xfrm>
            <a:off x="723900" y="-76200"/>
            <a:ext cx="7772400" cy="1143000"/>
          </a:xfrm>
          <a:prstGeom prst="rect">
            <a:avLst/>
          </a:prstGeom>
          <a:noFill/>
          <a:ln w="9525">
            <a:noFill/>
            <a:miter lim="800000"/>
            <a:headEnd/>
            <a:tailEnd/>
          </a:ln>
        </p:spPr>
        <p:txBody>
          <a:bodyPr anchor="ctr"/>
          <a:lstStyle/>
          <a:p>
            <a:pPr algn="ctr"/>
            <a:r>
              <a:rPr lang="en-US" sz="3600" b="1" dirty="0"/>
              <a:t>Importance of Satellite </a:t>
            </a:r>
            <a:r>
              <a:rPr lang="en-US" sz="3600" b="1" dirty="0" smtClean="0"/>
              <a:t>Data (OSE)</a:t>
            </a:r>
            <a:endParaRPr lang="en-US" sz="3600" b="1" dirty="0"/>
          </a:p>
        </p:txBody>
      </p:sp>
      <p:cxnSp>
        <p:nvCxnSpPr>
          <p:cNvPr id="11" name="Straight Connector 10"/>
          <p:cNvCxnSpPr/>
          <p:nvPr/>
        </p:nvCxnSpPr>
        <p:spPr>
          <a:xfrm>
            <a:off x="381000" y="9144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672270200"/>
              </p:ext>
            </p:extLst>
          </p:nvPr>
        </p:nvGraphicFramePr>
        <p:xfrm>
          <a:off x="431562" y="1160092"/>
          <a:ext cx="8305800" cy="5334000"/>
        </p:xfrm>
        <a:graphic>
          <a:graphicData uri="http://schemas.openxmlformats.org/drawingml/2006/table">
            <a:tbl>
              <a:tblPr/>
              <a:tblGrid>
                <a:gridCol w="3872356"/>
                <a:gridCol w="4433444"/>
              </a:tblGrid>
              <a:tr h="148897">
                <a:tc>
                  <a:txBody>
                    <a:bodyPr/>
                    <a:lstStyle/>
                    <a:p>
                      <a:pPr marL="0" marR="0">
                        <a:spcBef>
                          <a:spcPts val="0"/>
                        </a:spcBef>
                        <a:spcAft>
                          <a:spcPts val="0"/>
                        </a:spcAft>
                      </a:pPr>
                      <a:r>
                        <a:rPr lang="en-US" sz="1400" b="1" dirty="0">
                          <a:solidFill>
                            <a:schemeClr val="bg1"/>
                          </a:solidFill>
                          <a:latin typeface="Arial" pitchFamily="34" charset="0"/>
                          <a:ea typeface="Times New Roman"/>
                          <a:cs typeface="Arial" pitchFamily="34" charset="0"/>
                        </a:rPr>
                        <a:t>Case Study</a:t>
                      </a:r>
                      <a:endParaRPr lang="en-US" sz="1400" dirty="0">
                        <a:solidFill>
                          <a:schemeClr val="bg1"/>
                        </a:solidFill>
                        <a:latin typeface="Arial" pitchFamily="34" charset="0"/>
                        <a:ea typeface="Times New Roman"/>
                        <a:cs typeface="Arial" pitchFamily="34" charset="0"/>
                      </a:endParaRPr>
                    </a:p>
                  </a:txBody>
                  <a:tcPr marL="52552" marR="52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spcBef>
                          <a:spcPts val="0"/>
                        </a:spcBef>
                        <a:spcAft>
                          <a:spcPts val="0"/>
                        </a:spcAft>
                      </a:pPr>
                      <a:r>
                        <a:rPr lang="en-US" sz="1400" b="1" dirty="0">
                          <a:solidFill>
                            <a:schemeClr val="bg1"/>
                          </a:solidFill>
                          <a:latin typeface="Arial" pitchFamily="34" charset="0"/>
                          <a:ea typeface="Times New Roman"/>
                          <a:cs typeface="Arial" pitchFamily="34" charset="0"/>
                        </a:rPr>
                        <a:t>Findings</a:t>
                      </a:r>
                      <a:endParaRPr lang="en-US" sz="1400" dirty="0">
                        <a:solidFill>
                          <a:schemeClr val="bg1"/>
                        </a:solidFill>
                        <a:latin typeface="Arial" pitchFamily="34" charset="0"/>
                        <a:ea typeface="Times New Roman"/>
                        <a:cs typeface="Arial" pitchFamily="34" charset="0"/>
                      </a:endParaRPr>
                    </a:p>
                  </a:txBody>
                  <a:tcPr marL="52552" marR="52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191172">
                <a:tc>
                  <a:txBody>
                    <a:bodyPr/>
                    <a:lstStyle/>
                    <a:p>
                      <a:pPr marL="0" marR="0">
                        <a:spcBef>
                          <a:spcPts val="0"/>
                        </a:spcBef>
                        <a:spcAft>
                          <a:spcPts val="0"/>
                        </a:spcAft>
                      </a:pPr>
                      <a:r>
                        <a:rPr lang="en-US" sz="1400">
                          <a:latin typeface="Arial" pitchFamily="34" charset="0"/>
                          <a:ea typeface="Times New Roman"/>
                          <a:cs typeface="Arial" pitchFamily="34" charset="0"/>
                        </a:rPr>
                        <a:t>Case 1:  “Snowmageddon” Storm</a:t>
                      </a:r>
                    </a:p>
                    <a:p>
                      <a:pPr marL="0" marR="0">
                        <a:spcBef>
                          <a:spcPts val="0"/>
                        </a:spcBef>
                        <a:spcAft>
                          <a:spcPts val="0"/>
                        </a:spcAft>
                      </a:pPr>
                      <a:r>
                        <a:rPr lang="en-US" sz="1400">
                          <a:latin typeface="Arial" pitchFamily="34" charset="0"/>
                          <a:ea typeface="Times New Roman"/>
                          <a:cs typeface="Arial" pitchFamily="34" charset="0"/>
                        </a:rPr>
                        <a:t>February 2010</a:t>
                      </a:r>
                    </a:p>
                  </a:txBody>
                  <a:tcPr marL="52552" marR="52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pitchFamily="34" charset="0"/>
                          <a:ea typeface="Times New Roman"/>
                          <a:cs typeface="Arial" pitchFamily="34" charset="0"/>
                        </a:rPr>
                        <a:t>Data denial runs significantly degraded;</a:t>
                      </a:r>
                    </a:p>
                    <a:p>
                      <a:pPr marL="0" marR="0">
                        <a:spcBef>
                          <a:spcPts val="0"/>
                        </a:spcBef>
                        <a:spcAft>
                          <a:spcPts val="0"/>
                        </a:spcAft>
                      </a:pPr>
                      <a:r>
                        <a:rPr lang="en-US" sz="1400">
                          <a:latin typeface="Arial" pitchFamily="34" charset="0"/>
                          <a:ea typeface="Times New Roman"/>
                          <a:cs typeface="Arial" pitchFamily="34" charset="0"/>
                        </a:rPr>
                        <a:t>Experiment predicted a less intense storm, slightly further east and producing ½ of precipitation at 5, 4, 3 days before the event; in DC and Mid-Atlantic coast, model data denial runs did not forecast this paralyzing event and under-forecasted snow by at least 10 inches</a:t>
                      </a:r>
                    </a:p>
                  </a:txBody>
                  <a:tcPr marL="52552" marR="52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91172">
                <a:tc>
                  <a:txBody>
                    <a:bodyPr/>
                    <a:lstStyle/>
                    <a:p>
                      <a:pPr marL="0" marR="0">
                        <a:spcBef>
                          <a:spcPts val="0"/>
                        </a:spcBef>
                        <a:spcAft>
                          <a:spcPts val="0"/>
                        </a:spcAft>
                      </a:pPr>
                      <a:r>
                        <a:rPr lang="en-US" sz="1400" dirty="0">
                          <a:latin typeface="Arial" pitchFamily="34" charset="0"/>
                          <a:ea typeface="Times New Roman"/>
                          <a:cs typeface="Arial" pitchFamily="34" charset="0"/>
                        </a:rPr>
                        <a:t>Case 2:  NYC and Blizzard</a:t>
                      </a:r>
                    </a:p>
                    <a:p>
                      <a:pPr marL="0" marR="0">
                        <a:spcBef>
                          <a:spcPts val="0"/>
                        </a:spcBef>
                        <a:spcAft>
                          <a:spcPts val="0"/>
                        </a:spcAft>
                      </a:pPr>
                      <a:r>
                        <a:rPr lang="en-US" sz="1400" dirty="0">
                          <a:latin typeface="Arial" pitchFamily="34" charset="0"/>
                          <a:ea typeface="Times New Roman"/>
                          <a:cs typeface="Arial" pitchFamily="34" charset="0"/>
                        </a:rPr>
                        <a:t>December 2010</a:t>
                      </a:r>
                    </a:p>
                  </a:txBody>
                  <a:tcPr marL="52552" marR="52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Arial" pitchFamily="34" charset="0"/>
                          <a:ea typeface="Times New Roman"/>
                          <a:cs typeface="Arial" pitchFamily="34" charset="0"/>
                        </a:rPr>
                        <a:t>Data denial runs significantly degraded;</a:t>
                      </a:r>
                    </a:p>
                    <a:p>
                      <a:pPr marL="0" marR="0">
                        <a:spcBef>
                          <a:spcPts val="0"/>
                        </a:spcBef>
                        <a:spcAft>
                          <a:spcPts val="0"/>
                        </a:spcAft>
                      </a:pPr>
                      <a:r>
                        <a:rPr lang="en-US" sz="1400" dirty="0">
                          <a:latin typeface="Arial" pitchFamily="34" charset="0"/>
                          <a:ea typeface="Times New Roman"/>
                          <a:cs typeface="Arial" pitchFamily="34" charset="0"/>
                        </a:rPr>
                        <a:t>Experiment under-predicted the storm that hit the NY area.  The coastal low pressure was much weaker and the storm track was shifter further to the east well offshore of the NYC and New England areas resulting in less precipitation and snowfall for the area at 5, 4, 3 days before the event</a:t>
                      </a:r>
                    </a:p>
                  </a:txBody>
                  <a:tcPr marL="52552" marR="52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793">
                <a:tc>
                  <a:txBody>
                    <a:bodyPr/>
                    <a:lstStyle/>
                    <a:p>
                      <a:pPr marL="0" marR="0">
                        <a:spcBef>
                          <a:spcPts val="0"/>
                        </a:spcBef>
                        <a:spcAft>
                          <a:spcPts val="0"/>
                        </a:spcAft>
                      </a:pPr>
                      <a:r>
                        <a:rPr lang="en-US" sz="1400">
                          <a:latin typeface="Arial" pitchFamily="34" charset="0"/>
                          <a:ea typeface="Times New Roman"/>
                          <a:cs typeface="Arial" pitchFamily="34" charset="0"/>
                        </a:rPr>
                        <a:t>Case 3:  Northern Pacific Alaskan Coastal Storm – April 2011</a:t>
                      </a:r>
                    </a:p>
                  </a:txBody>
                  <a:tcPr marL="52552" marR="52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pitchFamily="34" charset="0"/>
                          <a:ea typeface="Times New Roman"/>
                          <a:cs typeface="Arial" pitchFamily="34" charset="0"/>
                        </a:rPr>
                        <a:t>Data denial runs largely unchanged</a:t>
                      </a:r>
                    </a:p>
                  </a:txBody>
                  <a:tcPr marL="52552" marR="52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793">
                <a:tc>
                  <a:txBody>
                    <a:bodyPr/>
                    <a:lstStyle/>
                    <a:p>
                      <a:pPr marL="0" marR="0">
                        <a:spcBef>
                          <a:spcPts val="0"/>
                        </a:spcBef>
                        <a:spcAft>
                          <a:spcPts val="0"/>
                        </a:spcAft>
                      </a:pPr>
                      <a:r>
                        <a:rPr lang="en-US" sz="1400">
                          <a:latin typeface="Arial" pitchFamily="34" charset="0"/>
                          <a:ea typeface="Times New Roman"/>
                          <a:cs typeface="Arial" pitchFamily="34" charset="0"/>
                        </a:rPr>
                        <a:t>Case 4:  Tornado Outbreak</a:t>
                      </a:r>
                    </a:p>
                    <a:p>
                      <a:pPr marL="0" marR="0">
                        <a:spcBef>
                          <a:spcPts val="0"/>
                        </a:spcBef>
                        <a:spcAft>
                          <a:spcPts val="0"/>
                        </a:spcAft>
                      </a:pPr>
                      <a:r>
                        <a:rPr lang="en-US" sz="1400">
                          <a:latin typeface="Arial" pitchFamily="34" charset="0"/>
                          <a:ea typeface="Times New Roman"/>
                          <a:cs typeface="Arial" pitchFamily="34" charset="0"/>
                        </a:rPr>
                        <a:t>April 14-16, 2011</a:t>
                      </a:r>
                    </a:p>
                  </a:txBody>
                  <a:tcPr marL="52552" marR="52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pitchFamily="34" charset="0"/>
                          <a:ea typeface="Times New Roman"/>
                          <a:cs typeface="Arial" pitchFamily="34" charset="0"/>
                        </a:rPr>
                        <a:t>Data denial runs largely unchanged</a:t>
                      </a:r>
                    </a:p>
                  </a:txBody>
                  <a:tcPr marL="52552" marR="52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793">
                <a:tc>
                  <a:txBody>
                    <a:bodyPr/>
                    <a:lstStyle/>
                    <a:p>
                      <a:pPr marL="0" marR="0">
                        <a:spcBef>
                          <a:spcPts val="0"/>
                        </a:spcBef>
                        <a:spcAft>
                          <a:spcPts val="0"/>
                        </a:spcAft>
                      </a:pPr>
                      <a:r>
                        <a:rPr lang="en-US" sz="1400">
                          <a:latin typeface="Arial" pitchFamily="34" charset="0"/>
                          <a:ea typeface="Times New Roman"/>
                          <a:cs typeface="Arial" pitchFamily="34" charset="0"/>
                        </a:rPr>
                        <a:t>Case 5 – Tornado Outbreak</a:t>
                      </a:r>
                    </a:p>
                    <a:p>
                      <a:pPr marL="0" marR="0">
                        <a:spcBef>
                          <a:spcPts val="0"/>
                        </a:spcBef>
                        <a:spcAft>
                          <a:spcPts val="0"/>
                        </a:spcAft>
                      </a:pPr>
                      <a:r>
                        <a:rPr lang="en-US" sz="1400">
                          <a:latin typeface="Arial" pitchFamily="34" charset="0"/>
                          <a:ea typeface="Times New Roman"/>
                          <a:cs typeface="Arial" pitchFamily="34" charset="0"/>
                        </a:rPr>
                        <a:t>April 25-28, 2011</a:t>
                      </a:r>
                    </a:p>
                  </a:txBody>
                  <a:tcPr marL="52552" marR="52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pitchFamily="34" charset="0"/>
                          <a:ea typeface="Times New Roman"/>
                          <a:cs typeface="Arial" pitchFamily="34" charset="0"/>
                        </a:rPr>
                        <a:t>Data denial runs largely unchanged</a:t>
                      </a:r>
                    </a:p>
                  </a:txBody>
                  <a:tcPr marL="52552" marR="52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793">
                <a:tc>
                  <a:txBody>
                    <a:bodyPr/>
                    <a:lstStyle/>
                    <a:p>
                      <a:pPr marL="0" marR="0">
                        <a:spcBef>
                          <a:spcPts val="0"/>
                        </a:spcBef>
                        <a:spcAft>
                          <a:spcPts val="0"/>
                        </a:spcAft>
                      </a:pPr>
                      <a:r>
                        <a:rPr lang="en-US" sz="1400">
                          <a:latin typeface="Arial" pitchFamily="34" charset="0"/>
                          <a:ea typeface="Times New Roman"/>
                          <a:cs typeface="Arial" pitchFamily="34" charset="0"/>
                        </a:rPr>
                        <a:t>Case 6 – Hurricane Irene</a:t>
                      </a:r>
                    </a:p>
                    <a:p>
                      <a:pPr marL="0" marR="0">
                        <a:spcBef>
                          <a:spcPts val="0"/>
                        </a:spcBef>
                        <a:spcAft>
                          <a:spcPts val="0"/>
                        </a:spcAft>
                      </a:pPr>
                      <a:r>
                        <a:rPr lang="en-US" sz="1400">
                          <a:latin typeface="Arial" pitchFamily="34" charset="0"/>
                          <a:ea typeface="Times New Roman"/>
                          <a:cs typeface="Arial" pitchFamily="34" charset="0"/>
                        </a:rPr>
                        <a:t>August 2011</a:t>
                      </a:r>
                    </a:p>
                  </a:txBody>
                  <a:tcPr marL="52552" marR="52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pitchFamily="34" charset="0"/>
                          <a:ea typeface="Times New Roman"/>
                          <a:cs typeface="Arial" pitchFamily="34" charset="0"/>
                        </a:rPr>
                        <a:t>Data denial runs largely unchanged</a:t>
                      </a:r>
                    </a:p>
                  </a:txBody>
                  <a:tcPr marL="52552" marR="52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5587">
                <a:tc>
                  <a:txBody>
                    <a:bodyPr/>
                    <a:lstStyle/>
                    <a:p>
                      <a:pPr marL="0" marR="0">
                        <a:spcBef>
                          <a:spcPts val="0"/>
                        </a:spcBef>
                        <a:spcAft>
                          <a:spcPts val="0"/>
                        </a:spcAft>
                      </a:pPr>
                      <a:r>
                        <a:rPr lang="en-US" sz="1400">
                          <a:latin typeface="Arial" pitchFamily="34" charset="0"/>
                          <a:ea typeface="Times New Roman"/>
                          <a:cs typeface="Arial" pitchFamily="34" charset="0"/>
                        </a:rPr>
                        <a:t>Case 7 – Hurricane Katia</a:t>
                      </a:r>
                    </a:p>
                    <a:p>
                      <a:pPr marL="0" marR="0">
                        <a:spcBef>
                          <a:spcPts val="0"/>
                        </a:spcBef>
                        <a:spcAft>
                          <a:spcPts val="0"/>
                        </a:spcAft>
                      </a:pPr>
                      <a:r>
                        <a:rPr lang="en-US" sz="1400">
                          <a:latin typeface="Arial" pitchFamily="34" charset="0"/>
                          <a:ea typeface="Times New Roman"/>
                          <a:cs typeface="Arial" pitchFamily="34" charset="0"/>
                        </a:rPr>
                        <a:t>August 2011</a:t>
                      </a:r>
                    </a:p>
                  </a:txBody>
                  <a:tcPr marL="52552" marR="52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Arial" pitchFamily="34" charset="0"/>
                          <a:ea typeface="Times New Roman"/>
                          <a:cs typeface="Arial" pitchFamily="34" charset="0"/>
                        </a:rPr>
                        <a:t>Data denial runs produced a slightly degraded forecast; the track and center of the storm was consistently further East than the Operational forecast</a:t>
                      </a:r>
                    </a:p>
                  </a:txBody>
                  <a:tcPr marL="52552" marR="52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Title 6"/>
          <p:cNvSpPr>
            <a:spLocks noGrp="1"/>
          </p:cNvSpPr>
          <p:nvPr>
            <p:ph type="title"/>
          </p:nvPr>
        </p:nvSpPr>
        <p:spPr>
          <a:xfrm>
            <a:off x="457200" y="-85460"/>
            <a:ext cx="8229600" cy="1143000"/>
          </a:xfrm>
        </p:spPr>
        <p:txBody>
          <a:bodyPr>
            <a:normAutofit/>
          </a:bodyPr>
          <a:lstStyle/>
          <a:p>
            <a:r>
              <a:rPr lang="en-US" sz="3200" dirty="0" smtClean="0"/>
              <a:t>Summary of NCEP Data Denial Studies</a:t>
            </a:r>
            <a:br>
              <a:rPr lang="en-US" sz="3200" dirty="0" smtClean="0"/>
            </a:br>
            <a:r>
              <a:rPr lang="en-US" sz="2400" dirty="0" smtClean="0"/>
              <a:t>(No Polar Satellite in P.M. Orbit)</a:t>
            </a:r>
            <a:endParaRPr lang="en-US" sz="2400" dirty="0"/>
          </a:p>
        </p:txBody>
      </p:sp>
      <p:cxnSp>
        <p:nvCxnSpPr>
          <p:cNvPr id="4" name="Straight Connector 3"/>
          <p:cNvCxnSpPr/>
          <p:nvPr/>
        </p:nvCxnSpPr>
        <p:spPr>
          <a:xfrm>
            <a:off x="304800" y="9906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p:cNvSpPr>
            <a:spLocks noGrp="1"/>
          </p:cNvSpPr>
          <p:nvPr>
            <p:ph type="title"/>
          </p:nvPr>
        </p:nvSpPr>
        <p:spPr bwMode="auto">
          <a:xfrm>
            <a:off x="0" y="188640"/>
            <a:ext cx="9144000" cy="1143000"/>
          </a:xfrm>
          <a:noFill/>
          <a:ln>
            <a:miter lim="800000"/>
            <a:headEnd/>
            <a:tailEnd/>
          </a:ln>
        </p:spPr>
        <p:txBody>
          <a:bodyPr vert="horz" wrap="square" lIns="91440" tIns="45720" rIns="91440" bIns="45720" numCol="1" anchor="t" anchorCtr="0" compatLnSpc="1">
            <a:prstTxWarp prst="textNoShape">
              <a:avLst/>
            </a:prstTxWarp>
            <a:normAutofit/>
          </a:bodyPr>
          <a:lstStyle/>
          <a:p>
            <a:r>
              <a:rPr lang="en-GB" sz="3200" b="1" dirty="0" smtClean="0"/>
              <a:t>Forecasts of Hurricane Sandy </a:t>
            </a:r>
            <a:r>
              <a:rPr lang="en-GB" sz="3200" b="1" u="sng" dirty="0" smtClean="0">
                <a:solidFill>
                  <a:schemeClr val="hlink"/>
                </a:solidFill>
              </a:rPr>
              <a:t>without</a:t>
            </a:r>
            <a:r>
              <a:rPr lang="en-GB" sz="3200" b="1" dirty="0" smtClean="0">
                <a:solidFill>
                  <a:srgbClr val="0235AD"/>
                </a:solidFill>
              </a:rPr>
              <a:t> </a:t>
            </a:r>
            <a:r>
              <a:rPr lang="en-GB" sz="3200" b="1" dirty="0" smtClean="0"/>
              <a:t>polar satellites </a:t>
            </a:r>
          </a:p>
        </p:txBody>
      </p:sp>
      <p:pic>
        <p:nvPicPr>
          <p:cNvPr id="14" name="Picture 13" descr="sandy_OPS-4DV_bt25vt30.1.png"/>
          <p:cNvPicPr>
            <a:picLocks noChangeAspect="1"/>
          </p:cNvPicPr>
          <p:nvPr/>
        </p:nvPicPr>
        <p:blipFill>
          <a:blip r:embed="rId3" cstate="print"/>
          <a:srcRect l="4641" t="13937" r="35825" b="1916"/>
          <a:stretch>
            <a:fillRect/>
          </a:stretch>
        </p:blipFill>
        <p:spPr>
          <a:xfrm>
            <a:off x="395536" y="3429000"/>
            <a:ext cx="2808312" cy="2808312"/>
          </a:xfrm>
          <a:prstGeom prst="rect">
            <a:avLst/>
          </a:prstGeom>
        </p:spPr>
      </p:pic>
      <p:pic>
        <p:nvPicPr>
          <p:cNvPr id="9" name="Picture 8" descr="sandy_nosat_bt25vt30.1.png"/>
          <p:cNvPicPr>
            <a:picLocks noChangeAspect="1"/>
          </p:cNvPicPr>
          <p:nvPr/>
        </p:nvPicPr>
        <p:blipFill>
          <a:blip r:embed="rId4" cstate="print"/>
          <a:srcRect l="3696" t="13937" r="35825"/>
          <a:stretch>
            <a:fillRect/>
          </a:stretch>
        </p:blipFill>
        <p:spPr>
          <a:xfrm>
            <a:off x="3203848" y="3429000"/>
            <a:ext cx="2806370" cy="2825418"/>
          </a:xfrm>
          <a:prstGeom prst="rect">
            <a:avLst/>
          </a:prstGeom>
        </p:spPr>
      </p:pic>
      <p:sp>
        <p:nvSpPr>
          <p:cNvPr id="16385" name="Rectangle 1"/>
          <p:cNvSpPr>
            <a:spLocks noChangeArrowheads="1"/>
          </p:cNvSpPr>
          <p:nvPr/>
        </p:nvSpPr>
        <p:spPr bwMode="auto">
          <a:xfrm>
            <a:off x="467544" y="1165394"/>
            <a:ext cx="8208912"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lang="en-GB" sz="2400" dirty="0" smtClean="0">
                <a:latin typeface="Calibri" pitchFamily="34" charset="0"/>
                <a:ea typeface="Calibri" pitchFamily="34" charset="0"/>
                <a:cs typeface="Times New Roman" pitchFamily="18" charset="0"/>
              </a:rPr>
              <a:t>ECMWF f</a:t>
            </a:r>
            <a:r>
              <a:rPr kumimoji="0" lang="en-GB" sz="240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orecasts of</a:t>
            </a:r>
            <a:r>
              <a:rPr kumimoji="0" lang="en-GB" sz="2400" u="none" strike="noStrike" cap="none" normalizeH="0" dirty="0" smtClean="0">
                <a:ln>
                  <a:noFill/>
                </a:ln>
                <a:solidFill>
                  <a:schemeClr val="tx1"/>
                </a:solidFill>
                <a:effectLst/>
                <a:latin typeface="Calibri" pitchFamily="34" charset="0"/>
                <a:ea typeface="Calibri" pitchFamily="34" charset="0"/>
                <a:cs typeface="Times New Roman" pitchFamily="18" charset="0"/>
              </a:rPr>
              <a:t> Mean Sea Level Pressure,</a:t>
            </a:r>
            <a:r>
              <a:rPr kumimoji="0" lang="en-GB" sz="240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GB" sz="2400" b="1" strike="noStrike" cap="none" normalizeH="0" baseline="0" dirty="0" smtClean="0">
                <a:ln>
                  <a:noFill/>
                </a:ln>
                <a:effectLst/>
                <a:latin typeface="Calibri" pitchFamily="34" charset="0"/>
                <a:ea typeface="Calibri" pitchFamily="34" charset="0"/>
                <a:cs typeface="Times New Roman" pitchFamily="18" charset="0"/>
              </a:rPr>
              <a:t>5 days in advance </a:t>
            </a:r>
            <a:r>
              <a:rPr kumimoji="0" lang="en-GB" sz="240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of the </a:t>
            </a:r>
            <a:r>
              <a:rPr lang="en-GB" sz="2400" dirty="0" smtClean="0">
                <a:latin typeface="Calibri" pitchFamily="34" charset="0"/>
                <a:ea typeface="Calibri" pitchFamily="34" charset="0"/>
                <a:cs typeface="Times New Roman" pitchFamily="18" charset="0"/>
              </a:rPr>
              <a:t>30</a:t>
            </a:r>
            <a:r>
              <a:rPr lang="en-GB" sz="2400" baseline="30000" dirty="0" smtClean="0">
                <a:latin typeface="Calibri" pitchFamily="34" charset="0"/>
                <a:ea typeface="Calibri" pitchFamily="34" charset="0"/>
                <a:cs typeface="Times New Roman" pitchFamily="18" charset="0"/>
              </a:rPr>
              <a:t>th</a:t>
            </a:r>
            <a:r>
              <a:rPr kumimoji="0" lang="en-GB" sz="240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October</a:t>
            </a:r>
            <a:r>
              <a:rPr kumimoji="0" lang="en-GB" sz="2400" u="none" strike="noStrike" cap="none" normalizeH="0" dirty="0" smtClean="0">
                <a:ln>
                  <a:noFill/>
                </a:ln>
                <a:solidFill>
                  <a:schemeClr val="tx1"/>
                </a:solidFill>
                <a:effectLst/>
                <a:latin typeface="Calibri" pitchFamily="34" charset="0"/>
                <a:ea typeface="Calibri" pitchFamily="34" charset="0"/>
                <a:cs typeface="Times New Roman" pitchFamily="18" charset="0"/>
              </a:rPr>
              <a:t> 2012 for the landfall of </a:t>
            </a:r>
            <a:r>
              <a:rPr kumimoji="0" lang="en-GB" sz="2400" strike="noStrike" cap="none" normalizeH="0" dirty="0" smtClean="0">
                <a:ln>
                  <a:noFill/>
                </a:ln>
                <a:effectLst/>
                <a:latin typeface="Calibri" pitchFamily="34" charset="0"/>
                <a:ea typeface="Calibri" pitchFamily="34" charset="0"/>
                <a:cs typeface="Times New Roman" pitchFamily="18" charset="0"/>
              </a:rPr>
              <a:t>Hurricane Sandy</a:t>
            </a:r>
            <a:r>
              <a:rPr kumimoji="0" lang="en-GB" sz="240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Forecasts from an assimilation</a:t>
            </a:r>
            <a:r>
              <a:rPr kumimoji="0" lang="en-GB" sz="2400" u="none" strike="noStrike" cap="none" normalizeH="0" dirty="0" smtClean="0">
                <a:ln>
                  <a:noFill/>
                </a:ln>
                <a:solidFill>
                  <a:schemeClr val="tx1"/>
                </a:solidFill>
                <a:effectLst/>
                <a:latin typeface="Calibri" pitchFamily="34" charset="0"/>
                <a:ea typeface="Calibri" pitchFamily="34" charset="0"/>
                <a:cs typeface="Times New Roman" pitchFamily="18" charset="0"/>
              </a:rPr>
              <a:t> system </a:t>
            </a:r>
            <a:r>
              <a:rPr kumimoji="0" lang="en-GB" sz="2400" b="1" u="sng" strike="noStrike" cap="none" normalizeH="0" dirty="0" smtClean="0">
                <a:ln>
                  <a:noFill/>
                </a:ln>
                <a:solidFill>
                  <a:srgbClr val="FF0000"/>
                </a:solidFill>
                <a:effectLst/>
                <a:latin typeface="Calibri" pitchFamily="34" charset="0"/>
                <a:ea typeface="Calibri" pitchFamily="34" charset="0"/>
                <a:cs typeface="Times New Roman" pitchFamily="18" charset="0"/>
              </a:rPr>
              <a:t>with no polar satellites </a:t>
            </a:r>
            <a:r>
              <a:rPr kumimoji="0" lang="en-GB" sz="2400" u="none" strike="noStrike" cap="none" normalizeH="0" dirty="0" smtClean="0">
                <a:ln>
                  <a:noFill/>
                </a:ln>
                <a:solidFill>
                  <a:schemeClr val="tx1"/>
                </a:solidFill>
                <a:effectLst/>
                <a:latin typeface="Calibri" pitchFamily="34" charset="0"/>
                <a:ea typeface="Calibri" pitchFamily="34" charset="0"/>
                <a:cs typeface="Times New Roman" pitchFamily="18" charset="0"/>
              </a:rPr>
              <a:t>fail to predict the landfall of </a:t>
            </a:r>
            <a:r>
              <a:rPr kumimoji="0" lang="en-GB" sz="2400" u="none" strike="noStrike" cap="none" normalizeH="0" smtClean="0">
                <a:ln>
                  <a:noFill/>
                </a:ln>
                <a:solidFill>
                  <a:schemeClr val="tx1"/>
                </a:solidFill>
                <a:effectLst/>
                <a:latin typeface="Calibri" pitchFamily="34" charset="0"/>
                <a:ea typeface="Calibri" pitchFamily="34" charset="0"/>
                <a:cs typeface="Times New Roman" pitchFamily="18" charset="0"/>
              </a:rPr>
              <a:t>the storm on the </a:t>
            </a:r>
            <a:r>
              <a:rPr kumimoji="0" lang="en-GB" sz="2400" u="none" strike="noStrike" cap="none" normalizeH="0" dirty="0" smtClean="0">
                <a:ln>
                  <a:noFill/>
                </a:ln>
                <a:solidFill>
                  <a:schemeClr val="tx1"/>
                </a:solidFill>
                <a:effectLst/>
                <a:latin typeface="Calibri" pitchFamily="34" charset="0"/>
                <a:ea typeface="Calibri" pitchFamily="34" charset="0"/>
                <a:cs typeface="Times New Roman" pitchFamily="18" charset="0"/>
              </a:rPr>
              <a:t>US east coast. </a:t>
            </a:r>
            <a:endParaRPr kumimoji="0" lang="en-GB" sz="4000" u="none" strike="noStrike" cap="none" normalizeH="0" baseline="0" dirty="0" smtClean="0">
              <a:ln>
                <a:noFill/>
              </a:ln>
              <a:solidFill>
                <a:schemeClr val="tx1"/>
              </a:solidFill>
              <a:effectLst/>
              <a:latin typeface="Arial" pitchFamily="34" charset="0"/>
            </a:endParaRPr>
          </a:p>
        </p:txBody>
      </p:sp>
      <p:sp>
        <p:nvSpPr>
          <p:cNvPr id="6" name="TextBox 5"/>
          <p:cNvSpPr txBox="1"/>
          <p:nvPr/>
        </p:nvSpPr>
        <p:spPr>
          <a:xfrm>
            <a:off x="3635896" y="2996952"/>
            <a:ext cx="2088232" cy="369332"/>
          </a:xfrm>
          <a:prstGeom prst="rect">
            <a:avLst/>
          </a:prstGeom>
          <a:solidFill>
            <a:schemeClr val="tx2">
              <a:lumMod val="20000"/>
              <a:lumOff val="80000"/>
            </a:schemeClr>
          </a:solidFill>
          <a:ln w="28575">
            <a:solidFill>
              <a:schemeClr val="tx1"/>
            </a:solidFill>
          </a:ln>
        </p:spPr>
        <p:txBody>
          <a:bodyPr wrap="square" rtlCol="0">
            <a:spAutoFit/>
          </a:bodyPr>
          <a:lstStyle/>
          <a:p>
            <a:pPr algn="ctr"/>
            <a:r>
              <a:rPr lang="en-GB" b="1" dirty="0" smtClean="0"/>
              <a:t>NO POLAR SAT</a:t>
            </a:r>
            <a:endParaRPr lang="en-GB" b="1" dirty="0"/>
          </a:p>
        </p:txBody>
      </p:sp>
      <p:sp>
        <p:nvSpPr>
          <p:cNvPr id="10" name="TextBox 9"/>
          <p:cNvSpPr txBox="1"/>
          <p:nvPr/>
        </p:nvSpPr>
        <p:spPr>
          <a:xfrm>
            <a:off x="827584" y="2996952"/>
            <a:ext cx="2016224" cy="369332"/>
          </a:xfrm>
          <a:prstGeom prst="rect">
            <a:avLst/>
          </a:prstGeom>
          <a:solidFill>
            <a:schemeClr val="tx2">
              <a:lumMod val="20000"/>
              <a:lumOff val="80000"/>
            </a:schemeClr>
          </a:solidFill>
          <a:ln w="28575">
            <a:solidFill>
              <a:schemeClr val="tx1"/>
            </a:solidFill>
          </a:ln>
        </p:spPr>
        <p:txBody>
          <a:bodyPr wrap="square" rtlCol="0">
            <a:spAutoFit/>
          </a:bodyPr>
          <a:lstStyle/>
          <a:p>
            <a:pPr algn="ctr"/>
            <a:r>
              <a:rPr lang="en-GB" b="1" dirty="0" smtClean="0"/>
              <a:t>ECMWF OPS</a:t>
            </a:r>
            <a:endParaRPr lang="en-GB" b="1" dirty="0"/>
          </a:p>
        </p:txBody>
      </p:sp>
      <p:sp>
        <p:nvSpPr>
          <p:cNvPr id="11" name="TextBox 10"/>
          <p:cNvSpPr txBox="1"/>
          <p:nvPr/>
        </p:nvSpPr>
        <p:spPr>
          <a:xfrm>
            <a:off x="6372200" y="2996952"/>
            <a:ext cx="2088232" cy="369332"/>
          </a:xfrm>
          <a:prstGeom prst="rect">
            <a:avLst/>
          </a:prstGeom>
          <a:solidFill>
            <a:schemeClr val="tx2">
              <a:lumMod val="20000"/>
              <a:lumOff val="80000"/>
            </a:schemeClr>
          </a:solidFill>
          <a:ln w="28575">
            <a:solidFill>
              <a:schemeClr val="tx1"/>
            </a:solidFill>
          </a:ln>
        </p:spPr>
        <p:txBody>
          <a:bodyPr wrap="square" rtlCol="0">
            <a:spAutoFit/>
          </a:bodyPr>
          <a:lstStyle/>
          <a:p>
            <a:pPr algn="ctr"/>
            <a:r>
              <a:rPr lang="en-GB" b="1" dirty="0" smtClean="0"/>
              <a:t>VERIFICATION</a:t>
            </a:r>
            <a:endParaRPr lang="en-GB" b="1" dirty="0"/>
          </a:p>
        </p:txBody>
      </p:sp>
      <p:pic>
        <p:nvPicPr>
          <p:cNvPr id="16" name="Picture 15" descr="sandy_verify_bt25vt30.1.png"/>
          <p:cNvPicPr>
            <a:picLocks noChangeAspect="1"/>
          </p:cNvPicPr>
          <p:nvPr/>
        </p:nvPicPr>
        <p:blipFill>
          <a:blip r:embed="rId5" cstate="print"/>
          <a:srcRect l="3696" t="13937" r="35825" b="1916"/>
          <a:stretch>
            <a:fillRect/>
          </a:stretch>
        </p:blipFill>
        <p:spPr>
          <a:xfrm>
            <a:off x="5976790" y="3429000"/>
            <a:ext cx="2807169" cy="2763307"/>
          </a:xfrm>
          <a:prstGeom prst="rect">
            <a:avLst/>
          </a:prstGeom>
        </p:spPr>
      </p:pic>
      <p:sp>
        <p:nvSpPr>
          <p:cNvPr id="18" name="Rectangle 1"/>
          <p:cNvSpPr>
            <a:spLocks noChangeArrowheads="1"/>
          </p:cNvSpPr>
          <p:nvPr/>
        </p:nvSpPr>
        <p:spPr bwMode="auto">
          <a:xfrm>
            <a:off x="323528" y="6237312"/>
            <a:ext cx="8496944" cy="400110"/>
          </a:xfrm>
          <a:prstGeom prst="rect">
            <a:avLst/>
          </a:prstGeom>
          <a:solidFill>
            <a:schemeClr val="bg2">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sz="2000" b="1" u="none" strike="noStrike" cap="none" normalizeH="0" baseline="0" dirty="0" smtClean="0">
                <a:ln>
                  <a:noFill/>
                </a:ln>
                <a:solidFill>
                  <a:srgbClr val="FF0000"/>
                </a:solidFill>
                <a:effectLst/>
                <a:latin typeface="Arial" pitchFamily="34" charset="0"/>
              </a:rPr>
              <a:t>5 day forecast</a:t>
            </a:r>
            <a:r>
              <a:rPr kumimoji="0" lang="en-GB" sz="2000" u="none" strike="noStrike" cap="none" normalizeH="0" baseline="0" dirty="0" smtClean="0">
                <a:ln>
                  <a:noFill/>
                </a:ln>
                <a:solidFill>
                  <a:schemeClr val="tx1"/>
                </a:solidFill>
                <a:effectLst/>
                <a:latin typeface="Arial" pitchFamily="34" charset="0"/>
              </a:rPr>
              <a:t>:</a:t>
            </a:r>
            <a:r>
              <a:rPr kumimoji="0" lang="en-GB" sz="2000" u="none" strike="noStrike" cap="none" normalizeH="0" dirty="0" smtClean="0">
                <a:ln>
                  <a:noFill/>
                </a:ln>
                <a:solidFill>
                  <a:schemeClr val="tx1"/>
                </a:solidFill>
                <a:effectLst/>
                <a:latin typeface="Arial" pitchFamily="34" charset="0"/>
              </a:rPr>
              <a:t> </a:t>
            </a:r>
            <a:r>
              <a:rPr kumimoji="0" lang="en-GB" sz="2000" u="none" strike="noStrike" cap="none" normalizeH="0" baseline="0" dirty="0" smtClean="0">
                <a:ln>
                  <a:noFill/>
                </a:ln>
                <a:solidFill>
                  <a:schemeClr val="tx1"/>
                </a:solidFill>
                <a:effectLst/>
                <a:latin typeface="Arial" pitchFamily="34" charset="0"/>
              </a:rPr>
              <a:t>Base time 2012-10-25-00z </a:t>
            </a:r>
            <a:r>
              <a:rPr kumimoji="0" lang="en-GB" sz="2000" b="1" u="none" strike="noStrike" cap="none" normalizeH="0" baseline="0" dirty="0" smtClean="0">
                <a:ln>
                  <a:noFill/>
                </a:ln>
                <a:solidFill>
                  <a:srgbClr val="FF0000"/>
                </a:solidFill>
                <a:effectLst/>
                <a:latin typeface="Arial" pitchFamily="34" charset="0"/>
              </a:rPr>
              <a:t>Valid Time: 2012-10-30-00z</a:t>
            </a:r>
          </a:p>
        </p:txBody>
      </p:sp>
      <p:cxnSp>
        <p:nvCxnSpPr>
          <p:cNvPr id="12" name="Straight Connector 11"/>
          <p:cNvCxnSpPr/>
          <p:nvPr/>
        </p:nvCxnSpPr>
        <p:spPr>
          <a:xfrm>
            <a:off x="304800" y="9144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body" idx="1"/>
          </p:nvPr>
        </p:nvSpPr>
        <p:spPr>
          <a:xfrm>
            <a:off x="152400" y="1316038"/>
            <a:ext cx="9829799" cy="4445000"/>
          </a:xfrm>
        </p:spPr>
        <p:txBody>
          <a:bodyPr>
            <a:normAutofit/>
          </a:bodyPr>
          <a:lstStyle/>
          <a:p>
            <a:pPr marL="0" indent="0">
              <a:spcBef>
                <a:spcPts val="1400"/>
              </a:spcBef>
              <a:buClr>
                <a:srgbClr val="C00000"/>
              </a:buClr>
              <a:buSzPct val="135000"/>
              <a:buNone/>
              <a:defRPr/>
            </a:pPr>
            <a:r>
              <a:rPr lang="en-US" dirty="0" smtClean="0">
                <a:latin typeface="Arial" pitchFamily="34" charset="0"/>
                <a:cs typeface="Arial" pitchFamily="34" charset="0"/>
                <a:sym typeface="Wingdings" pitchFamily="2" charset="2"/>
              </a:rPr>
              <a:t>Priorities </a:t>
            </a:r>
            <a:r>
              <a:rPr lang="en-US" dirty="0">
                <a:latin typeface="Arial" pitchFamily="34" charset="0"/>
                <a:cs typeface="Arial" pitchFamily="34" charset="0"/>
                <a:sym typeface="Wingdings" pitchFamily="2" charset="2"/>
              </a:rPr>
              <a:t>for the </a:t>
            </a:r>
            <a:r>
              <a:rPr lang="en-US" dirty="0">
                <a:latin typeface="Arial" pitchFamily="34" charset="0"/>
                <a:cs typeface="Arial" pitchFamily="34" charset="0"/>
              </a:rPr>
              <a:t>Global </a:t>
            </a:r>
            <a:r>
              <a:rPr lang="en-US" dirty="0" smtClean="0">
                <a:latin typeface="Arial" pitchFamily="34" charset="0"/>
                <a:cs typeface="Arial" pitchFamily="34" charset="0"/>
              </a:rPr>
              <a:t>Observing System</a:t>
            </a:r>
          </a:p>
          <a:p>
            <a:pPr>
              <a:spcBef>
                <a:spcPts val="1400"/>
              </a:spcBef>
              <a:buClr>
                <a:srgbClr val="C00000"/>
              </a:buClr>
              <a:buSzPct val="135000"/>
              <a:defRPr/>
            </a:pPr>
            <a:r>
              <a:rPr lang="en-US" dirty="0" smtClean="0">
                <a:latin typeface="Arial" pitchFamily="34" charset="0"/>
                <a:cs typeface="Arial" pitchFamily="34" charset="0"/>
                <a:sym typeface="Wingdings" pitchFamily="2" charset="2"/>
              </a:rPr>
              <a:t>Operational: JPSS, GOES-R</a:t>
            </a:r>
          </a:p>
          <a:p>
            <a:pPr>
              <a:spcBef>
                <a:spcPts val="1400"/>
              </a:spcBef>
              <a:buClr>
                <a:srgbClr val="C00000"/>
              </a:buClr>
              <a:buSzPct val="135000"/>
              <a:defRPr/>
            </a:pPr>
            <a:r>
              <a:rPr lang="en-US" dirty="0" smtClean="0">
                <a:latin typeface="Arial" pitchFamily="34" charset="0"/>
                <a:cs typeface="Arial" pitchFamily="34" charset="0"/>
                <a:sym typeface="Wingdings" pitchFamily="2" charset="2"/>
              </a:rPr>
              <a:t>Research: GPM, </a:t>
            </a:r>
            <a:r>
              <a:rPr lang="en-US" dirty="0">
                <a:latin typeface="Arial" pitchFamily="34" charset="0"/>
                <a:cs typeface="Arial" pitchFamily="34" charset="0"/>
                <a:sym typeface="Wingdings" pitchFamily="2" charset="2"/>
              </a:rPr>
              <a:t>SMAP</a:t>
            </a:r>
            <a:r>
              <a:rPr lang="en-US" dirty="0" smtClean="0">
                <a:latin typeface="Arial" pitchFamily="34" charset="0"/>
                <a:cs typeface="Arial" pitchFamily="34" charset="0"/>
                <a:sym typeface="Wingdings" pitchFamily="2" charset="2"/>
              </a:rPr>
              <a:t> </a:t>
            </a:r>
          </a:p>
          <a:p>
            <a:pPr>
              <a:spcBef>
                <a:spcPts val="1400"/>
              </a:spcBef>
              <a:buClr>
                <a:srgbClr val="C00000"/>
              </a:buClr>
              <a:buSzPct val="135000"/>
              <a:defRPr/>
            </a:pPr>
            <a:r>
              <a:rPr lang="en-US" dirty="0" smtClean="0">
                <a:latin typeface="Arial" pitchFamily="34" charset="0"/>
                <a:cs typeface="Arial" pitchFamily="34" charset="0"/>
                <a:sym typeface="Wingdings" pitchFamily="2" charset="2"/>
              </a:rPr>
              <a:t>Assessments and implementation recommendations through JCSDA</a:t>
            </a:r>
            <a:endParaRPr lang="en-US" dirty="0">
              <a:latin typeface="Arial" pitchFamily="34" charset="0"/>
              <a:cs typeface="Arial" pitchFamily="34" charset="0"/>
              <a:sym typeface="Wingdings" pitchFamily="2" charset="2"/>
            </a:endParaRPr>
          </a:p>
          <a:p>
            <a:pPr marL="0" indent="0" eaLnBrk="1" hangingPunct="1">
              <a:spcBef>
                <a:spcPts val="1400"/>
              </a:spcBef>
              <a:buClr>
                <a:srgbClr val="C00000"/>
              </a:buClr>
              <a:buSzPct val="135000"/>
              <a:buNone/>
              <a:defRPr/>
            </a:pPr>
            <a:endParaRPr lang="en-US" sz="3000" dirty="0" smtClean="0">
              <a:latin typeface="Arial" pitchFamily="34" charset="0"/>
              <a:cs typeface="Arial" pitchFamily="34" charset="0"/>
            </a:endParaRPr>
          </a:p>
        </p:txBody>
      </p:sp>
      <p:sp>
        <p:nvSpPr>
          <p:cNvPr id="78852" name="Rectangle 3"/>
          <p:cNvSpPr>
            <a:spLocks noGrp="1" noChangeArrowheads="1"/>
          </p:cNvSpPr>
          <p:nvPr>
            <p:ph type="title"/>
          </p:nvPr>
        </p:nvSpPr>
        <p:spPr>
          <a:xfrm>
            <a:off x="1268581" y="228600"/>
            <a:ext cx="6934200" cy="457200"/>
          </a:xfrm>
        </p:spPr>
        <p:txBody>
          <a:bodyPr>
            <a:normAutofit fontScale="90000"/>
          </a:bodyPr>
          <a:lstStyle/>
          <a:p>
            <a:r>
              <a:rPr lang="en-US" sz="3600" dirty="0">
                <a:latin typeface="Arial" pitchFamily="34" charset="0"/>
                <a:cs typeface="Arial" pitchFamily="34" charset="0"/>
                <a:sym typeface="Wingdings" pitchFamily="2" charset="2"/>
              </a:rPr>
              <a:t>Ongoing Efforts to Improve Forecast Capabilities</a:t>
            </a:r>
            <a:endParaRPr lang="en-US" sz="4000" b="1" dirty="0" smtClean="0">
              <a:latin typeface="Arial" pitchFamily="34" charset="0"/>
              <a:cs typeface="Arial" pitchFamily="34" charset="0"/>
            </a:endParaRPr>
          </a:p>
        </p:txBody>
      </p:sp>
      <p:sp>
        <p:nvSpPr>
          <p:cNvPr id="78854" name="Rectangle 5"/>
          <p:cNvSpPr>
            <a:spLocks noChangeArrowheads="1"/>
          </p:cNvSpPr>
          <p:nvPr/>
        </p:nvSpPr>
        <p:spPr bwMode="auto">
          <a:xfrm>
            <a:off x="4422775" y="1139825"/>
            <a:ext cx="3129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4000">
                <a:solidFill>
                  <a:srgbClr val="000000"/>
                </a:solidFill>
              </a:rPr>
              <a:t> </a:t>
            </a:r>
          </a:p>
        </p:txBody>
      </p:sp>
      <p:sp>
        <p:nvSpPr>
          <p:cNvPr id="14" name="Slide Number Placeholder 14"/>
          <p:cNvSpPr>
            <a:spLocks noGrp="1"/>
          </p:cNvSpPr>
          <p:nvPr>
            <p:ph type="sldNum" sz="quarter" idx="12"/>
          </p:nvPr>
        </p:nvSpPr>
        <p:spPr>
          <a:xfrm>
            <a:off x="7086600" y="6400800"/>
            <a:ext cx="1905000" cy="457200"/>
          </a:xfrm>
        </p:spPr>
        <p:txBody>
          <a:bodyPr/>
          <a:lstStyle/>
          <a:p>
            <a:pPr>
              <a:defRPr/>
            </a:pPr>
            <a:fld id="{839C07B3-06C0-43E8-888F-F9BF9DD4BA1D}" type="slidenum">
              <a:rPr lang="en-US" smtClean="0">
                <a:solidFill>
                  <a:prstClr val="black">
                    <a:tint val="75000"/>
                  </a:prstClr>
                </a:solidFill>
              </a:rPr>
              <a:pPr>
                <a:defRPr/>
              </a:pPr>
              <a:t>26</a:t>
            </a:fld>
            <a:endParaRPr lang="en-US" dirty="0">
              <a:solidFill>
                <a:prstClr val="black">
                  <a:tint val="75000"/>
                </a:prstClr>
              </a:solidFill>
            </a:endParaRPr>
          </a:p>
        </p:txBody>
      </p:sp>
      <p:cxnSp>
        <p:nvCxnSpPr>
          <p:cNvPr id="16" name="Straight Connector 15"/>
          <p:cNvCxnSpPr/>
          <p:nvPr/>
        </p:nvCxnSpPr>
        <p:spPr>
          <a:xfrm>
            <a:off x="304800" y="9906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6169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3"/>
          <p:cNvSpPr>
            <a:spLocks noGrp="1" noChangeArrowheads="1"/>
          </p:cNvSpPr>
          <p:nvPr>
            <p:ph type="title"/>
          </p:nvPr>
        </p:nvSpPr>
        <p:spPr>
          <a:xfrm>
            <a:off x="1717675" y="715962"/>
            <a:ext cx="6032500" cy="687388"/>
          </a:xfrm>
        </p:spPr>
        <p:txBody>
          <a:bodyPr rtlCol="0">
            <a:noAutofit/>
          </a:bodyPr>
          <a:lstStyle/>
          <a:p>
            <a:pPr>
              <a:defRPr/>
            </a:pPr>
            <a:r>
              <a:rPr lang="en-US" sz="3200" b="1" dirty="0"/>
              <a:t>Priority Research </a:t>
            </a:r>
            <a:r>
              <a:rPr lang="en-US" sz="3200" b="1" dirty="0" smtClean="0"/>
              <a:t>Satellites: </a:t>
            </a:r>
            <a:br>
              <a:rPr lang="en-US" sz="3200" b="1" dirty="0" smtClean="0"/>
            </a:br>
            <a:r>
              <a:rPr lang="en-US" sz="3200" b="1" dirty="0" smtClean="0">
                <a:latin typeface="+mn-lt"/>
                <a:cs typeface="Times New Roman" pitchFamily="18" charset="0"/>
              </a:rPr>
              <a:t>Global Precipitation Mission</a:t>
            </a:r>
            <a:r>
              <a:rPr lang="en-US" sz="3200" b="1" dirty="0">
                <a:latin typeface="+mn-lt"/>
                <a:cs typeface="Times New Roman" pitchFamily="18" charset="0"/>
              </a:rPr>
              <a:t/>
            </a:r>
            <a:br>
              <a:rPr lang="en-US" sz="3200" b="1" dirty="0">
                <a:latin typeface="+mn-lt"/>
                <a:cs typeface="Times New Roman" pitchFamily="18" charset="0"/>
              </a:rPr>
            </a:br>
            <a:endParaRPr lang="en-US" sz="3200" b="1" dirty="0" smtClean="0">
              <a:latin typeface="+mn-lt"/>
              <a:cs typeface="Times New Roman" pitchFamily="18" charset="0"/>
            </a:endParaRPr>
          </a:p>
        </p:txBody>
      </p:sp>
      <p:sp>
        <p:nvSpPr>
          <p:cNvPr id="22531" name="Slide Number Placeholder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4AF6C97E-E15C-4606-9061-7070BEB5518A}" type="slidenum">
              <a:rPr lang="en-US" smtClean="0">
                <a:solidFill>
                  <a:srgbClr val="898989"/>
                </a:solidFill>
              </a:rPr>
              <a:pPr/>
              <a:t>27</a:t>
            </a:fld>
            <a:endParaRPr lang="en-US" smtClean="0">
              <a:solidFill>
                <a:srgbClr val="898989"/>
              </a:solidFill>
            </a:endParaRPr>
          </a:p>
        </p:txBody>
      </p:sp>
      <p:sp>
        <p:nvSpPr>
          <p:cNvPr id="22533" name="Rectangle 5"/>
          <p:cNvSpPr>
            <a:spLocks noChangeArrowheads="1"/>
          </p:cNvSpPr>
          <p:nvPr/>
        </p:nvSpPr>
        <p:spPr bwMode="auto">
          <a:xfrm>
            <a:off x="4422775" y="1552575"/>
            <a:ext cx="311150" cy="701675"/>
          </a:xfrm>
          <a:prstGeom prst="rect">
            <a:avLst/>
          </a:prstGeom>
          <a:noFill/>
          <a:ln w="9525">
            <a:noFill/>
            <a:miter lim="800000"/>
            <a:headEnd/>
            <a:tailEnd/>
          </a:ln>
        </p:spPr>
        <p:txBody>
          <a:bodyPr wrap="none">
            <a:spAutoFit/>
          </a:bodyPr>
          <a:lstStyle/>
          <a:p>
            <a:r>
              <a:rPr lang="en-US" sz="4000">
                <a:solidFill>
                  <a:srgbClr val="000000"/>
                </a:solidFill>
                <a:latin typeface="Times New Roman" pitchFamily="18" charset="0"/>
              </a:rPr>
              <a:t> </a:t>
            </a:r>
          </a:p>
        </p:txBody>
      </p:sp>
      <p:pic>
        <p:nvPicPr>
          <p:cNvPr id="22536" name="Picture 8" descr="GPM_spacecraft_DPR_and_GMI.jpg"/>
          <p:cNvPicPr>
            <a:picLocks noChangeAspect="1"/>
          </p:cNvPicPr>
          <p:nvPr/>
        </p:nvPicPr>
        <p:blipFill>
          <a:blip r:embed="rId3" cstate="print"/>
          <a:srcRect/>
          <a:stretch>
            <a:fillRect/>
          </a:stretch>
        </p:blipFill>
        <p:spPr bwMode="auto">
          <a:xfrm>
            <a:off x="717550" y="1885950"/>
            <a:ext cx="7681913" cy="4210050"/>
          </a:xfrm>
          <a:prstGeom prst="rect">
            <a:avLst/>
          </a:prstGeom>
          <a:noFill/>
          <a:ln w="9525">
            <a:noFill/>
            <a:miter lim="800000"/>
            <a:headEnd/>
            <a:tailEnd/>
          </a:ln>
        </p:spPr>
      </p:pic>
      <p:cxnSp>
        <p:nvCxnSpPr>
          <p:cNvPr id="9" name="Straight Connector 8"/>
          <p:cNvCxnSpPr/>
          <p:nvPr/>
        </p:nvCxnSpPr>
        <p:spPr>
          <a:xfrm>
            <a:off x="304800" y="140335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title"/>
          </p:nvPr>
        </p:nvSpPr>
        <p:spPr>
          <a:xfrm>
            <a:off x="457200" y="33338"/>
            <a:ext cx="8229600" cy="1143000"/>
          </a:xfrm>
        </p:spPr>
        <p:txBody>
          <a:bodyPr/>
          <a:lstStyle/>
          <a:p>
            <a:pPr eaLnBrk="1" hangingPunct="1"/>
            <a:r>
              <a:rPr lang="en-US" b="1" dirty="0" smtClean="0"/>
              <a:t>GPM Extends Current Capability</a:t>
            </a:r>
            <a:endParaRPr lang="en-US" sz="3100" b="1" dirty="0" smtClean="0"/>
          </a:p>
        </p:txBody>
      </p:sp>
      <p:sp>
        <p:nvSpPr>
          <p:cNvPr id="21507" name="Content Placeholder 4"/>
          <p:cNvSpPr>
            <a:spLocks noGrp="1"/>
          </p:cNvSpPr>
          <p:nvPr>
            <p:ph idx="1"/>
          </p:nvPr>
        </p:nvSpPr>
        <p:spPr>
          <a:xfrm>
            <a:off x="-76200" y="1371600"/>
            <a:ext cx="9144000" cy="5334000"/>
          </a:xfrm>
        </p:spPr>
        <p:txBody>
          <a:bodyPr/>
          <a:lstStyle/>
          <a:p>
            <a:pPr marL="0" indent="0" eaLnBrk="1" hangingPunct="1">
              <a:buNone/>
            </a:pPr>
            <a:r>
              <a:rPr lang="en-US" b="1" dirty="0" smtClean="0"/>
              <a:t>     GPM Core</a:t>
            </a:r>
          </a:p>
          <a:p>
            <a:pPr lvl="1" eaLnBrk="1" hangingPunct="1">
              <a:buClr>
                <a:srgbClr val="C00000"/>
              </a:buClr>
              <a:buSzPct val="125000"/>
              <a:buFont typeface="Arial" panose="020B0604020202020204" pitchFamily="34" charset="0"/>
              <a:buChar char="•"/>
            </a:pPr>
            <a:r>
              <a:rPr lang="en-US" dirty="0" smtClean="0"/>
              <a:t>Unique primary sensors </a:t>
            </a:r>
          </a:p>
          <a:p>
            <a:pPr lvl="2" eaLnBrk="1" hangingPunct="1">
              <a:buClr>
                <a:srgbClr val="C00000"/>
              </a:buClr>
              <a:buFont typeface="Arial" panose="020B0604020202020204" pitchFamily="34" charset="0"/>
              <a:buChar char="‒"/>
            </a:pPr>
            <a:r>
              <a:rPr lang="en-US" dirty="0" smtClean="0"/>
              <a:t>GPM Microwave Imager (GMI – contributed by NASA) </a:t>
            </a:r>
          </a:p>
          <a:p>
            <a:pPr lvl="3" eaLnBrk="1" hangingPunct="1">
              <a:buClr>
                <a:srgbClr val="C00000"/>
              </a:buClr>
              <a:buFont typeface="Wingdings" panose="05000000000000000000" pitchFamily="2" charset="2"/>
              <a:buChar char="§"/>
            </a:pPr>
            <a:r>
              <a:rPr lang="en-US" dirty="0" smtClean="0"/>
              <a:t>13 channel (10-183 GHz) conically scanning radiometer</a:t>
            </a:r>
          </a:p>
          <a:p>
            <a:pPr lvl="4" eaLnBrk="1" hangingPunct="1">
              <a:buClr>
                <a:srgbClr val="C00000"/>
              </a:buClr>
              <a:buFont typeface="Courier New" panose="02070309020205020404" pitchFamily="49" charset="0"/>
              <a:buChar char="o"/>
            </a:pPr>
            <a:r>
              <a:rPr lang="en-US" dirty="0" smtClean="0"/>
              <a:t>Successor to TRMM TMI</a:t>
            </a:r>
          </a:p>
          <a:p>
            <a:pPr lvl="3" eaLnBrk="1" hangingPunct="1">
              <a:buClr>
                <a:srgbClr val="C00000"/>
              </a:buClr>
              <a:buFont typeface="Wingdings" panose="05000000000000000000" pitchFamily="2" charset="2"/>
              <a:buChar char="§"/>
            </a:pPr>
            <a:r>
              <a:rPr lang="en-US" dirty="0" smtClean="0"/>
              <a:t>Enhancement for cold season precipitation over land</a:t>
            </a:r>
          </a:p>
          <a:p>
            <a:pPr lvl="2" eaLnBrk="1" hangingPunct="1">
              <a:buClr>
                <a:srgbClr val="C00000"/>
              </a:buClr>
              <a:buFont typeface="Arial" panose="020B0604020202020204" pitchFamily="34" charset="0"/>
              <a:buChar char="‒"/>
            </a:pPr>
            <a:r>
              <a:rPr lang="en-US" dirty="0" smtClean="0"/>
              <a:t>Dual-frequency Precipitation Radar (DPR – contributed JAXA) </a:t>
            </a:r>
          </a:p>
          <a:p>
            <a:pPr lvl="3" eaLnBrk="1" hangingPunct="1">
              <a:buClr>
                <a:srgbClr val="C00000"/>
              </a:buClr>
              <a:buFont typeface="Wingdings" panose="05000000000000000000" pitchFamily="2" charset="2"/>
              <a:buChar char="§"/>
            </a:pPr>
            <a:r>
              <a:rPr lang="en-US" dirty="0" smtClean="0"/>
              <a:t>Ka/Ku band radar </a:t>
            </a:r>
          </a:p>
          <a:p>
            <a:pPr lvl="4" eaLnBrk="1" hangingPunct="1">
              <a:buClr>
                <a:srgbClr val="C00000"/>
              </a:buClr>
              <a:buFont typeface="Courier New" panose="02070309020205020404" pitchFamily="49" charset="0"/>
              <a:buChar char="o"/>
            </a:pPr>
            <a:r>
              <a:rPr lang="en-US" dirty="0" smtClean="0"/>
              <a:t>Successor to TRMM PR</a:t>
            </a:r>
          </a:p>
          <a:p>
            <a:pPr lvl="3" eaLnBrk="1" hangingPunct="1">
              <a:buClr>
                <a:srgbClr val="C00000"/>
              </a:buClr>
              <a:buFont typeface="Wingdings" panose="05000000000000000000" pitchFamily="2" charset="2"/>
              <a:buChar char="§"/>
            </a:pPr>
            <a:r>
              <a:rPr lang="en-US" dirty="0" smtClean="0"/>
              <a:t>Dual frequency helps improve vertical structure of precipitation</a:t>
            </a:r>
          </a:p>
          <a:p>
            <a:pPr lvl="3" eaLnBrk="1" hangingPunct="1">
              <a:buClr>
                <a:srgbClr val="C00000"/>
              </a:buClr>
              <a:buFont typeface="Wingdings" panose="05000000000000000000" pitchFamily="2" charset="2"/>
              <a:buChar char="§"/>
            </a:pPr>
            <a:r>
              <a:rPr lang="en-US" dirty="0" smtClean="0"/>
              <a:t>Dual frequency improves sensitivity to lighter precipitation</a:t>
            </a:r>
          </a:p>
          <a:p>
            <a:pPr eaLnBrk="1" hangingPunct="1"/>
            <a:endParaRPr lang="en-US" dirty="0" smtClean="0"/>
          </a:p>
        </p:txBody>
      </p:sp>
      <p:cxnSp>
        <p:nvCxnSpPr>
          <p:cNvPr id="4" name="Straight Connector 3"/>
          <p:cNvCxnSpPr/>
          <p:nvPr/>
        </p:nvCxnSpPr>
        <p:spPr>
          <a:xfrm>
            <a:off x="304800" y="9906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76200"/>
            <a:ext cx="8229600" cy="1143000"/>
          </a:xfrm>
        </p:spPr>
        <p:txBody>
          <a:bodyPr/>
          <a:lstStyle/>
          <a:p>
            <a:pPr eaLnBrk="1" hangingPunct="1"/>
            <a:r>
              <a:rPr lang="en-US" dirty="0" smtClean="0"/>
              <a:t>TRMM vs. GPM</a:t>
            </a:r>
          </a:p>
        </p:txBody>
      </p:sp>
      <p:graphicFrame>
        <p:nvGraphicFramePr>
          <p:cNvPr id="4" name="Table 3"/>
          <p:cNvGraphicFramePr>
            <a:graphicFrameLocks noGrp="1"/>
          </p:cNvGraphicFramePr>
          <p:nvPr>
            <p:extLst>
              <p:ext uri="{D42A27DB-BD31-4B8C-83A1-F6EECF244321}">
                <p14:modId xmlns:p14="http://schemas.microsoft.com/office/powerpoint/2010/main" val="1210055327"/>
              </p:ext>
            </p:extLst>
          </p:nvPr>
        </p:nvGraphicFramePr>
        <p:xfrm>
          <a:off x="990600" y="1371600"/>
          <a:ext cx="7315199" cy="5086355"/>
        </p:xfrm>
        <a:graphic>
          <a:graphicData uri="http://schemas.openxmlformats.org/drawingml/2006/table">
            <a:tbl>
              <a:tblPr>
                <a:effectLst>
                  <a:outerShdw blurRad="50800" dist="38100" dir="2700000" algn="tl" rotWithShape="0">
                    <a:prstClr val="black">
                      <a:alpha val="40000"/>
                    </a:prstClr>
                  </a:outerShdw>
                </a:effectLst>
              </a:tblPr>
              <a:tblGrid>
                <a:gridCol w="1308963"/>
                <a:gridCol w="2761096"/>
                <a:gridCol w="1308963"/>
                <a:gridCol w="1936177"/>
              </a:tblGrid>
              <a:tr h="329480">
                <a:tc gridSpan="2">
                  <a:txBody>
                    <a:bodyPr/>
                    <a:lstStyle/>
                    <a:p>
                      <a:pPr algn="l" fontAlgn="b"/>
                      <a:r>
                        <a:rPr lang="en-US" sz="1800" b="0" i="0" u="none" strike="noStrike" dirty="0">
                          <a:solidFill>
                            <a:srgbClr val="000000"/>
                          </a:solidFill>
                          <a:latin typeface="Calibri"/>
                        </a:rPr>
                        <a:t>TRMM vs. GPM</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 </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7125">
                <a:tc>
                  <a:txBody>
                    <a:bodyPr/>
                    <a:lstStyle/>
                    <a:p>
                      <a:pPr algn="l" fontAlgn="b"/>
                      <a:r>
                        <a:rPr lang="en-US" sz="1800" b="0" i="0" u="none" strike="noStrike" dirty="0">
                          <a:solidFill>
                            <a:srgbClr val="000000"/>
                          </a:solidFill>
                          <a:latin typeface="Calibri"/>
                        </a:rPr>
                        <a:t>General</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800" b="0" i="0" u="none" strike="noStrike" dirty="0">
                        <a:solidFill>
                          <a:srgbClr val="000000"/>
                        </a:solidFill>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TRMM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800" b="0" i="0" u="none" strike="noStrike">
                          <a:solidFill>
                            <a:srgbClr val="000000"/>
                          </a:solidFill>
                          <a:latin typeface="Calibri"/>
                        </a:rPr>
                        <a:t>GPM</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r h="317125">
                <a:tc>
                  <a:txBody>
                    <a:bodyPr/>
                    <a:lstStyle/>
                    <a:p>
                      <a:pPr algn="l" fontAlgn="b"/>
                      <a:r>
                        <a:rPr lang="en-US" sz="18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dirty="0">
                          <a:solidFill>
                            <a:srgbClr val="000000"/>
                          </a:solidFill>
                          <a:latin typeface="Calibri"/>
                        </a:rPr>
                        <a:t>Orbit Altitude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a:solidFill>
                            <a:srgbClr val="000000"/>
                          </a:solidFill>
                          <a:latin typeface="Calibri"/>
                        </a:rPr>
                        <a:t>350 km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407 km</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7125">
                <a:tc>
                  <a:txBody>
                    <a:bodyPr/>
                    <a:lstStyle/>
                    <a:p>
                      <a:pPr algn="l" fontAlgn="b"/>
                      <a:r>
                        <a:rPr lang="en-US" sz="18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dirty="0">
                          <a:solidFill>
                            <a:srgbClr val="000000"/>
                          </a:solidFill>
                          <a:latin typeface="Calibri"/>
                        </a:rPr>
                        <a:t>Inclination Angle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a:solidFill>
                            <a:srgbClr val="000000"/>
                          </a:solidFill>
                          <a:latin typeface="Calibri"/>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65˚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7125">
                <a:tc>
                  <a:txBody>
                    <a:bodyPr/>
                    <a:lstStyle/>
                    <a:p>
                      <a:pPr algn="l" fontAlgn="b"/>
                      <a:r>
                        <a:rPr lang="en-US" sz="18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solidFill>
                            <a:srgbClr val="000000"/>
                          </a:solidFill>
                          <a:latin typeface="Calibri"/>
                        </a:rPr>
                        <a:t>Revisit Frequency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a:solidFill>
                            <a:srgbClr val="000000"/>
                          </a:solidFill>
                          <a:latin typeface="Calibri"/>
                        </a:rPr>
                        <a:t>11-12 hrs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3hrs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7125">
                <a:tc>
                  <a:txBody>
                    <a:bodyPr/>
                    <a:lstStyle/>
                    <a:p>
                      <a:pPr algn="l" fontAlgn="b"/>
                      <a:r>
                        <a:rPr lang="en-US" sz="18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solidFill>
                            <a:srgbClr val="000000"/>
                          </a:solidFill>
                          <a:latin typeface="Calibri"/>
                        </a:rPr>
                        <a:t>Track Speed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a:solidFill>
                            <a:srgbClr val="000000"/>
                          </a:solidFill>
                          <a:latin typeface="Calibri"/>
                        </a:rPr>
                        <a:t>6.9 km/s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7.2 km/s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7125">
                <a:tc>
                  <a:txBody>
                    <a:bodyPr/>
                    <a:lstStyle/>
                    <a:p>
                      <a:pPr algn="l" fontAlgn="b"/>
                      <a:r>
                        <a:rPr lang="en-US" sz="18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solidFill>
                            <a:srgbClr val="000000"/>
                          </a:solidFill>
                          <a:latin typeface="Calibri"/>
                        </a:rPr>
                        <a:t>Coverage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Tropics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Global</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7125">
                <a:tc gridSpan="2">
                  <a:txBody>
                    <a:bodyPr/>
                    <a:lstStyle/>
                    <a:p>
                      <a:pPr algn="l" fontAlgn="b"/>
                      <a:r>
                        <a:rPr lang="en-US" sz="1800" b="0" i="0" u="none" strike="noStrike">
                          <a:solidFill>
                            <a:srgbClr val="000000"/>
                          </a:solidFill>
                          <a:latin typeface="Calibri"/>
                        </a:rPr>
                        <a:t>Microwave Imager</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ctr" fontAlgn="b"/>
                      <a:endParaRPr lang="en-US" sz="1800" b="0" i="0" u="none" strike="noStrike">
                        <a:solidFill>
                          <a:srgbClr val="000000"/>
                        </a:solidFill>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 </a:t>
                      </a:r>
                    </a:p>
                  </a:txBody>
                  <a:tcPr marL="9525" marR="9525"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7125">
                <a:tc>
                  <a:txBody>
                    <a:bodyPr/>
                    <a:lstStyle/>
                    <a:p>
                      <a:pPr algn="l" fontAlgn="b"/>
                      <a:r>
                        <a:rPr lang="en-US" sz="18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solidFill>
                            <a:srgbClr val="000000"/>
                          </a:solidFill>
                          <a:latin typeface="Calibri"/>
                        </a:rPr>
                        <a:t>Swath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a:solidFill>
                            <a:srgbClr val="000000"/>
                          </a:solidFill>
                          <a:latin typeface="Calibri"/>
                        </a:rPr>
                        <a:t>758.5 km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885 km</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7125">
                <a:tc>
                  <a:txBody>
                    <a:bodyPr/>
                    <a:lstStyle/>
                    <a:p>
                      <a:pPr algn="l" fontAlgn="b"/>
                      <a:r>
                        <a:rPr lang="en-US" sz="18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solidFill>
                            <a:srgbClr val="000000"/>
                          </a:solidFill>
                          <a:latin typeface="Calibri"/>
                        </a:rPr>
                        <a:t>Incident Angle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a:solidFill>
                            <a:srgbClr val="000000"/>
                          </a:solidFill>
                          <a:latin typeface="Calibri"/>
                        </a:rPr>
                        <a:t>52.8˚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52.8˚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7125">
                <a:tc>
                  <a:txBody>
                    <a:bodyPr/>
                    <a:lstStyle/>
                    <a:p>
                      <a:pPr algn="l" fontAlgn="b"/>
                      <a:r>
                        <a:rPr lang="en-US" sz="18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solidFill>
                            <a:srgbClr val="000000"/>
                          </a:solidFill>
                          <a:latin typeface="Calibri"/>
                        </a:rPr>
                        <a:t>Number of Channels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a:solidFill>
                            <a:srgbClr val="000000"/>
                          </a:solidFill>
                          <a:latin typeface="Calibri"/>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13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7125">
                <a:tc gridSpan="2">
                  <a:txBody>
                    <a:bodyPr/>
                    <a:lstStyle/>
                    <a:p>
                      <a:pPr algn="l" fontAlgn="b"/>
                      <a:r>
                        <a:rPr lang="en-US" sz="1800" b="0" i="0" u="none" strike="noStrike">
                          <a:solidFill>
                            <a:srgbClr val="000000"/>
                          </a:solidFill>
                          <a:latin typeface="Calibri"/>
                        </a:rPr>
                        <a:t>Precipitation Radar</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ctr" fontAlgn="b"/>
                      <a:endParaRPr lang="en-US" sz="1800" b="0" i="0" u="none" strike="noStrike">
                        <a:solidFill>
                          <a:srgbClr val="000000"/>
                        </a:solidFill>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 </a:t>
                      </a:r>
                    </a:p>
                  </a:txBody>
                  <a:tcPr marL="9525" marR="9525"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7125">
                <a:tc>
                  <a:txBody>
                    <a:bodyPr/>
                    <a:lstStyle/>
                    <a:p>
                      <a:pPr algn="l" fontAlgn="b"/>
                      <a:r>
                        <a:rPr lang="en-US" sz="18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solidFill>
                            <a:srgbClr val="000000"/>
                          </a:solidFill>
                          <a:latin typeface="Calibri"/>
                        </a:rPr>
                        <a:t>Swath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a:solidFill>
                            <a:srgbClr val="000000"/>
                          </a:solidFill>
                          <a:latin typeface="Calibri"/>
                        </a:rPr>
                        <a:t>215 km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245 km</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7125">
                <a:tc>
                  <a:txBody>
                    <a:bodyPr/>
                    <a:lstStyle/>
                    <a:p>
                      <a:pPr algn="l" fontAlgn="b"/>
                      <a:r>
                        <a:rPr lang="en-US" sz="18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solidFill>
                            <a:srgbClr val="000000"/>
                          </a:solidFill>
                          <a:latin typeface="Calibri"/>
                        </a:rPr>
                        <a:t>Number of Channels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7125">
                <a:tc>
                  <a:txBody>
                    <a:bodyPr/>
                    <a:lstStyle/>
                    <a:p>
                      <a:pPr algn="l" fontAlgn="b"/>
                      <a:r>
                        <a:rPr lang="en-US" sz="18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solidFill>
                            <a:srgbClr val="000000"/>
                          </a:solidFill>
                          <a:latin typeface="Calibri"/>
                        </a:rPr>
                        <a:t>Spatial Resolution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a:solidFill>
                            <a:srgbClr val="000000"/>
                          </a:solidFill>
                          <a:latin typeface="Calibri"/>
                        </a:rPr>
                        <a:t>4.3 km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5 km</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7125">
                <a:tc>
                  <a:txBody>
                    <a:bodyPr/>
                    <a:lstStyle/>
                    <a:p>
                      <a:pPr algn="l" fontAlgn="b"/>
                      <a:r>
                        <a:rPr lang="en-US" sz="18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US" sz="1800" b="0" i="0" u="none" strike="noStrike">
                          <a:solidFill>
                            <a:srgbClr val="000000"/>
                          </a:solidFill>
                          <a:latin typeface="Calibri"/>
                        </a:rPr>
                        <a:t>Range Resolution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a:solidFill>
                            <a:srgbClr val="000000"/>
                          </a:solidFill>
                          <a:latin typeface="Calibri"/>
                        </a:rPr>
                        <a:t>250 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250, 500 m</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cxnSp>
        <p:nvCxnSpPr>
          <p:cNvPr id="5" name="Straight Connector 4"/>
          <p:cNvCxnSpPr/>
          <p:nvPr/>
        </p:nvCxnSpPr>
        <p:spPr>
          <a:xfrm>
            <a:off x="304800" y="9906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idx="4294967295"/>
          </p:nvPr>
        </p:nvSpPr>
        <p:spPr>
          <a:xfrm>
            <a:off x="685800" y="0"/>
            <a:ext cx="7620000" cy="1371600"/>
          </a:xfrm>
        </p:spPr>
        <p:txBody>
          <a:bodyPr/>
          <a:lstStyle/>
          <a:p>
            <a:pPr algn="ctr">
              <a:defRPr/>
            </a:pPr>
            <a:r>
              <a:rPr lang="en-US" sz="3600" b="1" dirty="0" smtClean="0">
                <a:solidFill>
                  <a:schemeClr val="tx1"/>
                </a:solidFill>
                <a:latin typeface="Calibri" panose="020F0502020204030204" pitchFamily="34" charset="0"/>
              </a:rPr>
              <a:t>      </a:t>
            </a:r>
            <a:r>
              <a:rPr lang="en-US" sz="3200" b="1" dirty="0" smtClean="0">
                <a:latin typeface="Calibri" panose="020F0502020204030204" pitchFamily="34" charset="0"/>
                <a:cs typeface="Arial" panose="020B0604020202020204" pitchFamily="34" charset="0"/>
              </a:rPr>
              <a:t>Building a Weather-Ready Nation</a:t>
            </a:r>
            <a:r>
              <a:rPr lang="en-US" sz="3600" b="1" dirty="0" smtClean="0">
                <a:latin typeface="Calibri" panose="020F0502020204030204" pitchFamily="34" charset="0"/>
                <a:cs typeface="Arial" panose="020B0604020202020204" pitchFamily="34" charset="0"/>
              </a:rPr>
              <a:t/>
            </a:r>
            <a:br>
              <a:rPr lang="en-US" sz="3600" b="1" dirty="0" smtClean="0">
                <a:latin typeface="Calibri" panose="020F0502020204030204" pitchFamily="34" charset="0"/>
                <a:cs typeface="Arial" panose="020B0604020202020204" pitchFamily="34" charset="0"/>
              </a:rPr>
            </a:br>
            <a:r>
              <a:rPr lang="en-US" sz="2600" i="1" dirty="0" smtClean="0">
                <a:latin typeface="Calibri" panose="020F0502020204030204" pitchFamily="34" charset="0"/>
                <a:cs typeface="Arial" panose="020B0604020202020204" pitchFamily="34" charset="0"/>
              </a:rPr>
              <a:t>Decrease Vulnerability by Increasing </a:t>
            </a:r>
            <a:br>
              <a:rPr lang="en-US" sz="2600" i="1" dirty="0" smtClean="0">
                <a:latin typeface="Calibri" panose="020F0502020204030204" pitchFamily="34" charset="0"/>
                <a:cs typeface="Arial" panose="020B0604020202020204" pitchFamily="34" charset="0"/>
              </a:rPr>
            </a:br>
            <a:r>
              <a:rPr lang="en-US" sz="2600" i="1" dirty="0" smtClean="0">
                <a:latin typeface="Calibri" panose="020F0502020204030204" pitchFamily="34" charset="0"/>
                <a:cs typeface="Arial" panose="020B0604020202020204" pitchFamily="34" charset="0"/>
              </a:rPr>
              <a:t>Resilience and Preparedness</a:t>
            </a:r>
          </a:p>
        </p:txBody>
      </p:sp>
      <p:sp>
        <p:nvSpPr>
          <p:cNvPr id="17412" name="Slide Number Placeholder 5"/>
          <p:cNvSpPr>
            <a:spLocks noGrp="1"/>
          </p:cNvSpPr>
          <p:nvPr>
            <p:ph type="sldNum" sz="quarter" idx="4294967295"/>
          </p:nvPr>
        </p:nvSpPr>
        <p:spPr>
          <a:xfrm>
            <a:off x="7010400" y="6581775"/>
            <a:ext cx="2133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ct val="75000"/>
              </a:spcBef>
              <a:defRPr sz="2800">
                <a:solidFill>
                  <a:srgbClr val="083763"/>
                </a:solidFill>
                <a:latin typeface="Franklin Gothic Medium" pitchFamily="34" charset="0"/>
              </a:defRPr>
            </a:lvl1pPr>
            <a:lvl2pPr marL="742950" indent="-285750" eaLnBrk="0" hangingPunct="0">
              <a:spcBef>
                <a:spcPct val="5000"/>
              </a:spcBef>
              <a:buBlip>
                <a:blip r:embed="rId3"/>
              </a:buBlip>
              <a:defRPr sz="2000">
                <a:solidFill>
                  <a:srgbClr val="083763"/>
                </a:solidFill>
                <a:latin typeface="Franklin Gothic Medium Cond" pitchFamily="34" charset="0"/>
              </a:defRPr>
            </a:lvl2pPr>
            <a:lvl3pPr marL="1143000" indent="-228600" eaLnBrk="0" hangingPunct="0">
              <a:spcBef>
                <a:spcPct val="5000"/>
              </a:spcBef>
              <a:buBlip>
                <a:blip r:embed="rId4"/>
              </a:buBlip>
              <a:defRPr>
                <a:solidFill>
                  <a:srgbClr val="083763"/>
                </a:solidFill>
                <a:latin typeface="Franklin Gothic Medium Cond" pitchFamily="34" charset="0"/>
              </a:defRPr>
            </a:lvl3pPr>
            <a:lvl4pPr marL="1600200" indent="-228600" eaLnBrk="0" hangingPunct="0">
              <a:spcBef>
                <a:spcPct val="5000"/>
              </a:spcBef>
              <a:buBlip>
                <a:blip r:embed="rId5"/>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eaLnBrk="1" hangingPunct="1">
              <a:lnSpc>
                <a:spcPct val="100000"/>
              </a:lnSpc>
              <a:spcBef>
                <a:spcPct val="0"/>
              </a:spcBef>
            </a:pPr>
            <a:fld id="{13298C00-37BA-4CEB-860E-5CD2D059217C}" type="slidenum">
              <a:rPr lang="en-US" altLang="en-US" sz="1200" smtClean="0">
                <a:solidFill>
                  <a:prstClr val="white"/>
                </a:solidFill>
                <a:latin typeface="Arial" panose="020B0604020202020204" pitchFamily="34" charset="0"/>
                <a:ea typeface="MS PGothic" pitchFamily="34" charset="-128"/>
                <a:cs typeface="Arial" panose="020B0604020202020204" pitchFamily="34" charset="0"/>
              </a:rPr>
              <a:pPr eaLnBrk="1" hangingPunct="1">
                <a:lnSpc>
                  <a:spcPct val="100000"/>
                </a:lnSpc>
                <a:spcBef>
                  <a:spcPct val="0"/>
                </a:spcBef>
              </a:pPr>
              <a:t>3</a:t>
            </a:fld>
            <a:endParaRPr lang="en-US" altLang="en-US" sz="1200" dirty="0" smtClean="0">
              <a:solidFill>
                <a:prstClr val="white"/>
              </a:solidFill>
              <a:latin typeface="Arial" panose="020B0604020202020204" pitchFamily="34" charset="0"/>
              <a:ea typeface="MS PGothic" pitchFamily="34" charset="-128"/>
              <a:cs typeface="Arial" panose="020B0604020202020204" pitchFamily="34" charset="0"/>
            </a:endParaRPr>
          </a:p>
        </p:txBody>
      </p:sp>
      <p:sp>
        <p:nvSpPr>
          <p:cNvPr id="17411" name="Content Placeholder 6"/>
          <p:cNvSpPr>
            <a:spLocks noGrp="1"/>
          </p:cNvSpPr>
          <p:nvPr>
            <p:ph idx="4294967295"/>
          </p:nvPr>
        </p:nvSpPr>
        <p:spPr>
          <a:xfrm>
            <a:off x="0" y="1676400"/>
            <a:ext cx="5340350" cy="4343400"/>
          </a:xfrm>
        </p:spPr>
        <p:txBody>
          <a:bodyPr/>
          <a:lstStyle/>
          <a:p>
            <a:pPr marL="514350" indent="-285750">
              <a:lnSpc>
                <a:spcPct val="100000"/>
              </a:lnSpc>
              <a:spcBef>
                <a:spcPts val="0"/>
              </a:spcBef>
              <a:buClr>
                <a:srgbClr val="C00000"/>
              </a:buClr>
              <a:buSzPct val="135000"/>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Increase resilience to and preparedness for increasing vulnerability to extreme weather</a:t>
            </a:r>
          </a:p>
          <a:p>
            <a:pPr>
              <a:lnSpc>
                <a:spcPct val="100000"/>
              </a:lnSpc>
              <a:spcBef>
                <a:spcPts val="0"/>
              </a:spcBef>
              <a:buFont typeface="Arial" panose="020B0604020202020204" pitchFamily="34" charset="0"/>
              <a:buChar char="•"/>
            </a:pPr>
            <a:endParaRPr lang="en-US" altLang="en-US" sz="1600" dirty="0" smtClean="0">
              <a:latin typeface="Arial" panose="020B0604020202020204" pitchFamily="34" charset="0"/>
              <a:cs typeface="Arial" panose="020B0604020202020204" pitchFamily="34" charset="0"/>
            </a:endParaRPr>
          </a:p>
          <a:p>
            <a:pPr marL="0" indent="0">
              <a:lnSpc>
                <a:spcPct val="100000"/>
              </a:lnSpc>
              <a:spcBef>
                <a:spcPts val="0"/>
              </a:spcBef>
              <a:buNone/>
              <a:defRPr/>
            </a:pPr>
            <a:r>
              <a:rPr lang="en-US" altLang="en-US" sz="1800" b="1" dirty="0" smtClean="0">
                <a:latin typeface="Calibri" pitchFamily="34" charset="0"/>
                <a:ea typeface="Calibri" pitchFamily="34" charset="0"/>
                <a:cs typeface="Calibri" pitchFamily="34" charset="0"/>
              </a:rPr>
              <a:t>Impact-based Decision Support Services </a:t>
            </a:r>
            <a:endParaRPr lang="en-US" altLang="en-US" sz="1800" b="1" dirty="0">
              <a:latin typeface="Calibri" pitchFamily="34" charset="0"/>
              <a:ea typeface="Calibri" pitchFamily="34" charset="0"/>
              <a:cs typeface="Calibri" pitchFamily="34" charset="0"/>
            </a:endParaRPr>
          </a:p>
          <a:p>
            <a:pPr lvl="1">
              <a:lnSpc>
                <a:spcPts val="1800"/>
              </a:lnSpc>
              <a:spcBef>
                <a:spcPts val="0"/>
              </a:spcBef>
              <a:buClr>
                <a:srgbClr val="C00000"/>
              </a:buClr>
              <a:buSzPct val="135000"/>
              <a:buFont typeface="Arial" panose="020B0604020202020204" pitchFamily="34" charset="0"/>
              <a:buChar char="•"/>
              <a:defRPr/>
            </a:pPr>
            <a:r>
              <a:rPr lang="en-US" altLang="en-US" sz="1600" dirty="0">
                <a:latin typeface="Calibri" pitchFamily="34" charset="0"/>
                <a:ea typeface="Calibri" pitchFamily="34" charset="0"/>
                <a:cs typeface="Calibri" pitchFamily="34" charset="0"/>
              </a:rPr>
              <a:t>Better understanding of </a:t>
            </a:r>
            <a:r>
              <a:rPr lang="en-US" altLang="en-US" sz="1600" u="sng" dirty="0">
                <a:latin typeface="Calibri" pitchFamily="34" charset="0"/>
                <a:ea typeface="Calibri" pitchFamily="34" charset="0"/>
                <a:cs typeface="Calibri" pitchFamily="34" charset="0"/>
              </a:rPr>
              <a:t>societal </a:t>
            </a:r>
            <a:r>
              <a:rPr lang="en-US" altLang="en-US" sz="1600" u="sng" dirty="0" smtClean="0">
                <a:latin typeface="Calibri" pitchFamily="34" charset="0"/>
                <a:ea typeface="Calibri" pitchFamily="34" charset="0"/>
                <a:cs typeface="Calibri" pitchFamily="34" charset="0"/>
              </a:rPr>
              <a:t>impacts</a:t>
            </a:r>
            <a:r>
              <a:rPr lang="en-US" altLang="en-US" sz="1600" dirty="0" smtClean="0">
                <a:latin typeface="Calibri" pitchFamily="34" charset="0"/>
                <a:ea typeface="Calibri" pitchFamily="34" charset="0"/>
                <a:cs typeface="Calibri" pitchFamily="34" charset="0"/>
              </a:rPr>
              <a:t>; connecting the social science component to forecast advancements</a:t>
            </a:r>
            <a:endParaRPr lang="en-US" altLang="en-US" sz="1600" dirty="0">
              <a:latin typeface="Calibri" pitchFamily="34" charset="0"/>
              <a:ea typeface="Calibri" pitchFamily="34" charset="0"/>
              <a:cs typeface="Calibri" pitchFamily="34" charset="0"/>
            </a:endParaRPr>
          </a:p>
          <a:p>
            <a:pPr lvl="1">
              <a:lnSpc>
                <a:spcPts val="1800"/>
              </a:lnSpc>
              <a:buClr>
                <a:srgbClr val="C00000"/>
              </a:buClr>
              <a:buSzPct val="135000"/>
              <a:buFont typeface="Arial" panose="020B0604020202020204" pitchFamily="34" charset="0"/>
              <a:buChar char="•"/>
              <a:defRPr/>
            </a:pPr>
            <a:endParaRPr lang="en-US" altLang="en-US" sz="1600" dirty="0">
              <a:latin typeface="Calibri" pitchFamily="34" charset="0"/>
              <a:ea typeface="Calibri" pitchFamily="34" charset="0"/>
              <a:cs typeface="Calibri" pitchFamily="34" charset="0"/>
            </a:endParaRPr>
          </a:p>
          <a:p>
            <a:pPr lvl="1">
              <a:lnSpc>
                <a:spcPts val="1800"/>
              </a:lnSpc>
              <a:buClr>
                <a:srgbClr val="C00000"/>
              </a:buClr>
              <a:buSzPct val="135000"/>
              <a:buFont typeface="Arial" panose="020B0604020202020204" pitchFamily="34" charset="0"/>
              <a:buChar char="•"/>
              <a:defRPr/>
            </a:pPr>
            <a:r>
              <a:rPr lang="en-US" altLang="en-US" sz="1600" dirty="0">
                <a:latin typeface="Calibri" pitchFamily="34" charset="0"/>
                <a:ea typeface="Calibri" pitchFamily="34" charset="0"/>
                <a:cs typeface="Calibri" pitchFamily="34" charset="0"/>
              </a:rPr>
              <a:t>Making our information more relevant to </a:t>
            </a:r>
            <a:r>
              <a:rPr lang="en-US" altLang="en-US" sz="1600" u="sng" dirty="0">
                <a:latin typeface="Calibri" pitchFamily="34" charset="0"/>
                <a:ea typeface="Calibri" pitchFamily="34" charset="0"/>
                <a:cs typeface="Calibri" pitchFamily="34" charset="0"/>
              </a:rPr>
              <a:t>decision makers</a:t>
            </a:r>
            <a:r>
              <a:rPr lang="en-US" altLang="en-US" sz="1600" dirty="0">
                <a:latin typeface="Calibri" pitchFamily="34" charset="0"/>
                <a:ea typeface="Calibri" pitchFamily="34" charset="0"/>
                <a:cs typeface="Calibri" pitchFamily="34" charset="0"/>
              </a:rPr>
              <a:t>.</a:t>
            </a:r>
          </a:p>
          <a:p>
            <a:pPr lvl="1">
              <a:lnSpc>
                <a:spcPts val="1800"/>
              </a:lnSpc>
              <a:buClr>
                <a:srgbClr val="C00000"/>
              </a:buClr>
              <a:buSzPct val="135000"/>
              <a:buFont typeface="Arial" panose="020B0604020202020204" pitchFamily="34" charset="0"/>
              <a:buChar char="•"/>
              <a:defRPr/>
            </a:pPr>
            <a:endParaRPr lang="en-US" altLang="en-US" sz="1600" dirty="0">
              <a:latin typeface="Calibri" pitchFamily="34" charset="0"/>
              <a:ea typeface="Calibri" pitchFamily="34" charset="0"/>
              <a:cs typeface="Calibri" pitchFamily="34" charset="0"/>
            </a:endParaRPr>
          </a:p>
          <a:p>
            <a:pPr lvl="1">
              <a:lnSpc>
                <a:spcPts val="1800"/>
              </a:lnSpc>
              <a:buClr>
                <a:srgbClr val="C00000"/>
              </a:buClr>
              <a:buSzPct val="135000"/>
              <a:buFont typeface="Arial" panose="020B0604020202020204" pitchFamily="34" charset="0"/>
              <a:buChar char="•"/>
              <a:defRPr/>
            </a:pPr>
            <a:r>
              <a:rPr lang="en-US" altLang="en-US" sz="1600" u="sng" dirty="0">
                <a:latin typeface="Calibri" pitchFamily="34" charset="0"/>
                <a:ea typeface="Calibri" pitchFamily="34" charset="0"/>
                <a:cs typeface="Calibri" pitchFamily="34" charset="0"/>
              </a:rPr>
              <a:t>Participating directly in decision making </a:t>
            </a:r>
            <a:r>
              <a:rPr lang="en-US" altLang="en-US" sz="1600" dirty="0">
                <a:latin typeface="Calibri" pitchFamily="34" charset="0"/>
                <a:ea typeface="Calibri" pitchFamily="34" charset="0"/>
                <a:cs typeface="Calibri" pitchFamily="34" charset="0"/>
              </a:rPr>
              <a:t>for those decisions fundamental to the role of government, especially the </a:t>
            </a:r>
            <a:r>
              <a:rPr lang="en-US" altLang="en-US" sz="1600" u="sng" dirty="0">
                <a:latin typeface="Calibri" pitchFamily="34" charset="0"/>
                <a:ea typeface="Calibri" pitchFamily="34" charset="0"/>
                <a:cs typeface="Calibri" pitchFamily="34" charset="0"/>
              </a:rPr>
              <a:t>protection of life and property</a:t>
            </a:r>
            <a:r>
              <a:rPr lang="en-US" altLang="en-US" sz="1600" dirty="0">
                <a:latin typeface="Calibri" pitchFamily="34" charset="0"/>
                <a:ea typeface="Calibri" pitchFamily="34" charset="0"/>
                <a:cs typeface="Calibri" pitchFamily="34" charset="0"/>
              </a:rPr>
              <a:t>.</a:t>
            </a:r>
          </a:p>
          <a:p>
            <a:pPr lvl="1">
              <a:lnSpc>
                <a:spcPts val="1800"/>
              </a:lnSpc>
              <a:buClr>
                <a:srgbClr val="C00000"/>
              </a:buClr>
              <a:buSzPct val="135000"/>
              <a:buFont typeface="Arial" panose="020B0604020202020204" pitchFamily="34" charset="0"/>
              <a:buChar char="•"/>
              <a:defRPr/>
            </a:pPr>
            <a:endParaRPr lang="en-US" altLang="en-US" sz="1600" dirty="0">
              <a:latin typeface="Calibri" pitchFamily="34" charset="0"/>
              <a:ea typeface="Calibri" pitchFamily="34" charset="0"/>
              <a:cs typeface="Calibri" pitchFamily="34" charset="0"/>
            </a:endParaRPr>
          </a:p>
          <a:p>
            <a:pPr lvl="1">
              <a:lnSpc>
                <a:spcPts val="1800"/>
              </a:lnSpc>
              <a:buClr>
                <a:srgbClr val="C00000"/>
              </a:buClr>
              <a:buSzPct val="135000"/>
              <a:buFont typeface="Arial" panose="020B0604020202020204" pitchFamily="34" charset="0"/>
              <a:buChar char="•"/>
              <a:defRPr/>
            </a:pPr>
            <a:r>
              <a:rPr lang="en-US" altLang="en-US" sz="1600" dirty="0">
                <a:latin typeface="Calibri" pitchFamily="34" charset="0"/>
                <a:ea typeface="Calibri" pitchFamily="34" charset="0"/>
                <a:cs typeface="Calibri" pitchFamily="34" charset="0"/>
              </a:rPr>
              <a:t>Counting on </a:t>
            </a:r>
            <a:r>
              <a:rPr lang="en-US" altLang="en-US" sz="1600" u="sng" dirty="0">
                <a:latin typeface="Calibri" pitchFamily="34" charset="0"/>
                <a:ea typeface="Calibri" pitchFamily="34" charset="0"/>
                <a:cs typeface="Calibri" pitchFamily="34" charset="0"/>
              </a:rPr>
              <a:t>market forces</a:t>
            </a:r>
            <a:r>
              <a:rPr lang="en-US" altLang="en-US" sz="1600" dirty="0">
                <a:latin typeface="Calibri" pitchFamily="34" charset="0"/>
                <a:ea typeface="Calibri" pitchFamily="34" charset="0"/>
                <a:cs typeface="Calibri" pitchFamily="34" charset="0"/>
              </a:rPr>
              <a:t> to provide diverse decision-support services across the entire </a:t>
            </a:r>
            <a:r>
              <a:rPr lang="en-US" altLang="en-US" sz="1600" dirty="0" smtClean="0">
                <a:latin typeface="Calibri" pitchFamily="34" charset="0"/>
                <a:ea typeface="Calibri" pitchFamily="34" charset="0"/>
                <a:cs typeface="Calibri" pitchFamily="34" charset="0"/>
              </a:rPr>
              <a:t>economy, e.g., multiple communication pathways.</a:t>
            </a:r>
            <a:endParaRPr lang="en-US" altLang="en-US" sz="1600" dirty="0">
              <a:latin typeface="Calibri" pitchFamily="34" charset="0"/>
              <a:ea typeface="Calibri" pitchFamily="34" charset="0"/>
              <a:cs typeface="Calibri" pitchFamily="34" charset="0"/>
            </a:endParaRPr>
          </a:p>
          <a:p>
            <a:pPr marL="0" indent="0"/>
            <a:endParaRPr lang="en-US" altLang="en-US" sz="1800" dirty="0" smtClean="0">
              <a:latin typeface="Arial" panose="020B0604020202020204" pitchFamily="34" charset="0"/>
              <a:cs typeface="Arial" panose="020B0604020202020204" pitchFamily="34" charset="0"/>
            </a:endParaRPr>
          </a:p>
          <a:p>
            <a:pPr>
              <a:buFont typeface="Arial" panose="020B0604020202020204" pitchFamily="34" charset="0"/>
              <a:buChar char="•"/>
            </a:pPr>
            <a:endParaRPr lang="en-US" altLang="en-US" sz="2600" dirty="0" smtClean="0">
              <a:latin typeface="Arial" panose="020B0604020202020204" pitchFamily="34" charset="0"/>
              <a:cs typeface="Arial" panose="020B0604020202020204" pitchFamily="34" charset="0"/>
            </a:endParaRPr>
          </a:p>
          <a:p>
            <a:pPr>
              <a:buFont typeface="Arial" panose="020B0604020202020204" pitchFamily="34" charset="0"/>
              <a:buChar char="•"/>
            </a:pPr>
            <a:endParaRPr lang="en-US" altLang="en-US" sz="2800" dirty="0" smtClean="0">
              <a:latin typeface="Arial" panose="020B0604020202020204" pitchFamily="34" charset="0"/>
              <a:cs typeface="Arial" panose="020B0604020202020204" pitchFamily="34" charset="0"/>
            </a:endParaRPr>
          </a:p>
          <a:p>
            <a:pPr>
              <a:buFont typeface="Arial" panose="020B0604020202020204" pitchFamily="34" charset="0"/>
              <a:buChar char="•"/>
            </a:pPr>
            <a:endParaRPr lang="en-US" altLang="en-US" sz="2800" dirty="0" smtClean="0">
              <a:latin typeface="Arial" panose="020B0604020202020204" pitchFamily="34" charset="0"/>
              <a:cs typeface="Arial" panose="020B0604020202020204" pitchFamily="34" charset="0"/>
            </a:endParaRPr>
          </a:p>
        </p:txBody>
      </p:sp>
      <p:pic>
        <p:nvPicPr>
          <p:cNvPr id="17414" name="Picture 1" descr="cbmam-road.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0350" y="1801657"/>
            <a:ext cx="3492500" cy="2617943"/>
          </a:xfrm>
          <a:prstGeom prst="rect">
            <a:avLst/>
          </a:prstGeom>
          <a:noFill/>
          <a:ln w="25400">
            <a:solidFill>
              <a:srgbClr val="000000"/>
            </a:solidFill>
            <a:miter lim="800000"/>
            <a:headEnd/>
            <a:tailEnd/>
          </a:ln>
          <a:effectLst>
            <a:outerShdw blurRad="76200" dist="63500" dir="2700000" algn="tl" rotWithShape="0">
              <a:prstClr val="black">
                <a:alpha val="49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287869"/>
            <a:ext cx="3235181" cy="646331"/>
          </a:xfrm>
          <a:prstGeom prst="rect">
            <a:avLst/>
          </a:prstGeom>
          <a:noFill/>
        </p:spPr>
        <p:txBody>
          <a:bodyPr wrap="none" rtlCol="0">
            <a:spAutoFit/>
          </a:bodyPr>
          <a:lstStyle/>
          <a:p>
            <a:r>
              <a:rPr lang="en-US" altLang="en-US" b="1" kern="0" dirty="0" smtClean="0">
                <a:solidFill>
                  <a:prstClr val="black"/>
                </a:solidFill>
                <a:latin typeface="Calibri" pitchFamily="34" charset="0"/>
                <a:ea typeface="Calibri" pitchFamily="34" charset="0"/>
                <a:cs typeface="Calibri" pitchFamily="34" charset="0"/>
              </a:rPr>
              <a:t>IDSS requires NWS culture shift </a:t>
            </a:r>
          </a:p>
          <a:p>
            <a:endParaRPr lang="en-US" dirty="0">
              <a:solidFill>
                <a:prstClr val="black"/>
              </a:solidFill>
            </a:endParaRPr>
          </a:p>
        </p:txBody>
      </p:sp>
      <p:cxnSp>
        <p:nvCxnSpPr>
          <p:cNvPr id="7" name="Straight Connector 6"/>
          <p:cNvCxnSpPr/>
          <p:nvPr/>
        </p:nvCxnSpPr>
        <p:spPr>
          <a:xfrm>
            <a:off x="304800" y="14478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114623"/>
      </p:ext>
    </p:extLst>
  </p:cSld>
  <p:clrMapOvr>
    <a:masterClrMapping/>
  </p:clrMapOvr>
  <p:transition>
    <p:pull dir="l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228600" y="990600"/>
            <a:ext cx="5410200" cy="6096000"/>
          </a:xfrm>
        </p:spPr>
        <p:txBody>
          <a:bodyPr>
            <a:normAutofit/>
          </a:bodyPr>
          <a:lstStyle/>
          <a:p>
            <a:pPr marL="0" indent="0">
              <a:lnSpc>
                <a:spcPct val="80000"/>
              </a:lnSpc>
              <a:buNone/>
              <a:defRPr/>
            </a:pPr>
            <a:r>
              <a:rPr lang="en-US" b="1" dirty="0" smtClean="0"/>
              <a:t>     </a:t>
            </a:r>
            <a:r>
              <a:rPr lang="en-US" sz="2800" b="1" dirty="0" smtClean="0"/>
              <a:t>GPM will provide</a:t>
            </a:r>
            <a:endParaRPr lang="en-US" sz="2800" b="1" dirty="0"/>
          </a:p>
          <a:p>
            <a:pPr lvl="1">
              <a:lnSpc>
                <a:spcPct val="80000"/>
              </a:lnSpc>
              <a:buClr>
                <a:srgbClr val="C00000"/>
              </a:buClr>
              <a:buSzPct val="125000"/>
              <a:buFont typeface="Arial" panose="020B0604020202020204" pitchFamily="34" charset="0"/>
              <a:buChar char="•"/>
              <a:defRPr/>
            </a:pPr>
            <a:r>
              <a:rPr lang="en-US" sz="2400" dirty="0">
                <a:solidFill>
                  <a:srgbClr val="0070C0"/>
                </a:solidFill>
              </a:rPr>
              <a:t>Precipitation Processing System (PPS) </a:t>
            </a:r>
            <a:endParaRPr lang="en-US" sz="2400" dirty="0" smtClean="0"/>
          </a:p>
          <a:p>
            <a:pPr lvl="2">
              <a:lnSpc>
                <a:spcPct val="80000"/>
              </a:lnSpc>
              <a:buClr>
                <a:srgbClr val="C00000"/>
              </a:buClr>
              <a:buFont typeface="Arial" panose="020B0604020202020204" pitchFamily="34" charset="0"/>
              <a:buChar char="‒"/>
              <a:defRPr/>
            </a:pPr>
            <a:r>
              <a:rPr lang="en-US" sz="2000" dirty="0" smtClean="0"/>
              <a:t>Transitioning NASA’s research to NOAA’s operations – (Enterprise PPS) – Data Fusion</a:t>
            </a:r>
          </a:p>
          <a:p>
            <a:pPr lvl="2">
              <a:lnSpc>
                <a:spcPct val="80000"/>
              </a:lnSpc>
              <a:buClr>
                <a:srgbClr val="C00000"/>
              </a:buClr>
              <a:buFont typeface="Arial" panose="020B0604020202020204" pitchFamily="34" charset="0"/>
              <a:buChar char="‒"/>
              <a:defRPr/>
            </a:pPr>
            <a:r>
              <a:rPr lang="en-US" sz="2000" dirty="0" smtClean="0"/>
              <a:t>Anchor for multi-satellite precipitation products</a:t>
            </a:r>
          </a:p>
          <a:p>
            <a:pPr lvl="3">
              <a:lnSpc>
                <a:spcPct val="80000"/>
              </a:lnSpc>
              <a:buClr>
                <a:srgbClr val="C00000"/>
              </a:buClr>
              <a:buFont typeface="Arial" panose="020B0604020202020204" pitchFamily="34" charset="0"/>
              <a:buChar char="‒"/>
              <a:defRPr/>
            </a:pPr>
            <a:r>
              <a:rPr lang="en-US" dirty="0" smtClean="0"/>
              <a:t>GOES and LEO</a:t>
            </a:r>
          </a:p>
          <a:p>
            <a:pPr lvl="2">
              <a:lnSpc>
                <a:spcPct val="80000"/>
              </a:lnSpc>
              <a:buClr>
                <a:srgbClr val="C00000"/>
              </a:buClr>
              <a:buFont typeface="Arial" panose="020B0604020202020204" pitchFamily="34" charset="0"/>
              <a:buChar char="‒"/>
              <a:defRPr/>
            </a:pPr>
            <a:r>
              <a:rPr lang="en-US" sz="2000" dirty="0" smtClean="0"/>
              <a:t>Anchor for multi-sensor precipitation products</a:t>
            </a:r>
          </a:p>
          <a:p>
            <a:pPr lvl="4">
              <a:lnSpc>
                <a:spcPct val="80000"/>
              </a:lnSpc>
              <a:buClr>
                <a:srgbClr val="C00000"/>
              </a:buClr>
              <a:buFont typeface="Wingdings" panose="05000000000000000000" pitchFamily="2" charset="2"/>
              <a:buChar char="§"/>
              <a:defRPr/>
            </a:pPr>
            <a:r>
              <a:rPr lang="en-US" dirty="0" smtClean="0"/>
              <a:t>Satellite, radar, gauges</a:t>
            </a:r>
          </a:p>
          <a:p>
            <a:pPr lvl="4">
              <a:lnSpc>
                <a:spcPct val="80000"/>
              </a:lnSpc>
              <a:buClr>
                <a:srgbClr val="C00000"/>
              </a:buClr>
              <a:buFont typeface="Wingdings" panose="05000000000000000000" pitchFamily="2" charset="2"/>
              <a:buChar char="§"/>
              <a:defRPr/>
            </a:pPr>
            <a:r>
              <a:rPr lang="en-US" dirty="0" smtClean="0"/>
              <a:t>TPW River example</a:t>
            </a:r>
          </a:p>
          <a:p>
            <a:pPr lvl="1">
              <a:lnSpc>
                <a:spcPct val="80000"/>
              </a:lnSpc>
              <a:buClr>
                <a:srgbClr val="C00000"/>
              </a:buClr>
              <a:buSzPct val="125000"/>
              <a:buFont typeface="Arial" panose="020B0604020202020204" pitchFamily="34" charset="0"/>
              <a:buChar char="•"/>
              <a:defRPr/>
            </a:pPr>
            <a:r>
              <a:rPr lang="en-US" sz="2400" dirty="0" smtClean="0">
                <a:solidFill>
                  <a:srgbClr val="0070C0"/>
                </a:solidFill>
              </a:rPr>
              <a:t>Inter calibrated radiances</a:t>
            </a:r>
            <a:endParaRPr lang="en-US" sz="2400" dirty="0" smtClean="0"/>
          </a:p>
          <a:p>
            <a:pPr lvl="2">
              <a:lnSpc>
                <a:spcPct val="80000"/>
              </a:lnSpc>
              <a:buClr>
                <a:srgbClr val="C00000"/>
              </a:buClr>
              <a:buFont typeface="Arial" panose="020B0604020202020204" pitchFamily="34" charset="0"/>
              <a:buChar char="‒"/>
              <a:defRPr/>
            </a:pPr>
            <a:r>
              <a:rPr lang="en-US" sz="2000" dirty="0" smtClean="0"/>
              <a:t>For NWP data assimilation</a:t>
            </a:r>
          </a:p>
          <a:p>
            <a:pPr lvl="2">
              <a:lnSpc>
                <a:spcPct val="80000"/>
              </a:lnSpc>
              <a:buClr>
                <a:srgbClr val="C00000"/>
              </a:buClr>
              <a:buFont typeface="Arial" panose="020B0604020202020204" pitchFamily="34" charset="0"/>
              <a:buChar char="‒"/>
              <a:defRPr/>
            </a:pPr>
            <a:r>
              <a:rPr lang="en-US" sz="2000" dirty="0" smtClean="0"/>
              <a:t>Enhanced CMORPH for Land surface forcing of NWP</a:t>
            </a:r>
          </a:p>
          <a:p>
            <a:pPr marL="0" indent="0">
              <a:lnSpc>
                <a:spcPct val="80000"/>
              </a:lnSpc>
              <a:buFont typeface="Arial" charset="0"/>
              <a:buNone/>
              <a:defRPr/>
            </a:pPr>
            <a:endParaRPr lang="en-US" dirty="0" smtClean="0"/>
          </a:p>
        </p:txBody>
      </p:sp>
      <p:sp>
        <p:nvSpPr>
          <p:cNvPr id="9" name="Rectangle 2"/>
          <p:cNvSpPr txBox="1">
            <a:spLocks noChangeArrowheads="1"/>
          </p:cNvSpPr>
          <p:nvPr/>
        </p:nvSpPr>
        <p:spPr>
          <a:xfrm>
            <a:off x="0" y="0"/>
            <a:ext cx="9144000" cy="655638"/>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smtClean="0"/>
              <a:t>GPM Data Use in NWS</a:t>
            </a:r>
          </a:p>
        </p:txBody>
      </p:sp>
      <p:sp>
        <p:nvSpPr>
          <p:cNvPr id="3076" name="Slide Number Placeholder 3"/>
          <p:cNvSpPr>
            <a:spLocks noGrp="1"/>
          </p:cNvSpPr>
          <p:nvPr>
            <p:ph type="sldNum" sz="quarter" idx="12"/>
          </p:nvPr>
        </p:nvSpPr>
        <p:spPr bwMode="auto">
          <a:xfrm>
            <a:off x="8153400" y="6553200"/>
            <a:ext cx="990600" cy="304800"/>
          </a:xfrm>
          <a:noFill/>
          <a:ln>
            <a:miter lim="800000"/>
            <a:headEnd/>
            <a:tailEnd/>
          </a:ln>
        </p:spPr>
        <p:txBody>
          <a:bodyPr wrap="square" numCol="1" anchorCtr="0" compatLnSpc="1">
            <a:prstTxWarp prst="textNoShape">
              <a:avLst/>
            </a:prstTxWarp>
          </a:bodyPr>
          <a:lstStyle/>
          <a:p>
            <a:fld id="{96386616-E6A4-4CDC-8BFC-BA47DE4BCD52}" type="slidenum">
              <a:rPr lang="en-US" b="1" smtClean="0">
                <a:solidFill>
                  <a:srgbClr val="009999"/>
                </a:solidFill>
              </a:rPr>
              <a:pPr/>
              <a:t>30</a:t>
            </a:fld>
            <a:endParaRPr lang="en-US" b="1" smtClean="0">
              <a:solidFill>
                <a:srgbClr val="009999"/>
              </a:solidFill>
            </a:endParaRPr>
          </a:p>
        </p:txBody>
      </p:sp>
      <p:sp>
        <p:nvSpPr>
          <p:cNvPr id="3079" name="TextBox 2"/>
          <p:cNvSpPr txBox="1">
            <a:spLocks noChangeArrowheads="1"/>
          </p:cNvSpPr>
          <p:nvPr/>
        </p:nvSpPr>
        <p:spPr bwMode="auto">
          <a:xfrm>
            <a:off x="5291984" y="3674692"/>
            <a:ext cx="3352800" cy="307975"/>
          </a:xfrm>
          <a:prstGeom prst="rect">
            <a:avLst/>
          </a:prstGeom>
          <a:solidFill>
            <a:srgbClr val="FFFF00"/>
          </a:solidFill>
          <a:ln w="9525">
            <a:noFill/>
            <a:miter lim="800000"/>
            <a:headEnd/>
            <a:tailEnd/>
          </a:ln>
        </p:spPr>
        <p:txBody>
          <a:bodyPr>
            <a:spAutoFit/>
          </a:bodyPr>
          <a:lstStyle/>
          <a:p>
            <a:pPr algn="ctr"/>
            <a:r>
              <a:rPr lang="en-US" sz="1400" b="1"/>
              <a:t>GPM Core Satellite Launch Feb 2014</a:t>
            </a:r>
          </a:p>
        </p:txBody>
      </p:sp>
      <p:pic>
        <p:nvPicPr>
          <p:cNvPr id="3080" name="Picture 1"/>
          <p:cNvPicPr>
            <a:picLocks noChangeAspect="1"/>
          </p:cNvPicPr>
          <p:nvPr/>
        </p:nvPicPr>
        <p:blipFill>
          <a:blip r:embed="rId3" cstate="print"/>
          <a:srcRect/>
          <a:stretch>
            <a:fillRect/>
          </a:stretch>
        </p:blipFill>
        <p:spPr bwMode="auto">
          <a:xfrm>
            <a:off x="5247799" y="990600"/>
            <a:ext cx="3463925" cy="2551223"/>
          </a:xfrm>
          <a:prstGeom prst="rect">
            <a:avLst/>
          </a:prstGeom>
          <a:noFill/>
          <a:ln w="9525">
            <a:noFill/>
            <a:miter lim="800000"/>
            <a:headEnd/>
            <a:tailEnd/>
          </a:ln>
        </p:spPr>
      </p:pic>
      <p:grpSp>
        <p:nvGrpSpPr>
          <p:cNvPr id="2" name="Group 32"/>
          <p:cNvGrpSpPr>
            <a:grpSpLocks/>
          </p:cNvGrpSpPr>
          <p:nvPr/>
        </p:nvGrpSpPr>
        <p:grpSpPr bwMode="auto">
          <a:xfrm>
            <a:off x="4953000" y="4038600"/>
            <a:ext cx="4030663" cy="2667000"/>
            <a:chOff x="0" y="1295400"/>
            <a:chExt cx="5554000" cy="2057400"/>
          </a:xfrm>
        </p:grpSpPr>
        <p:grpSp>
          <p:nvGrpSpPr>
            <p:cNvPr id="3" name="Group 29"/>
            <p:cNvGrpSpPr>
              <a:grpSpLocks/>
            </p:cNvGrpSpPr>
            <p:nvPr/>
          </p:nvGrpSpPr>
          <p:grpSpPr bwMode="auto">
            <a:xfrm>
              <a:off x="0" y="1295400"/>
              <a:ext cx="5554000" cy="2057400"/>
              <a:chOff x="0" y="1295400"/>
              <a:chExt cx="5554000" cy="2057400"/>
            </a:xfrm>
          </p:grpSpPr>
          <p:pic>
            <p:nvPicPr>
              <p:cNvPr id="3084" name="Picture 1"/>
              <p:cNvPicPr>
                <a:picLocks noChangeAspect="1"/>
              </p:cNvPicPr>
              <p:nvPr/>
            </p:nvPicPr>
            <p:blipFill>
              <a:blip r:embed="rId4" cstate="print"/>
              <a:srcRect l="1579" t="50000"/>
              <a:stretch>
                <a:fillRect/>
              </a:stretch>
            </p:blipFill>
            <p:spPr bwMode="auto">
              <a:xfrm>
                <a:off x="0" y="1295400"/>
                <a:ext cx="5554000" cy="2057400"/>
              </a:xfrm>
              <a:prstGeom prst="rect">
                <a:avLst/>
              </a:prstGeom>
              <a:noFill/>
              <a:ln w="9525">
                <a:noFill/>
                <a:miter lim="800000"/>
                <a:headEnd/>
                <a:tailEnd/>
              </a:ln>
            </p:spPr>
          </p:pic>
          <p:sp>
            <p:nvSpPr>
              <p:cNvPr id="3085" name="TextBox 27"/>
              <p:cNvSpPr txBox="1">
                <a:spLocks noChangeArrowheads="1"/>
              </p:cNvSpPr>
              <p:nvPr/>
            </p:nvSpPr>
            <p:spPr bwMode="auto">
              <a:xfrm>
                <a:off x="533400" y="2819400"/>
                <a:ext cx="4038600" cy="338554"/>
              </a:xfrm>
              <a:prstGeom prst="rect">
                <a:avLst/>
              </a:prstGeom>
              <a:solidFill>
                <a:srgbClr val="FFFFFF">
                  <a:alpha val="50195"/>
                </a:srgbClr>
              </a:solidFill>
              <a:ln w="9525">
                <a:noFill/>
                <a:miter lim="800000"/>
                <a:headEnd/>
                <a:tailEnd/>
              </a:ln>
            </p:spPr>
            <p:txBody>
              <a:bodyPr>
                <a:spAutoFit/>
              </a:bodyPr>
              <a:lstStyle/>
              <a:p>
                <a:pPr algn="ctr"/>
                <a:r>
                  <a:rPr lang="en-US" sz="1600">
                    <a:solidFill>
                      <a:srgbClr val="000000"/>
                    </a:solidFill>
                  </a:rPr>
                  <a:t>From Neiman et al. in </a:t>
                </a:r>
                <a:r>
                  <a:rPr lang="en-US" sz="1600" b="1">
                    <a:solidFill>
                      <a:srgbClr val="000000"/>
                    </a:solidFill>
                  </a:rPr>
                  <a:t>Mon. Wea. Rev.</a:t>
                </a:r>
                <a:r>
                  <a:rPr lang="en-US" sz="1600">
                    <a:solidFill>
                      <a:srgbClr val="000000"/>
                    </a:solidFill>
                  </a:rPr>
                  <a:t>, 2008</a:t>
                </a:r>
              </a:p>
            </p:txBody>
          </p:sp>
        </p:grpSp>
        <p:sp>
          <p:nvSpPr>
            <p:cNvPr id="3083" name="TextBox 31"/>
            <p:cNvSpPr txBox="1">
              <a:spLocks noChangeArrowheads="1"/>
            </p:cNvSpPr>
            <p:nvPr/>
          </p:nvSpPr>
          <p:spPr bwMode="auto">
            <a:xfrm>
              <a:off x="425244" y="1368623"/>
              <a:ext cx="3669710" cy="213685"/>
            </a:xfrm>
            <a:prstGeom prst="rect">
              <a:avLst/>
            </a:prstGeom>
            <a:solidFill>
              <a:srgbClr val="FFFFFF"/>
            </a:solidFill>
            <a:ln w="9525">
              <a:noFill/>
              <a:miter lim="800000"/>
              <a:headEnd/>
              <a:tailEnd/>
            </a:ln>
          </p:spPr>
          <p:txBody>
            <a:bodyPr>
              <a:spAutoFit/>
            </a:bodyPr>
            <a:lstStyle/>
            <a:p>
              <a:pPr algn="ctr"/>
              <a:r>
                <a:rPr lang="en-US" sz="1200">
                  <a:solidFill>
                    <a:srgbClr val="000000"/>
                  </a:solidFill>
                </a:rPr>
                <a:t>SSM/I satellite 7 Nov 2006</a:t>
              </a:r>
            </a:p>
          </p:txBody>
        </p:sp>
      </p:grpSp>
      <p:cxnSp>
        <p:nvCxnSpPr>
          <p:cNvPr id="12" name="Straight Connector 11"/>
          <p:cNvCxnSpPr/>
          <p:nvPr/>
        </p:nvCxnSpPr>
        <p:spPr>
          <a:xfrm>
            <a:off x="304800" y="6096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76200"/>
            <a:ext cx="8229600" cy="1143000"/>
          </a:xfrm>
        </p:spPr>
        <p:txBody>
          <a:bodyPr>
            <a:normAutofit/>
          </a:bodyPr>
          <a:lstStyle/>
          <a:p>
            <a:r>
              <a:rPr lang="en-US" sz="3200" b="1" dirty="0" smtClean="0"/>
              <a:t>Challenges to the Next Group of Research Satellites</a:t>
            </a:r>
            <a:endParaRPr lang="en-US" sz="3200" b="1" dirty="0"/>
          </a:p>
        </p:txBody>
      </p:sp>
      <p:sp>
        <p:nvSpPr>
          <p:cNvPr id="3" name="Content Placeholder 2"/>
          <p:cNvSpPr>
            <a:spLocks noGrp="1"/>
          </p:cNvSpPr>
          <p:nvPr>
            <p:ph idx="1"/>
          </p:nvPr>
        </p:nvSpPr>
        <p:spPr>
          <a:xfrm>
            <a:off x="457200" y="1600200"/>
            <a:ext cx="8229600" cy="5029200"/>
          </a:xfrm>
        </p:spPr>
        <p:txBody>
          <a:bodyPr>
            <a:normAutofit fontScale="92500" lnSpcReduction="10000"/>
          </a:bodyPr>
          <a:lstStyle/>
          <a:p>
            <a:pPr>
              <a:buClr>
                <a:srgbClr val="C00000"/>
              </a:buClr>
            </a:pPr>
            <a:r>
              <a:rPr lang="en-US" dirty="0" smtClean="0"/>
              <a:t>Making </a:t>
            </a:r>
            <a:r>
              <a:rPr lang="en-US" dirty="0"/>
              <a:t>new research </a:t>
            </a:r>
            <a:r>
              <a:rPr lang="en-US" dirty="0" smtClean="0"/>
              <a:t>satellites relevant to improving operational </a:t>
            </a:r>
            <a:r>
              <a:rPr lang="en-US" dirty="0"/>
              <a:t>models </a:t>
            </a:r>
            <a:r>
              <a:rPr lang="en-US" dirty="0" smtClean="0"/>
              <a:t>is becoming </a:t>
            </a:r>
            <a:r>
              <a:rPr lang="en-US" dirty="0"/>
              <a:t>more difficult</a:t>
            </a:r>
            <a:endParaRPr lang="en-US" dirty="0" smtClean="0"/>
          </a:p>
          <a:p>
            <a:pPr lvl="1">
              <a:buClr>
                <a:srgbClr val="C00000"/>
              </a:buClr>
            </a:pPr>
            <a:r>
              <a:rPr lang="en-US" dirty="0" smtClean="0"/>
              <a:t>More satellite data within current observational data </a:t>
            </a:r>
          </a:p>
          <a:p>
            <a:pPr lvl="1">
              <a:buClr>
                <a:srgbClr val="C00000"/>
              </a:buClr>
            </a:pPr>
            <a:r>
              <a:rPr lang="en-US" dirty="0" smtClean="0"/>
              <a:t>New operational satellites (JPSS, GOES-R) will raise the bar </a:t>
            </a:r>
          </a:p>
          <a:p>
            <a:pPr>
              <a:buClr>
                <a:srgbClr val="C00000"/>
              </a:buClr>
            </a:pPr>
            <a:r>
              <a:rPr lang="en-US" dirty="0" smtClean="0"/>
              <a:t>Unique aspects of GPM and SMAP will put interesting demands on data assimilation groups. Start working with them now! Not after launch</a:t>
            </a:r>
            <a:r>
              <a:rPr lang="en-US" dirty="0" smtClean="0"/>
              <a:t>.</a:t>
            </a:r>
          </a:p>
          <a:p>
            <a:pPr>
              <a:buClr>
                <a:srgbClr val="C00000"/>
              </a:buClr>
            </a:pPr>
            <a:r>
              <a:rPr lang="en-US" dirty="0" smtClean="0"/>
              <a:t>Results/decisions now linked to the provision of decision support services, not just 500 </a:t>
            </a:r>
            <a:r>
              <a:rPr lang="en-US" dirty="0" err="1" smtClean="0"/>
              <a:t>mb</a:t>
            </a:r>
            <a:r>
              <a:rPr lang="en-US" dirty="0" smtClean="0"/>
              <a:t> scores.</a:t>
            </a:r>
            <a:endParaRPr lang="en-US" dirty="0"/>
          </a:p>
        </p:txBody>
      </p:sp>
      <p:cxnSp>
        <p:nvCxnSpPr>
          <p:cNvPr id="4" name="Straight Connector 3"/>
          <p:cNvCxnSpPr/>
          <p:nvPr/>
        </p:nvCxnSpPr>
        <p:spPr>
          <a:xfrm>
            <a:off x="304800" y="11430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05059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Summary </a:t>
            </a:r>
            <a:endParaRPr lang="en-US" b="1" dirty="0"/>
          </a:p>
        </p:txBody>
      </p:sp>
      <p:sp>
        <p:nvSpPr>
          <p:cNvPr id="3" name="Content Placeholder 2"/>
          <p:cNvSpPr>
            <a:spLocks noGrp="1"/>
          </p:cNvSpPr>
          <p:nvPr>
            <p:ph idx="1"/>
          </p:nvPr>
        </p:nvSpPr>
        <p:spPr>
          <a:xfrm>
            <a:off x="457200" y="1371600"/>
            <a:ext cx="8229600" cy="4953000"/>
          </a:xfrm>
        </p:spPr>
        <p:txBody>
          <a:bodyPr>
            <a:normAutofit fontScale="55000" lnSpcReduction="20000"/>
          </a:bodyPr>
          <a:lstStyle/>
          <a:p>
            <a:pPr>
              <a:buClr>
                <a:srgbClr val="C00000"/>
              </a:buClr>
            </a:pPr>
            <a:r>
              <a:rPr lang="en-US" dirty="0" smtClean="0"/>
              <a:t>Historic improvement of weather forecasting into week 1 timeframe, especially for extreme events</a:t>
            </a:r>
          </a:p>
          <a:p>
            <a:pPr>
              <a:buClr>
                <a:srgbClr val="C00000"/>
              </a:buClr>
            </a:pPr>
            <a:r>
              <a:rPr lang="en-US" dirty="0" smtClean="0"/>
              <a:t>Four essential components of the prediction enterprise:</a:t>
            </a:r>
          </a:p>
          <a:p>
            <a:pPr lvl="1">
              <a:buClr>
                <a:srgbClr val="C00000"/>
              </a:buClr>
            </a:pPr>
            <a:r>
              <a:rPr lang="en-US" dirty="0" smtClean="0"/>
              <a:t>Global </a:t>
            </a:r>
            <a:r>
              <a:rPr lang="en-US" dirty="0"/>
              <a:t>Observing </a:t>
            </a:r>
            <a:r>
              <a:rPr lang="en-US" dirty="0" smtClean="0"/>
              <a:t>System</a:t>
            </a:r>
          </a:p>
          <a:p>
            <a:pPr lvl="1">
              <a:buClr>
                <a:srgbClr val="C00000"/>
              </a:buClr>
            </a:pPr>
            <a:r>
              <a:rPr lang="en-US" dirty="0" smtClean="0"/>
              <a:t>Computers </a:t>
            </a:r>
            <a:r>
              <a:rPr lang="en-US" dirty="0"/>
              <a:t>(supercomputers, </a:t>
            </a:r>
            <a:br>
              <a:rPr lang="en-US" dirty="0"/>
            </a:br>
            <a:r>
              <a:rPr lang="en-US" dirty="0"/>
              <a:t>work </a:t>
            </a:r>
            <a:r>
              <a:rPr lang="en-US" dirty="0" smtClean="0"/>
              <a:t>stations)</a:t>
            </a:r>
          </a:p>
          <a:p>
            <a:pPr lvl="1">
              <a:buClr>
                <a:srgbClr val="C00000"/>
              </a:buClr>
            </a:pPr>
            <a:r>
              <a:rPr lang="en-US" dirty="0" smtClean="0"/>
              <a:t>Data </a:t>
            </a:r>
            <a:r>
              <a:rPr lang="en-US" dirty="0"/>
              <a:t>Assimilation &amp; Modeling/</a:t>
            </a:r>
            <a:br>
              <a:rPr lang="en-US" dirty="0"/>
            </a:br>
            <a:r>
              <a:rPr lang="en-US" dirty="0" smtClean="0"/>
              <a:t>Science</a:t>
            </a:r>
          </a:p>
          <a:p>
            <a:pPr lvl="1">
              <a:buClr>
                <a:srgbClr val="C00000"/>
              </a:buClr>
            </a:pPr>
            <a:r>
              <a:rPr lang="en-US" dirty="0" smtClean="0"/>
              <a:t>Forecaster </a:t>
            </a:r>
            <a:r>
              <a:rPr lang="en-US" dirty="0"/>
              <a:t>Skill </a:t>
            </a:r>
          </a:p>
          <a:p>
            <a:pPr>
              <a:buClr>
                <a:srgbClr val="C00000"/>
              </a:buClr>
            </a:pPr>
            <a:r>
              <a:rPr lang="en-US" sz="3300" dirty="0" smtClean="0"/>
              <a:t>Need a balanced approach to advance the entire enterprise toward a Weather-Ready Nation</a:t>
            </a:r>
          </a:p>
          <a:p>
            <a:pPr>
              <a:buClr>
                <a:srgbClr val="C00000"/>
              </a:buClr>
            </a:pPr>
            <a:r>
              <a:rPr lang="en-US" sz="3300" dirty="0" smtClean="0"/>
              <a:t>Satellites/LEO provide the backbone of the Global </a:t>
            </a:r>
            <a:r>
              <a:rPr lang="en-US" sz="3300" dirty="0"/>
              <a:t>Observing </a:t>
            </a:r>
            <a:r>
              <a:rPr lang="en-US" sz="3300" dirty="0" smtClean="0"/>
              <a:t>System</a:t>
            </a:r>
          </a:p>
          <a:p>
            <a:pPr>
              <a:buClr>
                <a:srgbClr val="C00000"/>
              </a:buClr>
            </a:pPr>
            <a:r>
              <a:rPr lang="en-US" sz="3300" dirty="0" smtClean="0"/>
              <a:t>Future—JPSS/GOES-R raises the bar</a:t>
            </a:r>
          </a:p>
          <a:p>
            <a:pPr>
              <a:buClr>
                <a:srgbClr val="C00000"/>
              </a:buClr>
            </a:pPr>
            <a:r>
              <a:rPr lang="en-US" sz="3300" dirty="0" smtClean="0"/>
              <a:t>Highest priority research satellites: GPM/SMAP  </a:t>
            </a:r>
          </a:p>
          <a:p>
            <a:pPr lvl="1">
              <a:buClr>
                <a:srgbClr val="C00000"/>
              </a:buClr>
            </a:pPr>
            <a:r>
              <a:rPr lang="en-US" sz="2900" dirty="0" smtClean="0"/>
              <a:t>Will be assessed in operational models through the Joint Center for Satellite Data Assimilation</a:t>
            </a:r>
          </a:p>
          <a:p>
            <a:pPr>
              <a:buClr>
                <a:srgbClr val="C00000"/>
              </a:buClr>
            </a:pPr>
            <a:r>
              <a:rPr lang="en-US" sz="3300" dirty="0" smtClean="0"/>
              <a:t>Results will be measured in terms of forecast improvements and provision of decision support services</a:t>
            </a:r>
            <a:endParaRPr lang="en-US" sz="3300" dirty="0"/>
          </a:p>
          <a:p>
            <a:pPr>
              <a:buClr>
                <a:srgbClr val="C00000"/>
              </a:buClr>
            </a:pPr>
            <a:endParaRPr lang="en-US" dirty="0" smtClean="0"/>
          </a:p>
          <a:p>
            <a:pPr>
              <a:buClr>
                <a:srgbClr val="C00000"/>
              </a:buClr>
            </a:pPr>
            <a:endParaRPr lang="en-US" dirty="0"/>
          </a:p>
          <a:p>
            <a:pPr>
              <a:buClr>
                <a:srgbClr val="C00000"/>
              </a:buClr>
            </a:pPr>
            <a:endParaRPr lang="en-US" dirty="0" smtClean="0"/>
          </a:p>
        </p:txBody>
      </p:sp>
      <p:cxnSp>
        <p:nvCxnSpPr>
          <p:cNvPr id="4" name="Straight Connector 3"/>
          <p:cNvCxnSpPr/>
          <p:nvPr/>
        </p:nvCxnSpPr>
        <p:spPr>
          <a:xfrm>
            <a:off x="304800" y="11430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7496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415BDB8-58BB-477C-83C9-71FC18A92F00}" type="slidenum">
              <a:rPr lang="en-US" sz="1200" smtClean="0">
                <a:solidFill>
                  <a:prstClr val="white"/>
                </a:solidFill>
                <a:latin typeface="Arial" panose="020B0604020202020204" pitchFamily="34" charset="0"/>
                <a:cs typeface="Arial" panose="020B0604020202020204" pitchFamily="34" charset="0"/>
              </a:rPr>
              <a:pPr>
                <a:defRPr/>
              </a:pPr>
              <a:t>33</a:t>
            </a:fld>
            <a:endParaRPr lang="en-US" sz="1200" dirty="0">
              <a:solidFill>
                <a:prstClr val="white"/>
              </a:solidFill>
              <a:latin typeface="Arial" panose="020B0604020202020204" pitchFamily="34" charset="0"/>
              <a:cs typeface="Arial" panose="020B0604020202020204" pitchFamily="34" charset="0"/>
            </a:endParaRPr>
          </a:p>
        </p:txBody>
      </p:sp>
      <p:sp>
        <p:nvSpPr>
          <p:cNvPr id="3" name="Title 1"/>
          <p:cNvSpPr txBox="1">
            <a:spLocks/>
          </p:cNvSpPr>
          <p:nvPr/>
        </p:nvSpPr>
        <p:spPr>
          <a:xfrm>
            <a:off x="457200" y="381000"/>
            <a:ext cx="8229600" cy="1066800"/>
          </a:xfrm>
          <a:prstGeom prst="rect">
            <a:avLst/>
          </a:prstGeom>
        </p:spPr>
        <p:txBody>
          <a:bodyPr/>
          <a:lstStyle>
            <a:lvl1pPr algn="r" rtl="0" eaLnBrk="0" fontAlgn="base" hangingPunct="0">
              <a:lnSpc>
                <a:spcPct val="90000"/>
              </a:lnSpc>
              <a:spcBef>
                <a:spcPct val="0"/>
              </a:spcBef>
              <a:spcAft>
                <a:spcPct val="0"/>
              </a:spcAft>
              <a:defRPr sz="4400">
                <a:solidFill>
                  <a:srgbClr val="FFFFCC"/>
                </a:solidFill>
                <a:latin typeface="Franklin Gothic Demi" pitchFamily="34" charset="0"/>
                <a:ea typeface="+mj-ea"/>
                <a:cs typeface="+mj-cs"/>
              </a:defRPr>
            </a:lvl1pPr>
            <a:lvl2pPr algn="r" rtl="0" eaLnBrk="0" fontAlgn="base" hangingPunct="0">
              <a:lnSpc>
                <a:spcPct val="90000"/>
              </a:lnSpc>
              <a:spcBef>
                <a:spcPct val="0"/>
              </a:spcBef>
              <a:spcAft>
                <a:spcPct val="0"/>
              </a:spcAft>
              <a:defRPr sz="4400">
                <a:solidFill>
                  <a:srgbClr val="FFFFCC"/>
                </a:solidFill>
                <a:latin typeface="Franklin Gothic Demi" pitchFamily="34" charset="0"/>
              </a:defRPr>
            </a:lvl2pPr>
            <a:lvl3pPr algn="r" rtl="0" eaLnBrk="0" fontAlgn="base" hangingPunct="0">
              <a:lnSpc>
                <a:spcPct val="90000"/>
              </a:lnSpc>
              <a:spcBef>
                <a:spcPct val="0"/>
              </a:spcBef>
              <a:spcAft>
                <a:spcPct val="0"/>
              </a:spcAft>
              <a:defRPr sz="4400">
                <a:solidFill>
                  <a:srgbClr val="FFFFCC"/>
                </a:solidFill>
                <a:latin typeface="Franklin Gothic Demi" pitchFamily="34" charset="0"/>
              </a:defRPr>
            </a:lvl3pPr>
            <a:lvl4pPr algn="r" rtl="0" eaLnBrk="0" fontAlgn="base" hangingPunct="0">
              <a:lnSpc>
                <a:spcPct val="90000"/>
              </a:lnSpc>
              <a:spcBef>
                <a:spcPct val="0"/>
              </a:spcBef>
              <a:spcAft>
                <a:spcPct val="0"/>
              </a:spcAft>
              <a:defRPr sz="4400">
                <a:solidFill>
                  <a:srgbClr val="FFFFCC"/>
                </a:solidFill>
                <a:latin typeface="Franklin Gothic Demi" pitchFamily="34" charset="0"/>
              </a:defRPr>
            </a:lvl4pPr>
            <a:lvl5pPr algn="r" rtl="0" eaLnBrk="0" fontAlgn="base" hangingPunct="0">
              <a:lnSpc>
                <a:spcPct val="90000"/>
              </a:lnSpc>
              <a:spcBef>
                <a:spcPct val="0"/>
              </a:spcBef>
              <a:spcAft>
                <a:spcPct val="0"/>
              </a:spcAft>
              <a:defRPr sz="4400">
                <a:solidFill>
                  <a:srgbClr val="FFFFCC"/>
                </a:solidFill>
                <a:latin typeface="Franklin Gothic Demi" pitchFamily="34" charset="0"/>
              </a:defRPr>
            </a:lvl5pPr>
            <a:lvl6pPr marL="457200" algn="r" rtl="0" eaLnBrk="1" fontAlgn="base" hangingPunct="1">
              <a:lnSpc>
                <a:spcPct val="90000"/>
              </a:lnSpc>
              <a:spcBef>
                <a:spcPct val="0"/>
              </a:spcBef>
              <a:spcAft>
                <a:spcPct val="0"/>
              </a:spcAft>
              <a:defRPr sz="4400">
                <a:solidFill>
                  <a:srgbClr val="FFFFCC"/>
                </a:solidFill>
                <a:latin typeface="SolexBlackLiningItalic" pitchFamily="2" charset="0"/>
              </a:defRPr>
            </a:lvl6pPr>
            <a:lvl7pPr marL="914400" algn="r" rtl="0" eaLnBrk="1" fontAlgn="base" hangingPunct="1">
              <a:lnSpc>
                <a:spcPct val="90000"/>
              </a:lnSpc>
              <a:spcBef>
                <a:spcPct val="0"/>
              </a:spcBef>
              <a:spcAft>
                <a:spcPct val="0"/>
              </a:spcAft>
              <a:defRPr sz="4400">
                <a:solidFill>
                  <a:srgbClr val="FFFFCC"/>
                </a:solidFill>
                <a:latin typeface="SolexBlackLiningItalic" pitchFamily="2" charset="0"/>
              </a:defRPr>
            </a:lvl7pPr>
            <a:lvl8pPr marL="1371600" algn="r" rtl="0" eaLnBrk="1" fontAlgn="base" hangingPunct="1">
              <a:lnSpc>
                <a:spcPct val="90000"/>
              </a:lnSpc>
              <a:spcBef>
                <a:spcPct val="0"/>
              </a:spcBef>
              <a:spcAft>
                <a:spcPct val="0"/>
              </a:spcAft>
              <a:defRPr sz="4400">
                <a:solidFill>
                  <a:srgbClr val="FFFFCC"/>
                </a:solidFill>
                <a:latin typeface="SolexBlackLiningItalic" pitchFamily="2" charset="0"/>
              </a:defRPr>
            </a:lvl8pPr>
            <a:lvl9pPr marL="1828800" algn="r" rtl="0" eaLnBrk="1" fontAlgn="base" hangingPunct="1">
              <a:lnSpc>
                <a:spcPct val="90000"/>
              </a:lnSpc>
              <a:spcBef>
                <a:spcPct val="0"/>
              </a:spcBef>
              <a:spcAft>
                <a:spcPct val="0"/>
              </a:spcAft>
              <a:defRPr sz="4400">
                <a:solidFill>
                  <a:srgbClr val="FFFFCC"/>
                </a:solidFill>
                <a:latin typeface="SolexBlackLiningItalic" pitchFamily="2" charset="0"/>
              </a:defRPr>
            </a:lvl9pPr>
          </a:lstStyle>
          <a:p>
            <a:pPr algn="ctr"/>
            <a:r>
              <a:rPr lang="en-US" sz="4000" b="1" kern="0" dirty="0" smtClean="0">
                <a:solidFill>
                  <a:schemeClr val="tx1"/>
                </a:solidFill>
                <a:latin typeface="Arial" panose="020B0604020202020204" pitchFamily="34" charset="0"/>
                <a:cs typeface="Arial" panose="020B0604020202020204" pitchFamily="34" charset="0"/>
              </a:rPr>
              <a:t>Questions?</a:t>
            </a:r>
            <a:endParaRPr lang="en-US" sz="4000" b="1" kern="0" dirty="0">
              <a:solidFill>
                <a:schemeClr val="tx1"/>
              </a:solidFill>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457200" y="1600200"/>
            <a:ext cx="8229600" cy="4953000"/>
          </a:xfrm>
          <a:prstGeom prst="rect">
            <a:avLst/>
          </a:prstGeom>
        </p:spPr>
        <p:txBody>
          <a:bodyPr>
            <a:normAutofit/>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3"/>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4"/>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5"/>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marL="0" indent="0">
              <a:lnSpc>
                <a:spcPts val="3200"/>
              </a:lnSpc>
              <a:buClr>
                <a:srgbClr val="C00000"/>
              </a:buClr>
              <a:buSzPct val="135000"/>
            </a:pPr>
            <a:endParaRPr lang="en-US" sz="3600" b="1" kern="0" dirty="0" smtClean="0">
              <a:solidFill>
                <a:schemeClr val="tx1"/>
              </a:solidFill>
              <a:latin typeface="Franklin Gothic Medium"/>
            </a:endParaRPr>
          </a:p>
          <a:p>
            <a:pPr marL="0" indent="0" algn="ctr">
              <a:lnSpc>
                <a:spcPct val="100000"/>
              </a:lnSpc>
              <a:buClr>
                <a:srgbClr val="C00000"/>
              </a:buClr>
              <a:buSzPct val="135000"/>
            </a:pPr>
            <a:r>
              <a:rPr lang="en-US" sz="3600" b="1" kern="0" dirty="0" smtClean="0">
                <a:solidFill>
                  <a:schemeClr val="tx1"/>
                </a:solidFill>
                <a:latin typeface="Arial" panose="020B0604020202020204" pitchFamily="34" charset="0"/>
                <a:cs typeface="Arial" panose="020B0604020202020204" pitchFamily="34" charset="0"/>
              </a:rPr>
              <a:t>Thank you for your interest in  building a Weather-Ready Nation.</a:t>
            </a:r>
          </a:p>
          <a:p>
            <a:pPr marL="0" indent="0" algn="ctr">
              <a:lnSpc>
                <a:spcPts val="3200"/>
              </a:lnSpc>
              <a:buClr>
                <a:srgbClr val="C00000"/>
              </a:buClr>
              <a:buSzPct val="135000"/>
            </a:pPr>
            <a:r>
              <a:rPr lang="en-US" sz="3600" b="1" kern="0" dirty="0" smtClean="0">
                <a:solidFill>
                  <a:schemeClr val="tx1"/>
                </a:solidFill>
                <a:latin typeface="Arial" panose="020B0604020202020204" pitchFamily="34" charset="0"/>
                <a:cs typeface="Arial" panose="020B0604020202020204" pitchFamily="34" charset="0"/>
              </a:rPr>
              <a:t>Your contributions are vital.</a:t>
            </a:r>
            <a:endParaRPr lang="en-US" sz="3600" kern="0" dirty="0" smtClean="0">
              <a:solidFill>
                <a:schemeClr val="tx1"/>
              </a:solidFill>
              <a:latin typeface="Arial" panose="020B0604020202020204" pitchFamily="34" charset="0"/>
              <a:cs typeface="Arial" panose="020B0604020202020204" pitchFamily="34" charset="0"/>
            </a:endParaRPr>
          </a:p>
        </p:txBody>
      </p:sp>
      <p:cxnSp>
        <p:nvCxnSpPr>
          <p:cNvPr id="5" name="Straight Connector 4"/>
          <p:cNvCxnSpPr/>
          <p:nvPr/>
        </p:nvCxnSpPr>
        <p:spPr>
          <a:xfrm>
            <a:off x="330438" y="11430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0171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762000" y="381000"/>
            <a:ext cx="7467600" cy="685800"/>
          </a:xfrm>
        </p:spPr>
        <p:txBody>
          <a:bodyPr>
            <a:normAutofit fontScale="90000"/>
          </a:bodyPr>
          <a:lstStyle/>
          <a:p>
            <a:pPr eaLnBrk="1" hangingPunct="1"/>
            <a:r>
              <a:rPr lang="en-US" b="1" dirty="0" smtClean="0"/>
              <a:t>Example: Hurricane Forecasting</a:t>
            </a:r>
            <a:r>
              <a:rPr lang="en-US" sz="3600" b="1" dirty="0" smtClean="0"/>
              <a:t/>
            </a:r>
            <a:br>
              <a:rPr lang="en-US" sz="3600" b="1" dirty="0" smtClean="0"/>
            </a:br>
            <a:endParaRPr lang="en-US" sz="3600" b="1" dirty="0" smtClean="0"/>
          </a:p>
        </p:txBody>
      </p:sp>
      <p:sp>
        <p:nvSpPr>
          <p:cNvPr id="33795" name="Content Placeholder 2"/>
          <p:cNvSpPr>
            <a:spLocks noGrp="1"/>
          </p:cNvSpPr>
          <p:nvPr>
            <p:ph idx="1"/>
          </p:nvPr>
        </p:nvSpPr>
        <p:spPr>
          <a:xfrm>
            <a:off x="152400" y="1295400"/>
            <a:ext cx="3810000" cy="5424488"/>
          </a:xfrm>
        </p:spPr>
        <p:txBody>
          <a:bodyPr/>
          <a:lstStyle/>
          <a:p>
            <a:pPr eaLnBrk="1" hangingPunct="1">
              <a:lnSpc>
                <a:spcPts val="2500"/>
              </a:lnSpc>
              <a:spcBef>
                <a:spcPts val="600"/>
              </a:spcBef>
              <a:spcAft>
                <a:spcPts val="600"/>
              </a:spcAft>
              <a:buClr>
                <a:srgbClr val="C00000"/>
              </a:buClr>
              <a:buSzPct val="125000"/>
            </a:pPr>
            <a:r>
              <a:rPr lang="en-US" sz="2400" dirty="0" smtClean="0"/>
              <a:t>National Hurricane Center’s biggest forecast challenge is rapid intensity change</a:t>
            </a:r>
          </a:p>
          <a:p>
            <a:pPr eaLnBrk="1" hangingPunct="1">
              <a:lnSpc>
                <a:spcPts val="2500"/>
              </a:lnSpc>
              <a:spcBef>
                <a:spcPts val="600"/>
              </a:spcBef>
              <a:spcAft>
                <a:spcPts val="600"/>
              </a:spcAft>
              <a:buClr>
                <a:srgbClr val="C00000"/>
              </a:buClr>
              <a:buSzPct val="125000"/>
            </a:pPr>
            <a:r>
              <a:rPr lang="en-US" sz="2400" dirty="0" smtClean="0"/>
              <a:t>New satellite data will be used to improve Tropical Cyclone  intensity forecast models </a:t>
            </a:r>
          </a:p>
          <a:p>
            <a:pPr lvl="1" eaLnBrk="1" hangingPunct="1">
              <a:spcBef>
                <a:spcPts val="600"/>
              </a:spcBef>
              <a:spcAft>
                <a:spcPts val="600"/>
              </a:spcAft>
              <a:buClr>
                <a:srgbClr val="C00000"/>
              </a:buClr>
              <a:buFont typeface="Arial" panose="020B0604020202020204" pitchFamily="34" charset="0"/>
              <a:buChar char="‒"/>
            </a:pPr>
            <a:r>
              <a:rPr lang="en-US" sz="2100" dirty="0" smtClean="0"/>
              <a:t>Sounding data from ATMS and </a:t>
            </a:r>
            <a:r>
              <a:rPr lang="en-US" sz="2100" dirty="0" err="1" smtClean="0"/>
              <a:t>CrIS</a:t>
            </a:r>
            <a:endParaRPr lang="en-US" sz="2100" dirty="0" smtClean="0"/>
          </a:p>
          <a:p>
            <a:pPr lvl="1" eaLnBrk="1" hangingPunct="1">
              <a:spcBef>
                <a:spcPts val="600"/>
              </a:spcBef>
              <a:spcAft>
                <a:spcPts val="600"/>
              </a:spcAft>
              <a:buClr>
                <a:srgbClr val="C00000"/>
              </a:buClr>
              <a:buFont typeface="Arial" panose="020B0604020202020204" pitchFamily="34" charset="0"/>
              <a:buChar char="‒"/>
            </a:pPr>
            <a:r>
              <a:rPr lang="en-US" sz="2100" dirty="0" smtClean="0"/>
              <a:t>High res Atmospheric Motion Vectors (AMV winds) from GOES-R</a:t>
            </a:r>
          </a:p>
          <a:p>
            <a:pPr lvl="1" eaLnBrk="1" hangingPunct="1">
              <a:spcBef>
                <a:spcPts val="600"/>
              </a:spcBef>
              <a:spcAft>
                <a:spcPts val="600"/>
              </a:spcAft>
              <a:buClr>
                <a:srgbClr val="C00000"/>
              </a:buClr>
              <a:buFont typeface="Arial" panose="020B0604020202020204" pitchFamily="34" charset="0"/>
              <a:buChar char="‒"/>
            </a:pPr>
            <a:r>
              <a:rPr lang="en-US" sz="2100" dirty="0" smtClean="0"/>
              <a:t>GPM QPE</a:t>
            </a:r>
          </a:p>
        </p:txBody>
      </p:sp>
      <p:sp>
        <p:nvSpPr>
          <p:cNvPr id="13320" name="Slide Number Placeholder 2"/>
          <p:cNvSpPr>
            <a:spLocks noGrp="1"/>
          </p:cNvSpPr>
          <p:nvPr>
            <p:ph type="sldNum" sz="quarter" idx="12"/>
          </p:nvPr>
        </p:nvSpPr>
        <p:spPr bwMode="auto">
          <a:ln>
            <a:miter lim="800000"/>
            <a:headEnd/>
            <a:tailEnd/>
          </a:ln>
        </p:spPr>
        <p:txBody>
          <a:bodyPr/>
          <a:lstStyle/>
          <a:p>
            <a:pPr>
              <a:defRPr/>
            </a:pPr>
            <a:fld id="{DB7B009A-49FC-4128-9C92-6E8CFBE78CA6}" type="slidenum">
              <a:rPr lang="en-US"/>
              <a:pPr>
                <a:defRPr/>
              </a:pPr>
              <a:t>34</a:t>
            </a:fld>
            <a:endParaRPr lang="en-US"/>
          </a:p>
        </p:txBody>
      </p:sp>
      <p:cxnSp>
        <p:nvCxnSpPr>
          <p:cNvPr id="13" name="Straight Arrow Connector 12"/>
          <p:cNvCxnSpPr/>
          <p:nvPr/>
        </p:nvCxnSpPr>
        <p:spPr>
          <a:xfrm flipH="1">
            <a:off x="6862763" y="2408238"/>
            <a:ext cx="581025" cy="241300"/>
          </a:xfrm>
          <a:prstGeom prst="straightConnector1">
            <a:avLst/>
          </a:prstGeom>
          <a:ln w="38100">
            <a:solidFill>
              <a:srgbClr val="7030A0"/>
            </a:solidFill>
            <a:tailEnd type="arrow"/>
          </a:ln>
        </p:spPr>
        <p:style>
          <a:lnRef idx="2">
            <a:schemeClr val="accent1"/>
          </a:lnRef>
          <a:fillRef idx="0">
            <a:schemeClr val="accent1"/>
          </a:fillRef>
          <a:effectRef idx="1">
            <a:schemeClr val="accent1"/>
          </a:effectRef>
          <a:fontRef idx="minor">
            <a:schemeClr val="tx1"/>
          </a:fontRef>
        </p:style>
      </p:cxnSp>
      <p:pic>
        <p:nvPicPr>
          <p:cNvPr id="33" name="Picture 2"/>
          <p:cNvPicPr>
            <a:picLocks noChangeAspect="1" noChangeArrowheads="1"/>
          </p:cNvPicPr>
          <p:nvPr/>
        </p:nvPicPr>
        <p:blipFill>
          <a:blip r:embed="rId3" cstate="print"/>
          <a:srcRect/>
          <a:stretch>
            <a:fillRect/>
          </a:stretch>
        </p:blipFill>
        <p:spPr bwMode="auto">
          <a:xfrm>
            <a:off x="4419600" y="1447800"/>
            <a:ext cx="3390900" cy="3048000"/>
          </a:xfrm>
          <a:prstGeom prst="rect">
            <a:avLst/>
          </a:prstGeom>
          <a:noFill/>
          <a:ln w="9525">
            <a:solidFill>
              <a:schemeClr val="tx1"/>
            </a:solidFill>
            <a:miter lim="800000"/>
            <a:headEnd/>
            <a:tailEnd/>
          </a:ln>
          <a:effectLst>
            <a:outerShdw blurRad="50800" dist="25400" dir="2700000" sx="101000" sy="101000" algn="tl" rotWithShape="0">
              <a:prstClr val="black">
                <a:alpha val="37000"/>
              </a:prstClr>
            </a:outerShdw>
          </a:effectLst>
        </p:spPr>
      </p:pic>
      <p:pic>
        <p:nvPicPr>
          <p:cNvPr id="34" name="Picture 1"/>
          <p:cNvPicPr>
            <a:picLocks noChangeAspect="1" noChangeArrowheads="1"/>
          </p:cNvPicPr>
          <p:nvPr/>
        </p:nvPicPr>
        <p:blipFill>
          <a:blip r:embed="rId4" cstate="print"/>
          <a:srcRect/>
          <a:stretch>
            <a:fillRect/>
          </a:stretch>
        </p:blipFill>
        <p:spPr bwMode="auto">
          <a:xfrm>
            <a:off x="6125732" y="3505200"/>
            <a:ext cx="2374900" cy="2535955"/>
          </a:xfrm>
          <a:prstGeom prst="rect">
            <a:avLst/>
          </a:prstGeom>
          <a:noFill/>
          <a:ln w="9525">
            <a:noFill/>
            <a:miter lim="800000"/>
            <a:headEnd/>
            <a:tailEnd/>
          </a:ln>
          <a:effectLst>
            <a:outerShdw blurRad="50800" dist="25400" dir="2700000" sx="101000" sy="101000" algn="tl" rotWithShape="0">
              <a:prstClr val="black">
                <a:alpha val="37000"/>
              </a:prstClr>
            </a:outerShdw>
          </a:effectLst>
        </p:spPr>
      </p:pic>
      <p:cxnSp>
        <p:nvCxnSpPr>
          <p:cNvPr id="11" name="Straight Connector 10"/>
          <p:cNvCxnSpPr/>
          <p:nvPr/>
        </p:nvCxnSpPr>
        <p:spPr>
          <a:xfrm>
            <a:off x="304800" y="8382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sz="4000" b="1" dirty="0" smtClean="0"/>
              <a:t>Future Emphasis: JPSS</a:t>
            </a:r>
            <a:endParaRPr lang="en-US" sz="4000" b="1" dirty="0"/>
          </a:p>
        </p:txBody>
      </p:sp>
      <p:sp>
        <p:nvSpPr>
          <p:cNvPr id="3" name="Content Placeholder 2"/>
          <p:cNvSpPr>
            <a:spLocks noGrp="1"/>
          </p:cNvSpPr>
          <p:nvPr>
            <p:ph idx="1"/>
          </p:nvPr>
        </p:nvSpPr>
        <p:spPr>
          <a:xfrm>
            <a:off x="304800" y="1143000"/>
            <a:ext cx="3657600" cy="2667000"/>
          </a:xfrm>
        </p:spPr>
        <p:txBody>
          <a:bodyPr>
            <a:normAutofit fontScale="77500" lnSpcReduction="20000"/>
          </a:bodyPr>
          <a:lstStyle/>
          <a:p>
            <a:pPr marL="0" indent="0">
              <a:buNone/>
            </a:pPr>
            <a:r>
              <a:rPr lang="en-US" b="1" dirty="0" smtClean="0"/>
              <a:t>Leverage S-NPP</a:t>
            </a:r>
          </a:p>
          <a:p>
            <a:pPr lvl="1">
              <a:buClr>
                <a:srgbClr val="C00000"/>
              </a:buClr>
              <a:buSzPct val="125000"/>
              <a:buFont typeface="Arial" panose="020B0604020202020204" pitchFamily="34" charset="0"/>
              <a:buChar char="•"/>
            </a:pPr>
            <a:r>
              <a:rPr lang="en-US" dirty="0" smtClean="0"/>
              <a:t>ATMS</a:t>
            </a:r>
          </a:p>
          <a:p>
            <a:pPr lvl="2">
              <a:buClr>
                <a:srgbClr val="C00000"/>
              </a:buClr>
              <a:buFont typeface="Arial" panose="020B0604020202020204" pitchFamily="34" charset="0"/>
              <a:buChar char="‒"/>
            </a:pPr>
            <a:r>
              <a:rPr lang="en-US" dirty="0" smtClean="0"/>
              <a:t>SDRs in GFS 5/22/12</a:t>
            </a:r>
          </a:p>
          <a:p>
            <a:pPr lvl="1">
              <a:buClr>
                <a:srgbClr val="C00000"/>
              </a:buClr>
              <a:buSzPct val="125000"/>
              <a:buFont typeface="Arial" panose="020B0604020202020204" pitchFamily="34" charset="0"/>
              <a:buChar char="•"/>
            </a:pPr>
            <a:r>
              <a:rPr lang="en-US" dirty="0" smtClean="0"/>
              <a:t>CrIS</a:t>
            </a:r>
          </a:p>
          <a:p>
            <a:pPr lvl="2">
              <a:buClr>
                <a:srgbClr val="C00000"/>
              </a:buClr>
              <a:buFont typeface="Arial" panose="020B0604020202020204" pitchFamily="34" charset="0"/>
              <a:buChar char="‒"/>
            </a:pPr>
            <a:r>
              <a:rPr lang="en-US" dirty="0" smtClean="0"/>
              <a:t>SDRs in GFS 8/20/13</a:t>
            </a:r>
          </a:p>
          <a:p>
            <a:pPr lvl="2">
              <a:buClr>
                <a:srgbClr val="C00000"/>
              </a:buClr>
              <a:buFont typeface="Arial" panose="020B0604020202020204" pitchFamily="34" charset="0"/>
              <a:buChar char="‒"/>
            </a:pPr>
            <a:r>
              <a:rPr lang="en-US" dirty="0" smtClean="0"/>
              <a:t>Note low noise (below)</a:t>
            </a:r>
          </a:p>
          <a:p>
            <a:pPr lvl="1">
              <a:buClr>
                <a:srgbClr val="C00000"/>
              </a:buClr>
              <a:buSzPct val="125000"/>
              <a:buFont typeface="Arial" panose="020B0604020202020204" pitchFamily="34" charset="0"/>
              <a:buChar char="•"/>
            </a:pPr>
            <a:r>
              <a:rPr lang="en-US" dirty="0" smtClean="0"/>
              <a:t>VIIRS</a:t>
            </a:r>
          </a:p>
          <a:p>
            <a:pPr lvl="1">
              <a:buClr>
                <a:srgbClr val="C00000"/>
              </a:buClr>
              <a:buSzPct val="125000"/>
              <a:buFont typeface="Arial" panose="020B0604020202020204" pitchFamily="34" charset="0"/>
              <a:buChar char="•"/>
            </a:pPr>
            <a:r>
              <a:rPr lang="en-US" dirty="0" smtClean="0"/>
              <a:t>OMPS</a:t>
            </a:r>
          </a:p>
          <a:p>
            <a:pPr>
              <a:buNone/>
            </a:pPr>
            <a:endParaRPr lang="en-US" dirty="0" smtClean="0"/>
          </a:p>
          <a:p>
            <a:endParaRPr lang="en-US" dirty="0"/>
          </a:p>
        </p:txBody>
      </p:sp>
      <p:sp>
        <p:nvSpPr>
          <p:cNvPr id="5" name="Content Placeholder 2"/>
          <p:cNvSpPr txBox="1">
            <a:spLocks/>
          </p:cNvSpPr>
          <p:nvPr/>
        </p:nvSpPr>
        <p:spPr>
          <a:xfrm>
            <a:off x="4495800" y="1219200"/>
            <a:ext cx="4343400" cy="4953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endParaRPr lang="en-US" sz="3200" dirty="0">
              <a:solidFill>
                <a:prstClr val="black"/>
              </a:solidFill>
            </a:endParaRPr>
          </a:p>
        </p:txBody>
      </p:sp>
      <p:pic>
        <p:nvPicPr>
          <p:cNvPr id="6" name="Picture 5" descr="CrIS Noise vs Spec.bmp"/>
          <p:cNvPicPr>
            <a:picLocks noChangeAspect="1"/>
          </p:cNvPicPr>
          <p:nvPr/>
        </p:nvPicPr>
        <p:blipFill>
          <a:blip r:embed="rId3" cstate="print"/>
          <a:stretch>
            <a:fillRect/>
          </a:stretch>
        </p:blipFill>
        <p:spPr>
          <a:xfrm>
            <a:off x="352425" y="3810000"/>
            <a:ext cx="3438525" cy="28956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93" r="53284" b="47778"/>
          <a:stretch/>
        </p:blipFill>
        <p:spPr>
          <a:xfrm>
            <a:off x="4419600" y="1066800"/>
            <a:ext cx="4509219" cy="5410200"/>
          </a:xfrm>
          <a:prstGeom prst="rect">
            <a:avLst/>
          </a:prstGeom>
        </p:spPr>
      </p:pic>
      <p:cxnSp>
        <p:nvCxnSpPr>
          <p:cNvPr id="8" name="Straight Connector 7"/>
          <p:cNvCxnSpPr/>
          <p:nvPr/>
        </p:nvCxnSpPr>
        <p:spPr>
          <a:xfrm>
            <a:off x="304800" y="9144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9657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Future Emphasis: GOES-R</a:t>
            </a:r>
            <a:endParaRPr lang="en-US" b="1" dirty="0"/>
          </a:p>
        </p:txBody>
      </p:sp>
      <p:sp>
        <p:nvSpPr>
          <p:cNvPr id="3" name="Content Placeholder 2"/>
          <p:cNvSpPr>
            <a:spLocks noGrp="1"/>
          </p:cNvSpPr>
          <p:nvPr>
            <p:ph idx="1"/>
          </p:nvPr>
        </p:nvSpPr>
        <p:spPr>
          <a:xfrm>
            <a:off x="304800" y="1447800"/>
            <a:ext cx="4038600" cy="4495800"/>
          </a:xfrm>
        </p:spPr>
        <p:txBody>
          <a:bodyPr>
            <a:normAutofit fontScale="85000" lnSpcReduction="10000"/>
          </a:bodyPr>
          <a:lstStyle/>
          <a:p>
            <a:pPr>
              <a:buClr>
                <a:srgbClr val="C00000"/>
              </a:buClr>
              <a:buSzPct val="125000"/>
            </a:pPr>
            <a:r>
              <a:rPr lang="en-US" dirty="0" smtClean="0"/>
              <a:t>Advanced Baseline Imager (ABI, right)</a:t>
            </a:r>
          </a:p>
          <a:p>
            <a:pPr lvl="1">
              <a:buClr>
                <a:srgbClr val="C00000"/>
              </a:buClr>
              <a:buFont typeface="Arial" panose="020B0604020202020204" pitchFamily="34" charset="0"/>
              <a:buChar char="‒"/>
            </a:pPr>
            <a:r>
              <a:rPr lang="en-US" dirty="0" smtClean="0"/>
              <a:t>16 Channels (</a:t>
            </a:r>
            <a:r>
              <a:rPr lang="en-US" dirty="0" err="1" smtClean="0"/>
              <a:t>vs</a:t>
            </a:r>
            <a:r>
              <a:rPr lang="en-US" dirty="0" smtClean="0"/>
              <a:t> 5 GOES)</a:t>
            </a:r>
          </a:p>
          <a:p>
            <a:pPr lvl="2">
              <a:buClr>
                <a:srgbClr val="C00000"/>
              </a:buClr>
              <a:buFont typeface="Wingdings" panose="05000000000000000000" pitchFamily="2" charset="2"/>
              <a:buChar char="§"/>
            </a:pPr>
            <a:r>
              <a:rPr lang="en-US" dirty="0" smtClean="0"/>
              <a:t>0.5 – 2 km resolution</a:t>
            </a:r>
          </a:p>
          <a:p>
            <a:pPr lvl="1">
              <a:buClr>
                <a:srgbClr val="C00000"/>
              </a:buClr>
              <a:buFont typeface="Arial" panose="020B0604020202020204" pitchFamily="34" charset="0"/>
              <a:buChar char="‒"/>
            </a:pPr>
            <a:r>
              <a:rPr lang="en-US" dirty="0" smtClean="0"/>
              <a:t>Full Disk – 4 per hour</a:t>
            </a:r>
          </a:p>
          <a:p>
            <a:pPr lvl="1">
              <a:buClr>
                <a:srgbClr val="C00000"/>
              </a:buClr>
              <a:buFont typeface="Arial" panose="020B0604020202020204" pitchFamily="34" charset="0"/>
              <a:buChar char="‒"/>
            </a:pPr>
            <a:r>
              <a:rPr lang="en-US" dirty="0" smtClean="0"/>
              <a:t>CONUS – 12 pre hour</a:t>
            </a:r>
          </a:p>
          <a:p>
            <a:pPr lvl="1">
              <a:buClr>
                <a:srgbClr val="C00000"/>
              </a:buClr>
              <a:buFont typeface="Arial" panose="020B0604020202020204" pitchFamily="34" charset="0"/>
              <a:buChar char="‒"/>
            </a:pPr>
            <a:r>
              <a:rPr lang="en-US" dirty="0" smtClean="0"/>
              <a:t>Mesoscale – 30 seconds</a:t>
            </a:r>
          </a:p>
          <a:p>
            <a:pPr>
              <a:buClr>
                <a:srgbClr val="C00000"/>
              </a:buClr>
              <a:buSzPct val="125000"/>
            </a:pPr>
            <a:r>
              <a:rPr lang="en-US" dirty="0" smtClean="0"/>
              <a:t>Global Lighting </a:t>
            </a:r>
            <a:r>
              <a:rPr lang="en-US" dirty="0" err="1" smtClean="0"/>
              <a:t>Mapper</a:t>
            </a:r>
            <a:endParaRPr lang="en-US" dirty="0" smtClean="0"/>
          </a:p>
          <a:p>
            <a:pPr>
              <a:buClr>
                <a:srgbClr val="C00000"/>
              </a:buClr>
              <a:buSzPct val="125000"/>
            </a:pPr>
            <a:r>
              <a:rPr lang="en-US" dirty="0" smtClean="0"/>
              <a:t>Space </a:t>
            </a:r>
            <a:r>
              <a:rPr lang="en-US" dirty="0" err="1" smtClean="0"/>
              <a:t>Wx</a:t>
            </a:r>
            <a:r>
              <a:rPr lang="en-US" dirty="0" smtClean="0"/>
              <a:t> Sensors</a:t>
            </a:r>
          </a:p>
          <a:p>
            <a:endParaRPr lang="en-US" dirty="0" smtClean="0"/>
          </a:p>
          <a:p>
            <a:pPr>
              <a:buNone/>
            </a:pPr>
            <a:endParaRPr lang="en-US" dirty="0" smtClean="0"/>
          </a:p>
          <a:p>
            <a:pPr>
              <a:buNone/>
            </a:pPr>
            <a:endParaRPr lang="en-US" dirty="0" smtClean="0"/>
          </a:p>
          <a:p>
            <a:endParaRPr lang="en-US" dirty="0"/>
          </a:p>
        </p:txBody>
      </p:sp>
      <p:sp>
        <p:nvSpPr>
          <p:cNvPr id="5" name="Content Placeholder 2"/>
          <p:cNvSpPr txBox="1">
            <a:spLocks/>
          </p:cNvSpPr>
          <p:nvPr/>
        </p:nvSpPr>
        <p:spPr>
          <a:xfrm>
            <a:off x="4495800" y="1219200"/>
            <a:ext cx="4343400" cy="4953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endParaRPr lang="en-US" sz="3200" dirty="0">
              <a:solidFill>
                <a:prstClr val="black"/>
              </a:solidFill>
            </a:endParaRPr>
          </a:p>
        </p:txBody>
      </p:sp>
      <p:pic>
        <p:nvPicPr>
          <p:cNvPr id="8" name="Picture 7" descr="ABI-SU.png"/>
          <p:cNvPicPr>
            <a:picLocks noChangeAspect="1"/>
          </p:cNvPicPr>
          <p:nvPr/>
        </p:nvPicPr>
        <p:blipFill>
          <a:blip r:embed="rId3" cstate="print"/>
          <a:stretch>
            <a:fillRect/>
          </a:stretch>
        </p:blipFill>
        <p:spPr>
          <a:xfrm>
            <a:off x="4953000" y="1447801"/>
            <a:ext cx="3657599" cy="2743199"/>
          </a:xfrm>
          <a:prstGeom prst="rect">
            <a:avLst/>
          </a:prstGeom>
        </p:spPr>
      </p:pic>
      <p:sp>
        <p:nvSpPr>
          <p:cNvPr id="9" name="TextBox 8"/>
          <p:cNvSpPr txBox="1"/>
          <p:nvPr/>
        </p:nvSpPr>
        <p:spPr>
          <a:xfrm>
            <a:off x="4724400" y="4495800"/>
            <a:ext cx="4114800" cy="1477328"/>
          </a:xfrm>
          <a:prstGeom prst="rect">
            <a:avLst/>
          </a:prstGeom>
          <a:noFill/>
        </p:spPr>
        <p:txBody>
          <a:bodyPr wrap="square" rtlCol="0">
            <a:spAutoFit/>
          </a:bodyPr>
          <a:lstStyle/>
          <a:p>
            <a:pPr marL="285750" indent="-285750">
              <a:lnSpc>
                <a:spcPts val="2100"/>
              </a:lnSpc>
              <a:spcBef>
                <a:spcPts val="1200"/>
              </a:spcBef>
              <a:buClr>
                <a:srgbClr val="C00000"/>
              </a:buClr>
              <a:buFont typeface="Wingdings" panose="05000000000000000000" pitchFamily="2" charset="2"/>
              <a:buChar char="§"/>
            </a:pPr>
            <a:r>
              <a:rPr lang="en-US" dirty="0" smtClean="0">
                <a:solidFill>
                  <a:prstClr val="black"/>
                </a:solidFill>
              </a:rPr>
              <a:t>  High refresh and low latency</a:t>
            </a:r>
          </a:p>
          <a:p>
            <a:pPr marL="285750" indent="-285750">
              <a:lnSpc>
                <a:spcPts val="2100"/>
              </a:lnSpc>
              <a:spcBef>
                <a:spcPts val="1200"/>
              </a:spcBef>
              <a:buClr>
                <a:srgbClr val="C00000"/>
              </a:buClr>
              <a:buFont typeface="Wingdings" panose="05000000000000000000" pitchFamily="2" charset="2"/>
              <a:buChar char="§"/>
            </a:pPr>
            <a:r>
              <a:rPr lang="en-US" dirty="0" smtClean="0">
                <a:solidFill>
                  <a:prstClr val="black"/>
                </a:solidFill>
              </a:rPr>
              <a:t>  Push for Hybrid 4D Data Assimilation</a:t>
            </a:r>
          </a:p>
          <a:p>
            <a:pPr marL="285750" indent="-285750">
              <a:lnSpc>
                <a:spcPts val="2100"/>
              </a:lnSpc>
              <a:spcBef>
                <a:spcPts val="1200"/>
              </a:spcBef>
              <a:buClr>
                <a:srgbClr val="C00000"/>
              </a:buClr>
              <a:buFont typeface="Wingdings" panose="05000000000000000000" pitchFamily="2" charset="2"/>
              <a:buChar char="§"/>
            </a:pPr>
            <a:r>
              <a:rPr lang="en-US" dirty="0" smtClean="0">
                <a:solidFill>
                  <a:prstClr val="black"/>
                </a:solidFill>
              </a:rPr>
              <a:t>  Investigating assimilation of ABI</a:t>
            </a:r>
            <a:br>
              <a:rPr lang="en-US" dirty="0" smtClean="0">
                <a:solidFill>
                  <a:prstClr val="black"/>
                </a:solidFill>
              </a:rPr>
            </a:br>
            <a:r>
              <a:rPr lang="en-US" dirty="0" smtClean="0">
                <a:solidFill>
                  <a:prstClr val="black"/>
                </a:solidFill>
              </a:rPr>
              <a:t>  radiances in case of S-NPP to JPSS gap</a:t>
            </a:r>
            <a:endParaRPr lang="en-US" dirty="0">
              <a:solidFill>
                <a:prstClr val="black"/>
              </a:solidFill>
            </a:endParaRPr>
          </a:p>
        </p:txBody>
      </p:sp>
      <p:cxnSp>
        <p:nvCxnSpPr>
          <p:cNvPr id="7" name="Straight Connector 6"/>
          <p:cNvCxnSpPr/>
          <p:nvPr/>
        </p:nvCxnSpPr>
        <p:spPr>
          <a:xfrm>
            <a:off x="304800" y="9906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7394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fontScale="90000"/>
          </a:bodyPr>
          <a:lstStyle/>
          <a:p>
            <a:r>
              <a:rPr lang="en-US" sz="3200" b="1" dirty="0"/>
              <a:t>Priority Research </a:t>
            </a:r>
            <a:r>
              <a:rPr lang="en-US" sz="3200" b="1" dirty="0" smtClean="0"/>
              <a:t>Satellites: </a:t>
            </a:r>
            <a:br>
              <a:rPr lang="en-US" sz="3200" b="1" dirty="0" smtClean="0"/>
            </a:br>
            <a:r>
              <a:rPr lang="en-US" sz="3200" b="1" dirty="0" smtClean="0"/>
              <a:t>Soil Moisture Active Passive</a:t>
            </a:r>
            <a:endParaRPr lang="en-US" sz="3200" b="1" dirty="0"/>
          </a:p>
        </p:txBody>
      </p:sp>
      <p:sp>
        <p:nvSpPr>
          <p:cNvPr id="3" name="Content Placeholder 2"/>
          <p:cNvSpPr>
            <a:spLocks noGrp="1"/>
          </p:cNvSpPr>
          <p:nvPr>
            <p:ph idx="1"/>
          </p:nvPr>
        </p:nvSpPr>
        <p:spPr>
          <a:xfrm>
            <a:off x="609600" y="1295400"/>
            <a:ext cx="4114800" cy="5105400"/>
          </a:xfrm>
        </p:spPr>
        <p:txBody>
          <a:bodyPr>
            <a:normAutofit fontScale="92500" lnSpcReduction="20000"/>
          </a:bodyPr>
          <a:lstStyle/>
          <a:p>
            <a:pPr>
              <a:buClr>
                <a:srgbClr val="C00000"/>
              </a:buClr>
            </a:pPr>
            <a:r>
              <a:rPr lang="en-US" dirty="0" smtClean="0"/>
              <a:t>Active</a:t>
            </a:r>
          </a:p>
          <a:p>
            <a:pPr lvl="1">
              <a:buClr>
                <a:srgbClr val="C00000"/>
              </a:buClr>
            </a:pPr>
            <a:r>
              <a:rPr lang="en-US" dirty="0" smtClean="0"/>
              <a:t>High-resolution radar over land</a:t>
            </a:r>
          </a:p>
          <a:p>
            <a:pPr>
              <a:buClr>
                <a:srgbClr val="C00000"/>
              </a:buClr>
            </a:pPr>
            <a:r>
              <a:rPr lang="en-US" dirty="0" smtClean="0"/>
              <a:t>Passive</a:t>
            </a:r>
          </a:p>
          <a:p>
            <a:pPr>
              <a:buClr>
                <a:srgbClr val="C00000"/>
              </a:buClr>
            </a:pPr>
            <a:r>
              <a:rPr lang="en-US" dirty="0" smtClean="0"/>
              <a:t>High-resolution radiometer</a:t>
            </a:r>
          </a:p>
          <a:p>
            <a:pPr>
              <a:buClr>
                <a:srgbClr val="C00000"/>
              </a:buClr>
            </a:pPr>
            <a:r>
              <a:rPr lang="en-US" dirty="0" smtClean="0"/>
              <a:t>Instantaneous soil moisture</a:t>
            </a:r>
          </a:p>
          <a:p>
            <a:pPr lvl="1">
              <a:buClr>
                <a:srgbClr val="C00000"/>
              </a:buClr>
            </a:pPr>
            <a:r>
              <a:rPr lang="en-US" dirty="0" smtClean="0"/>
              <a:t>More direct, integrated SM</a:t>
            </a:r>
          </a:p>
          <a:p>
            <a:pPr lvl="1">
              <a:buClr>
                <a:srgbClr val="C00000"/>
              </a:buClr>
            </a:pPr>
            <a:r>
              <a:rPr lang="en-US" dirty="0" smtClean="0"/>
              <a:t>Enhanced CPC-MORPH for land forcing of NWP</a:t>
            </a:r>
          </a:p>
        </p:txBody>
      </p:sp>
      <p:pic>
        <p:nvPicPr>
          <p:cNvPr id="4" name="Picture 3" descr="SMAP_System_Characteristics.jpeg"/>
          <p:cNvPicPr>
            <a:picLocks noChangeAspect="1"/>
          </p:cNvPicPr>
          <p:nvPr/>
        </p:nvPicPr>
        <p:blipFill rotWithShape="1">
          <a:blip r:embed="rId3" cstate="print"/>
          <a:srcRect l="12900" t="3241" r="13550" b="12190"/>
          <a:stretch/>
        </p:blipFill>
        <p:spPr>
          <a:xfrm>
            <a:off x="5181600" y="3398520"/>
            <a:ext cx="3474720" cy="3383280"/>
          </a:xfrm>
          <a:prstGeom prst="rect">
            <a:avLst/>
          </a:prstGeom>
        </p:spPr>
      </p:pic>
      <p:pic>
        <p:nvPicPr>
          <p:cNvPr id="5" name="Picture 4" descr="SMAP_generic.jpg"/>
          <p:cNvPicPr>
            <a:picLocks noChangeAspect="1"/>
          </p:cNvPicPr>
          <p:nvPr/>
        </p:nvPicPr>
        <p:blipFill>
          <a:blip r:embed="rId4" cstate="print"/>
          <a:stretch>
            <a:fillRect/>
          </a:stretch>
        </p:blipFill>
        <p:spPr>
          <a:xfrm>
            <a:off x="5455920" y="1219200"/>
            <a:ext cx="2836468" cy="2133600"/>
          </a:xfrm>
          <a:prstGeom prst="rect">
            <a:avLst/>
          </a:prstGeom>
          <a:effectLst>
            <a:outerShdw blurRad="50800" dist="38100" dir="2700000" algn="tl" rotWithShape="0">
              <a:prstClr val="black">
                <a:alpha val="40000"/>
              </a:prstClr>
            </a:outerShdw>
          </a:effectLst>
        </p:spPr>
      </p:pic>
      <p:cxnSp>
        <p:nvCxnSpPr>
          <p:cNvPr id="6" name="Straight Connector 5"/>
          <p:cNvCxnSpPr/>
          <p:nvPr/>
        </p:nvCxnSpPr>
        <p:spPr>
          <a:xfrm>
            <a:off x="304800" y="9144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8447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ct val="75000"/>
              </a:spcBef>
              <a:defRPr sz="2800">
                <a:solidFill>
                  <a:srgbClr val="083763"/>
                </a:solidFill>
                <a:latin typeface="Franklin Gothic Medium" pitchFamily="34" charset="0"/>
              </a:defRPr>
            </a:lvl1pPr>
            <a:lvl2pPr marL="742950" indent="-285750" eaLnBrk="0" hangingPunct="0">
              <a:spcBef>
                <a:spcPct val="5000"/>
              </a:spcBef>
              <a:buBlip>
                <a:blip r:embed="rId3"/>
              </a:buBlip>
              <a:defRPr sz="2000">
                <a:solidFill>
                  <a:srgbClr val="083763"/>
                </a:solidFill>
                <a:latin typeface="Franklin Gothic Medium Cond" pitchFamily="34" charset="0"/>
              </a:defRPr>
            </a:lvl2pPr>
            <a:lvl3pPr marL="1143000" indent="-228600" eaLnBrk="0" hangingPunct="0">
              <a:spcBef>
                <a:spcPct val="5000"/>
              </a:spcBef>
              <a:buBlip>
                <a:blip r:embed="rId4"/>
              </a:buBlip>
              <a:defRPr>
                <a:solidFill>
                  <a:srgbClr val="083763"/>
                </a:solidFill>
                <a:latin typeface="Franklin Gothic Medium Cond" pitchFamily="34" charset="0"/>
              </a:defRPr>
            </a:lvl3pPr>
            <a:lvl4pPr marL="1600200" indent="-228600" eaLnBrk="0" hangingPunct="0">
              <a:spcBef>
                <a:spcPct val="5000"/>
              </a:spcBef>
              <a:buBlip>
                <a:blip r:embed="rId5"/>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eaLnBrk="1" hangingPunct="1">
              <a:lnSpc>
                <a:spcPct val="100000"/>
              </a:lnSpc>
              <a:spcBef>
                <a:spcPct val="0"/>
              </a:spcBef>
            </a:pPr>
            <a:fld id="{2B8FBFFB-71A7-435E-AC7C-5833A79E777D}" type="slidenum">
              <a:rPr lang="en-US" altLang="en-US" sz="1200" smtClean="0">
                <a:solidFill>
                  <a:prstClr val="white"/>
                </a:solidFill>
                <a:latin typeface="Arial" panose="020B0604020202020204" pitchFamily="34" charset="0"/>
                <a:ea typeface="ＭＳ Ｐゴシック" pitchFamily="34" charset="-128"/>
                <a:cs typeface="Arial" panose="020B0604020202020204" pitchFamily="34" charset="0"/>
              </a:rPr>
              <a:pPr eaLnBrk="1" hangingPunct="1">
                <a:lnSpc>
                  <a:spcPct val="100000"/>
                </a:lnSpc>
                <a:spcBef>
                  <a:spcPct val="0"/>
                </a:spcBef>
              </a:pPr>
              <a:t>4</a:t>
            </a:fld>
            <a:endParaRPr lang="en-US" altLang="en-US" sz="1200" dirty="0" smtClean="0">
              <a:solidFill>
                <a:prstClr val="white"/>
              </a:solidFill>
              <a:latin typeface="Arial" panose="020B0604020202020204" pitchFamily="34" charset="0"/>
              <a:ea typeface="ＭＳ Ｐゴシック" pitchFamily="34" charset="-128"/>
              <a:cs typeface="Arial" panose="020B0604020202020204" pitchFamily="34" charset="0"/>
            </a:endParaRPr>
          </a:p>
        </p:txBody>
      </p:sp>
      <p:sp>
        <p:nvSpPr>
          <p:cNvPr id="9" name="Content Placeholder 1"/>
          <p:cNvSpPr>
            <a:spLocks noGrp="1"/>
          </p:cNvSpPr>
          <p:nvPr>
            <p:ph idx="4294967295"/>
          </p:nvPr>
        </p:nvSpPr>
        <p:spPr>
          <a:xfrm>
            <a:off x="4097338" y="1524000"/>
            <a:ext cx="5046662" cy="4419600"/>
          </a:xfrm>
        </p:spPr>
        <p:txBody>
          <a:bodyPr/>
          <a:lstStyle/>
          <a:p>
            <a:pPr marL="457200" lvl="1" indent="0" algn="ctr">
              <a:spcAft>
                <a:spcPts val="600"/>
              </a:spcAft>
              <a:buFontTx/>
              <a:buNone/>
              <a:defRPr/>
            </a:pPr>
            <a:r>
              <a:rPr lang="en-US" sz="2400" b="1" dirty="0" smtClean="0">
                <a:latin typeface="Calibri" pitchFamily="34" charset="0"/>
              </a:rPr>
              <a:t>NWS Strategic Goals</a:t>
            </a:r>
          </a:p>
          <a:p>
            <a:pPr marL="860425" lvl="1" indent="-342900">
              <a:lnSpc>
                <a:spcPts val="2000"/>
              </a:lnSpc>
              <a:spcBef>
                <a:spcPts val="900"/>
              </a:spcBef>
              <a:buClr>
                <a:srgbClr val="C00000"/>
              </a:buClr>
              <a:buSzPct val="135000"/>
              <a:buFont typeface="Arial" panose="020B0604020202020204" pitchFamily="34" charset="0"/>
              <a:buChar char="•"/>
              <a:defRPr/>
            </a:pPr>
            <a:r>
              <a:rPr lang="en-US" sz="1900" dirty="0" smtClean="0">
                <a:latin typeface="Calibri" pitchFamily="34" charset="0"/>
              </a:rPr>
              <a:t>Improve Weather Decisions Services</a:t>
            </a:r>
          </a:p>
          <a:p>
            <a:pPr marL="860425" lvl="1" indent="-342900">
              <a:lnSpc>
                <a:spcPts val="2000"/>
              </a:lnSpc>
              <a:spcBef>
                <a:spcPts val="900"/>
              </a:spcBef>
              <a:buClr>
                <a:srgbClr val="C00000"/>
              </a:buClr>
              <a:buSzPct val="135000"/>
              <a:buFont typeface="Arial" panose="020B0604020202020204" pitchFamily="34" charset="0"/>
              <a:buChar char="•"/>
              <a:defRPr/>
            </a:pPr>
            <a:r>
              <a:rPr lang="en-US" sz="1900" dirty="0" smtClean="0">
                <a:latin typeface="Calibri" pitchFamily="34" charset="0"/>
              </a:rPr>
              <a:t>Improve Water Forecasting Services</a:t>
            </a:r>
            <a:endParaRPr lang="en-US" sz="1900" dirty="0">
              <a:latin typeface="Calibri" pitchFamily="34" charset="0"/>
            </a:endParaRPr>
          </a:p>
          <a:p>
            <a:pPr marL="860425" lvl="1" indent="-342900">
              <a:lnSpc>
                <a:spcPts val="2000"/>
              </a:lnSpc>
              <a:spcBef>
                <a:spcPts val="900"/>
              </a:spcBef>
              <a:buClr>
                <a:srgbClr val="C00000"/>
              </a:buClr>
              <a:buSzPct val="135000"/>
              <a:buFont typeface="Arial" panose="020B0604020202020204" pitchFamily="34" charset="0"/>
              <a:buChar char="•"/>
              <a:defRPr/>
            </a:pPr>
            <a:r>
              <a:rPr lang="en-US" sz="1900" dirty="0" smtClean="0">
                <a:latin typeface="Calibri" pitchFamily="34" charset="0"/>
              </a:rPr>
              <a:t>Enhance climate services and adapt to climate-related risks</a:t>
            </a:r>
            <a:endParaRPr lang="en-US" sz="1900" dirty="0">
              <a:latin typeface="Calibri" pitchFamily="34" charset="0"/>
            </a:endParaRPr>
          </a:p>
          <a:p>
            <a:pPr marL="860425" lvl="1" indent="-342900">
              <a:lnSpc>
                <a:spcPts val="2000"/>
              </a:lnSpc>
              <a:spcBef>
                <a:spcPts val="900"/>
              </a:spcBef>
              <a:buClr>
                <a:srgbClr val="C00000"/>
              </a:buClr>
              <a:buSzPct val="135000"/>
              <a:buFont typeface="Arial" panose="020B0604020202020204" pitchFamily="34" charset="0"/>
              <a:buChar char="•"/>
              <a:defRPr/>
            </a:pPr>
            <a:r>
              <a:rPr lang="en-US" sz="1900" dirty="0" smtClean="0">
                <a:latin typeface="Calibri" pitchFamily="34" charset="0"/>
              </a:rPr>
              <a:t>Improve sector-relevant information in support of economic productivity</a:t>
            </a:r>
          </a:p>
          <a:p>
            <a:pPr marL="860425" lvl="1" indent="-342900">
              <a:lnSpc>
                <a:spcPts val="2000"/>
              </a:lnSpc>
              <a:spcBef>
                <a:spcPts val="900"/>
              </a:spcBef>
              <a:buClr>
                <a:srgbClr val="C00000"/>
              </a:buClr>
              <a:buSzPct val="135000"/>
              <a:buFont typeface="Arial" panose="020B0604020202020204" pitchFamily="34" charset="0"/>
              <a:buChar char="•"/>
              <a:defRPr/>
            </a:pPr>
            <a:r>
              <a:rPr lang="en-US" sz="1900" dirty="0" smtClean="0">
                <a:latin typeface="Calibri" pitchFamily="34" charset="0"/>
              </a:rPr>
              <a:t>Enable environmental forecast services supporting healthy communities and ecosystems</a:t>
            </a:r>
          </a:p>
          <a:p>
            <a:pPr marL="860425" lvl="1" indent="-342900">
              <a:lnSpc>
                <a:spcPts val="2000"/>
              </a:lnSpc>
              <a:spcBef>
                <a:spcPts val="900"/>
              </a:spcBef>
              <a:buClr>
                <a:srgbClr val="C00000"/>
              </a:buClr>
              <a:buSzPct val="135000"/>
              <a:buFont typeface="Arial" panose="020B0604020202020204" pitchFamily="34" charset="0"/>
              <a:buChar char="•"/>
              <a:defRPr/>
            </a:pPr>
            <a:r>
              <a:rPr lang="en-US" sz="1900" dirty="0" smtClean="0">
                <a:latin typeface="Calibri" pitchFamily="34" charset="0"/>
              </a:rPr>
              <a:t>Sustain a highly skilled, professional workforce equipped with training, tools, and infrastructure to meet mission</a:t>
            </a:r>
            <a:endParaRPr lang="en-US" sz="1900" dirty="0">
              <a:latin typeface="Calibri" pitchFamily="34" charset="0"/>
            </a:endParaRPr>
          </a:p>
          <a:p>
            <a:pPr lvl="2">
              <a:defRPr/>
            </a:pPr>
            <a:endParaRPr lang="en-US" sz="2000" dirty="0" smtClean="0">
              <a:effectLst>
                <a:outerShdw blurRad="38100" dist="38100" dir="2700000" algn="tl">
                  <a:srgbClr val="000000">
                    <a:alpha val="43137"/>
                  </a:srgbClr>
                </a:outerShdw>
              </a:effectLst>
              <a:latin typeface="Calibri" pitchFamily="34" charset="0"/>
            </a:endParaRPr>
          </a:p>
          <a:p>
            <a:pPr>
              <a:defRPr/>
            </a:pPr>
            <a:endParaRPr lang="en-US" sz="2000" dirty="0" smtClean="0">
              <a:effectLst>
                <a:outerShdw blurRad="38100" dist="38100" dir="2700000" algn="tl">
                  <a:srgbClr val="000000">
                    <a:alpha val="43137"/>
                  </a:srgbClr>
                </a:outerShdw>
              </a:effectLst>
              <a:latin typeface="Calibri" pitchFamily="34" charset="0"/>
            </a:endParaRPr>
          </a:p>
        </p:txBody>
      </p:sp>
      <p:sp>
        <p:nvSpPr>
          <p:cNvPr id="21506" name="Title 1"/>
          <p:cNvSpPr>
            <a:spLocks noGrp="1"/>
          </p:cNvSpPr>
          <p:nvPr>
            <p:ph type="title" idx="4294967295"/>
          </p:nvPr>
        </p:nvSpPr>
        <p:spPr>
          <a:xfrm>
            <a:off x="381000" y="0"/>
            <a:ext cx="8077200" cy="1371600"/>
          </a:xfrm>
        </p:spPr>
        <p:txBody>
          <a:bodyPr/>
          <a:lstStyle/>
          <a:p>
            <a:pPr algn="ctr">
              <a:lnSpc>
                <a:spcPts val="3600"/>
              </a:lnSpc>
              <a:defRPr/>
            </a:pPr>
            <a: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smtClean="0">
                <a:latin typeface="Calibri" panose="020F0502020204030204" pitchFamily="34" charset="0"/>
                <a:cs typeface="Arial" panose="020B0604020202020204" pitchFamily="34" charset="0"/>
              </a:rPr>
              <a:t>NWS Strategic Outcome:</a:t>
            </a:r>
            <a:br>
              <a:rPr lang="en-US" sz="3600" b="1" dirty="0" smtClean="0">
                <a:latin typeface="Calibri" panose="020F0502020204030204" pitchFamily="34" charset="0"/>
                <a:cs typeface="Arial" panose="020B0604020202020204" pitchFamily="34" charset="0"/>
              </a:rPr>
            </a:br>
            <a:r>
              <a:rPr lang="en-US" sz="3600" b="1" dirty="0" smtClean="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a:t>
            </a:r>
            <a:r>
              <a:rPr lang="en-US" sz="2800" dirty="0" smtClean="0">
                <a:latin typeface="Calibri" panose="020F0502020204030204" pitchFamily="34" charset="0"/>
                <a:cs typeface="Arial" panose="020B0604020202020204" pitchFamily="34" charset="0"/>
              </a:rPr>
              <a:t>Weather-Ready Nation Strategic Goals</a:t>
            </a:r>
            <a:endParaRPr lang="en-US" sz="2800" i="1" dirty="0" smtClean="0">
              <a:latin typeface="Calibri" panose="020F0502020204030204" pitchFamily="34" charset="0"/>
              <a:cs typeface="Arial" panose="020B0604020202020204" pitchFamily="34" charset="0"/>
            </a:endParaRPr>
          </a:p>
        </p:txBody>
      </p:sp>
      <p:sp>
        <p:nvSpPr>
          <p:cNvPr id="4" name="TextBox 3"/>
          <p:cNvSpPr txBox="1"/>
          <p:nvPr/>
        </p:nvSpPr>
        <p:spPr>
          <a:xfrm>
            <a:off x="228601" y="1524000"/>
            <a:ext cx="4419599" cy="1754326"/>
          </a:xfrm>
          <a:prstGeom prst="rect">
            <a:avLst/>
          </a:prstGeom>
          <a:noFill/>
        </p:spPr>
        <p:txBody>
          <a:bodyPr wrap="square" rtlCol="0">
            <a:spAutoFit/>
          </a:bodyPr>
          <a:lstStyle/>
          <a:p>
            <a:r>
              <a:rPr lang="en-US" sz="2400" b="1" dirty="0">
                <a:solidFill>
                  <a:prstClr val="black"/>
                </a:solidFill>
              </a:rPr>
              <a:t>Strategic </a:t>
            </a:r>
            <a:r>
              <a:rPr lang="en-US" sz="2400" b="1" dirty="0" smtClean="0">
                <a:solidFill>
                  <a:prstClr val="black"/>
                </a:solidFill>
              </a:rPr>
              <a:t>Outcome: </a:t>
            </a:r>
          </a:p>
          <a:p>
            <a:r>
              <a:rPr lang="en-US" sz="2400" b="1" dirty="0" smtClean="0">
                <a:solidFill>
                  <a:prstClr val="black"/>
                </a:solidFill>
              </a:rPr>
              <a:t>Weather-Ready Nation</a:t>
            </a:r>
          </a:p>
          <a:p>
            <a:pPr marL="342900" indent="-342900">
              <a:buClr>
                <a:srgbClr val="C00000"/>
              </a:buClr>
              <a:buSzPct val="135000"/>
              <a:buFont typeface="Arial" panose="020B0604020202020204" pitchFamily="34" charset="0"/>
              <a:buChar char="•"/>
            </a:pPr>
            <a:r>
              <a:rPr lang="en-US" sz="2000" dirty="0" smtClean="0">
                <a:solidFill>
                  <a:prstClr val="black"/>
                </a:solidFill>
              </a:rPr>
              <a:t>Ready</a:t>
            </a:r>
          </a:p>
          <a:p>
            <a:pPr marL="342900" indent="-342900">
              <a:buClr>
                <a:srgbClr val="C00000"/>
              </a:buClr>
              <a:buSzPct val="135000"/>
              <a:buFont typeface="Arial" panose="020B0604020202020204" pitchFamily="34" charset="0"/>
              <a:buChar char="•"/>
            </a:pPr>
            <a:r>
              <a:rPr lang="en-US" sz="2000" dirty="0" smtClean="0">
                <a:solidFill>
                  <a:prstClr val="black"/>
                </a:solidFill>
              </a:rPr>
              <a:t>Responsive</a:t>
            </a:r>
          </a:p>
          <a:p>
            <a:pPr marL="342900" indent="-342900">
              <a:buClr>
                <a:srgbClr val="C00000"/>
              </a:buClr>
              <a:buSzPct val="135000"/>
              <a:buFont typeface="Arial" panose="020B0604020202020204" pitchFamily="34" charset="0"/>
              <a:buChar char="•"/>
            </a:pPr>
            <a:r>
              <a:rPr lang="en-US" sz="2000" dirty="0" smtClean="0">
                <a:solidFill>
                  <a:prstClr val="black"/>
                </a:solidFill>
              </a:rPr>
              <a:t>Resilient </a:t>
            </a:r>
            <a:endParaRPr lang="en-US" sz="2000" dirty="0">
              <a:solidFill>
                <a:prstClr val="black"/>
              </a:solidFill>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599" y="3320534"/>
            <a:ext cx="3724275"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4343400" y="1600200"/>
            <a:ext cx="0" cy="449897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600200" y="6260068"/>
            <a:ext cx="5867400" cy="369332"/>
          </a:xfrm>
          <a:prstGeom prst="rect">
            <a:avLst/>
          </a:prstGeom>
          <a:noFill/>
        </p:spPr>
        <p:txBody>
          <a:bodyPr wrap="square" rtlCol="0">
            <a:spAutoFit/>
          </a:bodyPr>
          <a:lstStyle/>
          <a:p>
            <a:pPr fontAlgn="base">
              <a:spcBef>
                <a:spcPct val="0"/>
              </a:spcBef>
              <a:spcAft>
                <a:spcPct val="0"/>
              </a:spcAft>
            </a:pPr>
            <a:r>
              <a:rPr lang="en-US" b="1" dirty="0" smtClean="0">
                <a:solidFill>
                  <a:prstClr val="black"/>
                </a:solidFill>
                <a:latin typeface="Arial" pitchFamily="34" charset="0"/>
              </a:rPr>
              <a:t>NAPA Embraces WRN: “NWS Can’t Do It Alone”</a:t>
            </a:r>
            <a:endParaRPr lang="en-US" b="1" dirty="0">
              <a:solidFill>
                <a:prstClr val="black"/>
              </a:solidFill>
              <a:latin typeface="Arial" pitchFamily="34" charset="0"/>
            </a:endParaRPr>
          </a:p>
        </p:txBody>
      </p:sp>
      <p:cxnSp>
        <p:nvCxnSpPr>
          <p:cNvPr id="10" name="Straight Connector 9"/>
          <p:cNvCxnSpPr/>
          <p:nvPr/>
        </p:nvCxnSpPr>
        <p:spPr>
          <a:xfrm>
            <a:off x="304800" y="12954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0303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72400" y="2230437"/>
            <a:ext cx="1295400" cy="849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000">
              <a:solidFill>
                <a:prstClr val="white"/>
              </a:solidFill>
            </a:endParaRPr>
          </a:p>
        </p:txBody>
      </p:sp>
      <p:pic>
        <p:nvPicPr>
          <p:cNvPr id="35" name="Picture 10"/>
          <p:cNvPicPr>
            <a:picLocks noChangeAspect="1" noChangeArrowheads="1"/>
          </p:cNvPicPr>
          <p:nvPr/>
        </p:nvPicPr>
        <p:blipFill>
          <a:blip r:embed="rId3"/>
          <a:srcRect l="9093" t="25885" r="9093" b="11766"/>
          <a:stretch>
            <a:fillRect/>
          </a:stretch>
        </p:blipFill>
        <p:spPr bwMode="auto">
          <a:xfrm>
            <a:off x="3276600" y="2882900"/>
            <a:ext cx="2590800" cy="1525587"/>
          </a:xfrm>
          <a:prstGeom prst="rect">
            <a:avLst/>
          </a:prstGeom>
          <a:gradFill rotWithShape="1">
            <a:gsLst>
              <a:gs pos="0">
                <a:srgbClr val="3A7CCB"/>
              </a:gs>
              <a:gs pos="100000">
                <a:srgbClr val="FFFFFF"/>
              </a:gs>
            </a:gsLst>
            <a:lin ang="5400000"/>
          </a:gradFill>
          <a:ln w="12700" algn="ctr">
            <a:solidFill>
              <a:srgbClr val="000000"/>
            </a:solidFill>
            <a:miter lim="800000"/>
            <a:headEnd/>
            <a:tailEnd/>
          </a:ln>
          <a:effectLst>
            <a:outerShdw blurRad="50800" dist="76200" dir="8400000" algn="tl" rotWithShape="0">
              <a:prstClr val="black">
                <a:alpha val="50000"/>
              </a:prstClr>
            </a:outerShdw>
          </a:effectLst>
          <a:extLst/>
        </p:spPr>
      </p:pic>
      <p:pic>
        <p:nvPicPr>
          <p:cNvPr id="60420" name="Picture 5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811837"/>
            <a:ext cx="71755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5325" y="5751512"/>
            <a:ext cx="8032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22" name="Group 40"/>
          <p:cNvGrpSpPr>
            <a:grpSpLocks/>
          </p:cNvGrpSpPr>
          <p:nvPr/>
        </p:nvGrpSpPr>
        <p:grpSpPr bwMode="auto">
          <a:xfrm>
            <a:off x="987425" y="1571625"/>
            <a:ext cx="1028700" cy="990600"/>
            <a:chOff x="1041400" y="1600200"/>
            <a:chExt cx="1115219" cy="1121053"/>
          </a:xfrm>
        </p:grpSpPr>
        <p:sp>
          <p:nvSpPr>
            <p:cNvPr id="40" name="Rectangle 39"/>
            <p:cNvSpPr/>
            <p:nvPr/>
          </p:nvSpPr>
          <p:spPr>
            <a:xfrm>
              <a:off x="1041400" y="1600200"/>
              <a:ext cx="1115219" cy="11210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000">
                <a:solidFill>
                  <a:prstClr val="white"/>
                </a:solidFill>
              </a:endParaRPr>
            </a:p>
          </p:txBody>
        </p:sp>
        <p:pic>
          <p:nvPicPr>
            <p:cNvPr id="60453" name="Picture 3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04966" y="1658307"/>
              <a:ext cx="1014413"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0" y="714"/>
            <a:ext cx="8915400" cy="1143000"/>
          </a:xfrm>
        </p:spPr>
        <p:txBody>
          <a:bodyPr>
            <a:normAutofit/>
          </a:bodyPr>
          <a:lstStyle/>
          <a:p>
            <a:pPr>
              <a:defRPr/>
            </a:pPr>
            <a:r>
              <a:rPr lang="en-US" sz="4000" b="1" dirty="0" smtClean="0">
                <a:latin typeface="+mn-lt"/>
                <a:cs typeface="Arial" panose="020B0604020202020204" pitchFamily="34" charset="0"/>
              </a:rPr>
              <a:t>NWS Operational Forecast Process</a:t>
            </a:r>
            <a:endParaRPr lang="en-US" sz="3800" b="1" dirty="0">
              <a:latin typeface="+mn-lt"/>
              <a:cs typeface="Arial" panose="020B0604020202020204" pitchFamily="34" charset="0"/>
            </a:endParaRPr>
          </a:p>
        </p:txBody>
      </p:sp>
      <p:sp>
        <p:nvSpPr>
          <p:cNvPr id="60424" name="Slide Number Placeholder 3"/>
          <p:cNvSpPr>
            <a:spLocks noGrp="1"/>
          </p:cNvSpPr>
          <p:nvPr>
            <p:ph type="sldNum" sz="quarter" idx="12"/>
          </p:nvPr>
        </p:nvSpPr>
        <p:spPr>
          <a:xfrm>
            <a:off x="6553200" y="6215062"/>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ct val="75000"/>
              </a:spcBef>
              <a:defRPr sz="2800">
                <a:solidFill>
                  <a:srgbClr val="083763"/>
                </a:solidFill>
                <a:latin typeface="Franklin Gothic Medium" pitchFamily="34" charset="0"/>
              </a:defRPr>
            </a:lvl1pPr>
            <a:lvl2pPr marL="742950" indent="-285750" eaLnBrk="0" hangingPunct="0">
              <a:spcBef>
                <a:spcPct val="5000"/>
              </a:spcBef>
              <a:buBlip>
                <a:blip r:embed="rId7"/>
              </a:buBlip>
              <a:defRPr sz="2000">
                <a:solidFill>
                  <a:srgbClr val="083763"/>
                </a:solidFill>
                <a:latin typeface="Franklin Gothic Medium Cond" pitchFamily="34" charset="0"/>
              </a:defRPr>
            </a:lvl2pPr>
            <a:lvl3pPr marL="1143000" indent="-228600" eaLnBrk="0" hangingPunct="0">
              <a:spcBef>
                <a:spcPct val="5000"/>
              </a:spcBef>
              <a:buBlip>
                <a:blip r:embed="rId8"/>
              </a:buBlip>
              <a:defRPr>
                <a:solidFill>
                  <a:srgbClr val="083763"/>
                </a:solidFill>
                <a:latin typeface="Franklin Gothic Medium Cond" pitchFamily="34" charset="0"/>
              </a:defRPr>
            </a:lvl3pPr>
            <a:lvl4pPr marL="1600200" indent="-228600" eaLnBrk="0" hangingPunct="0">
              <a:spcBef>
                <a:spcPct val="5000"/>
              </a:spcBef>
              <a:buBlip>
                <a:blip r:embed="rId9"/>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eaLnBrk="1" hangingPunct="1">
              <a:lnSpc>
                <a:spcPct val="100000"/>
              </a:lnSpc>
              <a:spcBef>
                <a:spcPct val="0"/>
              </a:spcBef>
              <a:defRPr/>
            </a:pPr>
            <a:fld id="{D7EDA243-19CB-4E8F-80C8-6593D2697462}" type="slidenum">
              <a:rPr lang="en-US" altLang="en-US" sz="1200" smtClean="0">
                <a:solidFill>
                  <a:prstClr val="white"/>
                </a:solidFill>
                <a:latin typeface="Arial" panose="020B0604020202020204" pitchFamily="34" charset="0"/>
                <a:ea typeface="ＭＳ Ｐゴシック" pitchFamily="34" charset="-128"/>
                <a:cs typeface="Arial" panose="020B0604020202020204" pitchFamily="34" charset="0"/>
              </a:rPr>
              <a:pPr eaLnBrk="1" hangingPunct="1">
                <a:lnSpc>
                  <a:spcPct val="100000"/>
                </a:lnSpc>
                <a:spcBef>
                  <a:spcPct val="0"/>
                </a:spcBef>
                <a:defRPr/>
              </a:pPr>
              <a:t>5</a:t>
            </a:fld>
            <a:endParaRPr lang="en-US" altLang="en-US" sz="1200" dirty="0" smtClean="0">
              <a:solidFill>
                <a:prstClr val="white"/>
              </a:solidFill>
              <a:latin typeface="Arial" panose="020B0604020202020204" pitchFamily="34" charset="0"/>
              <a:ea typeface="ＭＳ Ｐゴシック" pitchFamily="34" charset="-128"/>
              <a:cs typeface="Arial" panose="020B0604020202020204" pitchFamily="34" charset="0"/>
            </a:endParaRPr>
          </a:p>
        </p:txBody>
      </p:sp>
      <p:sp>
        <p:nvSpPr>
          <p:cNvPr id="18" name="Oval 17"/>
          <p:cNvSpPr>
            <a:spLocks noChangeArrowheads="1"/>
          </p:cNvSpPr>
          <p:nvPr/>
        </p:nvSpPr>
        <p:spPr bwMode="auto">
          <a:xfrm>
            <a:off x="5997575" y="2635250"/>
            <a:ext cx="1828800" cy="1189037"/>
          </a:xfrm>
          <a:prstGeom prst="ellipse">
            <a:avLst/>
          </a:prstGeom>
          <a:gradFill rotWithShape="0">
            <a:gsLst>
              <a:gs pos="0">
                <a:srgbClr val="FFFF99"/>
              </a:gs>
              <a:gs pos="100000">
                <a:srgbClr val="FF9900"/>
              </a:gs>
            </a:gsLst>
            <a:path path="shape">
              <a:fillToRect l="50000" t="50000" r="50000" b="50000"/>
            </a:path>
          </a:gradFill>
          <a:ln w="9525">
            <a:solidFill>
              <a:schemeClr val="bg2"/>
            </a:solidFill>
            <a:round/>
            <a:headEnd/>
            <a:tailEnd/>
          </a:ln>
          <a:effectLst>
            <a:outerShdw blurRad="50800" dist="89803" dir="8400000" algn="ctr" rotWithShape="0">
              <a:srgbClr val="4A80AC">
                <a:alpha val="5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defRPr/>
            </a:pPr>
            <a:r>
              <a:rPr lang="en-US" altLang="en-US" b="1" dirty="0" smtClean="0">
                <a:solidFill>
                  <a:srgbClr val="000000"/>
                </a:solidFill>
              </a:rPr>
              <a:t>Dissemination</a:t>
            </a:r>
            <a:endParaRPr lang="en-US" altLang="en-US" dirty="0">
              <a:solidFill>
                <a:prstClr val="white"/>
              </a:solidFill>
              <a:latin typeface="Times New Roman" pitchFamily="18" charset="0"/>
            </a:endParaRPr>
          </a:p>
        </p:txBody>
      </p:sp>
      <p:sp>
        <p:nvSpPr>
          <p:cNvPr id="60426" name="AutoShape 11"/>
          <p:cNvSpPr>
            <a:spLocks noChangeArrowheads="1"/>
          </p:cNvSpPr>
          <p:nvPr/>
        </p:nvSpPr>
        <p:spPr bwMode="auto">
          <a:xfrm rot="10800000">
            <a:off x="6607175" y="3689350"/>
            <a:ext cx="660400" cy="1011237"/>
          </a:xfrm>
          <a:prstGeom prst="downArrow">
            <a:avLst>
              <a:gd name="adj1" fmla="val 50009"/>
              <a:gd name="adj2" fmla="val 43031"/>
            </a:avLst>
          </a:prstGeom>
          <a:gradFill rotWithShape="0">
            <a:gsLst>
              <a:gs pos="0">
                <a:srgbClr val="76002F"/>
              </a:gs>
              <a:gs pos="100000">
                <a:srgbClr val="FF0066"/>
              </a:gs>
            </a:gsLst>
            <a:lin ang="2700000" scaled="1"/>
          </a:gradFill>
          <a:ln w="9525">
            <a:solidFill>
              <a:srgbClr val="000000"/>
            </a:solidFill>
            <a:miter lim="800000"/>
            <a:headEnd/>
            <a:tailEnd/>
          </a:ln>
          <a:effectLst>
            <a:outerShdw dist="35921" dir="2700000" algn="ctr" rotWithShape="0">
              <a:srgbClr val="000000"/>
            </a:outerShdw>
          </a:effectLst>
        </p:spPr>
        <p:txBody>
          <a:bodyPr anchor="ctr">
            <a:spAutoFit/>
          </a:bodyPr>
          <a:lstStyle>
            <a:lvl1pPr eaLnBrk="0" hangingPunct="0">
              <a:lnSpc>
                <a:spcPct val="90000"/>
              </a:lnSpc>
              <a:spcBef>
                <a:spcPct val="75000"/>
              </a:spcBef>
              <a:defRPr sz="2800">
                <a:solidFill>
                  <a:srgbClr val="083763"/>
                </a:solidFill>
                <a:latin typeface="Franklin Gothic Medium" pitchFamily="34" charset="0"/>
              </a:defRPr>
            </a:lvl1pPr>
            <a:lvl2pPr marL="742950" indent="-285750" eaLnBrk="0" hangingPunct="0">
              <a:spcBef>
                <a:spcPct val="5000"/>
              </a:spcBef>
              <a:buBlip>
                <a:blip r:embed="rId7"/>
              </a:buBlip>
              <a:defRPr sz="2000">
                <a:solidFill>
                  <a:srgbClr val="083763"/>
                </a:solidFill>
                <a:latin typeface="Franklin Gothic Medium Cond" pitchFamily="34" charset="0"/>
              </a:defRPr>
            </a:lvl2pPr>
            <a:lvl3pPr marL="1143000" indent="-228600" eaLnBrk="0" hangingPunct="0">
              <a:spcBef>
                <a:spcPct val="5000"/>
              </a:spcBef>
              <a:buBlip>
                <a:blip r:embed="rId8"/>
              </a:buBlip>
              <a:defRPr>
                <a:solidFill>
                  <a:srgbClr val="083763"/>
                </a:solidFill>
                <a:latin typeface="Franklin Gothic Medium Cond" pitchFamily="34" charset="0"/>
              </a:defRPr>
            </a:lvl3pPr>
            <a:lvl4pPr marL="1600200" indent="-228600" eaLnBrk="0" hangingPunct="0">
              <a:spcBef>
                <a:spcPct val="5000"/>
              </a:spcBef>
              <a:buBlip>
                <a:blip r:embed="rId9"/>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eaLnBrk="1" fontAlgn="base" hangingPunct="1">
              <a:lnSpc>
                <a:spcPct val="100000"/>
              </a:lnSpc>
              <a:spcBef>
                <a:spcPct val="0"/>
              </a:spcBef>
              <a:spcAft>
                <a:spcPct val="0"/>
              </a:spcAft>
            </a:pPr>
            <a:endParaRPr lang="en-US" altLang="en-US" sz="1800" smtClean="0">
              <a:solidFill>
                <a:srgbClr val="FFFFFF"/>
              </a:solidFill>
              <a:latin typeface="Franklin Gothic Book" pitchFamily="34" charset="0"/>
              <a:ea typeface="ＭＳ Ｐゴシック" pitchFamily="34" charset="-128"/>
              <a:cs typeface="Arial" pitchFamily="34" charset="0"/>
            </a:endParaRPr>
          </a:p>
        </p:txBody>
      </p:sp>
      <p:sp>
        <p:nvSpPr>
          <p:cNvPr id="60427" name="AutoShape 17"/>
          <p:cNvSpPr>
            <a:spLocks noChangeArrowheads="1"/>
          </p:cNvSpPr>
          <p:nvPr/>
        </p:nvSpPr>
        <p:spPr bwMode="auto">
          <a:xfrm rot="-5400000">
            <a:off x="3340101" y="4341812"/>
            <a:ext cx="658812" cy="1804987"/>
          </a:xfrm>
          <a:prstGeom prst="downArrow">
            <a:avLst>
              <a:gd name="adj1" fmla="val 54426"/>
              <a:gd name="adj2" fmla="val 63420"/>
            </a:avLst>
          </a:prstGeom>
          <a:gradFill rotWithShape="0">
            <a:gsLst>
              <a:gs pos="0">
                <a:srgbClr val="76002F"/>
              </a:gs>
              <a:gs pos="100000">
                <a:srgbClr val="FF0066"/>
              </a:gs>
            </a:gsLst>
            <a:lin ang="0" scaled="1"/>
          </a:gradFill>
          <a:ln w="9525">
            <a:solidFill>
              <a:srgbClr val="000000"/>
            </a:solidFill>
            <a:miter lim="800000"/>
            <a:headEnd/>
            <a:tailEnd/>
          </a:ln>
          <a:effectLst>
            <a:outerShdw dist="35921" dir="2700000" algn="ctr" rotWithShape="0">
              <a:srgbClr val="000000"/>
            </a:outerShdw>
          </a:effectLst>
        </p:spPr>
        <p:txBody>
          <a:bodyPr anchor="ctr">
            <a:spAutoFit/>
          </a:bodyPr>
          <a:lstStyle>
            <a:lvl1pPr eaLnBrk="0" hangingPunct="0">
              <a:lnSpc>
                <a:spcPct val="90000"/>
              </a:lnSpc>
              <a:spcBef>
                <a:spcPct val="75000"/>
              </a:spcBef>
              <a:defRPr sz="2800">
                <a:solidFill>
                  <a:srgbClr val="083763"/>
                </a:solidFill>
                <a:latin typeface="Franklin Gothic Medium" pitchFamily="34" charset="0"/>
              </a:defRPr>
            </a:lvl1pPr>
            <a:lvl2pPr marL="742950" indent="-285750" eaLnBrk="0" hangingPunct="0">
              <a:spcBef>
                <a:spcPct val="5000"/>
              </a:spcBef>
              <a:buBlip>
                <a:blip r:embed="rId7"/>
              </a:buBlip>
              <a:defRPr sz="2000">
                <a:solidFill>
                  <a:srgbClr val="083763"/>
                </a:solidFill>
                <a:latin typeface="Franklin Gothic Medium Cond" pitchFamily="34" charset="0"/>
              </a:defRPr>
            </a:lvl2pPr>
            <a:lvl3pPr marL="1143000" indent="-228600" eaLnBrk="0" hangingPunct="0">
              <a:spcBef>
                <a:spcPct val="5000"/>
              </a:spcBef>
              <a:buBlip>
                <a:blip r:embed="rId8"/>
              </a:buBlip>
              <a:defRPr>
                <a:solidFill>
                  <a:srgbClr val="083763"/>
                </a:solidFill>
                <a:latin typeface="Franklin Gothic Medium Cond" pitchFamily="34" charset="0"/>
              </a:defRPr>
            </a:lvl3pPr>
            <a:lvl4pPr marL="1600200" indent="-228600" eaLnBrk="0" hangingPunct="0">
              <a:spcBef>
                <a:spcPct val="5000"/>
              </a:spcBef>
              <a:buBlip>
                <a:blip r:embed="rId9"/>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eaLnBrk="1" fontAlgn="base" hangingPunct="1">
              <a:lnSpc>
                <a:spcPct val="100000"/>
              </a:lnSpc>
              <a:spcBef>
                <a:spcPct val="0"/>
              </a:spcBef>
              <a:spcAft>
                <a:spcPct val="0"/>
              </a:spcAft>
            </a:pPr>
            <a:endParaRPr lang="en-US" altLang="en-US" sz="1800" smtClean="0">
              <a:solidFill>
                <a:srgbClr val="FFFFFF"/>
              </a:solidFill>
              <a:latin typeface="Franklin Gothic Book" pitchFamily="34" charset="0"/>
              <a:ea typeface="ＭＳ Ｐゴシック" pitchFamily="34" charset="-128"/>
              <a:cs typeface="Arial" pitchFamily="34" charset="0"/>
            </a:endParaRPr>
          </a:p>
        </p:txBody>
      </p:sp>
      <p:sp>
        <p:nvSpPr>
          <p:cNvPr id="21" name="Oval 20"/>
          <p:cNvSpPr>
            <a:spLocks noChangeArrowheads="1"/>
          </p:cNvSpPr>
          <p:nvPr/>
        </p:nvSpPr>
        <p:spPr bwMode="auto">
          <a:xfrm>
            <a:off x="1295400" y="4610100"/>
            <a:ext cx="1828800" cy="1189037"/>
          </a:xfrm>
          <a:prstGeom prst="ellipse">
            <a:avLst/>
          </a:prstGeom>
          <a:gradFill rotWithShape="0">
            <a:gsLst>
              <a:gs pos="0">
                <a:srgbClr val="FFFF99"/>
              </a:gs>
              <a:gs pos="100000">
                <a:srgbClr val="FF9900"/>
              </a:gs>
            </a:gsLst>
            <a:path path="shape">
              <a:fillToRect l="50000" t="50000" r="50000" b="50000"/>
            </a:path>
          </a:gradFill>
          <a:ln w="9525">
            <a:solidFill>
              <a:schemeClr val="bg2"/>
            </a:solidFill>
            <a:round/>
            <a:headEnd/>
            <a:tailEnd/>
          </a:ln>
          <a:effectLst>
            <a:outerShdw blurRad="50800" dist="89803" dir="8400000" algn="ctr" rotWithShape="0">
              <a:srgbClr val="4A80AC">
                <a:alpha val="5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defRPr/>
            </a:pPr>
            <a:r>
              <a:rPr lang="en-US" altLang="en-US" b="1" dirty="0" smtClean="0">
                <a:solidFill>
                  <a:srgbClr val="000000"/>
                </a:solidFill>
              </a:rPr>
              <a:t>Central</a:t>
            </a:r>
          </a:p>
          <a:p>
            <a:pPr algn="ctr" eaLnBrk="0" fontAlgn="base" hangingPunct="0">
              <a:spcBef>
                <a:spcPct val="0"/>
              </a:spcBef>
              <a:spcAft>
                <a:spcPct val="0"/>
              </a:spcAft>
              <a:defRPr/>
            </a:pPr>
            <a:r>
              <a:rPr lang="en-US" altLang="en-US" b="1" dirty="0" smtClean="0">
                <a:solidFill>
                  <a:srgbClr val="000000"/>
                </a:solidFill>
              </a:rPr>
              <a:t>Processing</a:t>
            </a:r>
            <a:endParaRPr lang="en-US" altLang="en-US" b="1" dirty="0">
              <a:solidFill>
                <a:srgbClr val="000000"/>
              </a:solidFill>
            </a:endParaRPr>
          </a:p>
        </p:txBody>
      </p:sp>
      <p:sp>
        <p:nvSpPr>
          <p:cNvPr id="60429" name="AutoShape 19"/>
          <p:cNvSpPr>
            <a:spLocks noChangeArrowheads="1"/>
          </p:cNvSpPr>
          <p:nvPr/>
        </p:nvSpPr>
        <p:spPr bwMode="auto">
          <a:xfrm>
            <a:off x="1928813" y="3729037"/>
            <a:ext cx="657225" cy="1006475"/>
          </a:xfrm>
          <a:prstGeom prst="downArrow">
            <a:avLst>
              <a:gd name="adj1" fmla="val 50130"/>
              <a:gd name="adj2" fmla="val 52826"/>
            </a:avLst>
          </a:prstGeom>
          <a:gradFill rotWithShape="0">
            <a:gsLst>
              <a:gs pos="0">
                <a:srgbClr val="76002F"/>
              </a:gs>
              <a:gs pos="100000">
                <a:srgbClr val="FF0066"/>
              </a:gs>
            </a:gsLst>
            <a:lin ang="5400000" scaled="1"/>
          </a:gradFill>
          <a:ln w="9525">
            <a:solidFill>
              <a:srgbClr val="000000"/>
            </a:solidFill>
            <a:miter lim="800000"/>
            <a:headEnd/>
            <a:tailEnd/>
          </a:ln>
          <a:effectLst>
            <a:outerShdw dist="35921" dir="2700000" algn="ctr" rotWithShape="0">
              <a:srgbClr val="000000"/>
            </a:outerShdw>
          </a:effectLst>
        </p:spPr>
        <p:txBody>
          <a:bodyPr anchor="ctr">
            <a:spAutoFit/>
          </a:bodyPr>
          <a:lstStyle>
            <a:lvl1pPr eaLnBrk="0" hangingPunct="0">
              <a:lnSpc>
                <a:spcPct val="90000"/>
              </a:lnSpc>
              <a:spcBef>
                <a:spcPct val="75000"/>
              </a:spcBef>
              <a:defRPr sz="2800">
                <a:solidFill>
                  <a:srgbClr val="083763"/>
                </a:solidFill>
                <a:latin typeface="Franklin Gothic Medium" pitchFamily="34" charset="0"/>
              </a:defRPr>
            </a:lvl1pPr>
            <a:lvl2pPr marL="742950" indent="-285750" eaLnBrk="0" hangingPunct="0">
              <a:spcBef>
                <a:spcPct val="5000"/>
              </a:spcBef>
              <a:buBlip>
                <a:blip r:embed="rId7"/>
              </a:buBlip>
              <a:defRPr sz="2000">
                <a:solidFill>
                  <a:srgbClr val="083763"/>
                </a:solidFill>
                <a:latin typeface="Franklin Gothic Medium Cond" pitchFamily="34" charset="0"/>
              </a:defRPr>
            </a:lvl2pPr>
            <a:lvl3pPr marL="1143000" indent="-228600" eaLnBrk="0" hangingPunct="0">
              <a:spcBef>
                <a:spcPct val="5000"/>
              </a:spcBef>
              <a:buBlip>
                <a:blip r:embed="rId8"/>
              </a:buBlip>
              <a:defRPr>
                <a:solidFill>
                  <a:srgbClr val="083763"/>
                </a:solidFill>
                <a:latin typeface="Franklin Gothic Medium Cond" pitchFamily="34" charset="0"/>
              </a:defRPr>
            </a:lvl3pPr>
            <a:lvl4pPr marL="1600200" indent="-228600" eaLnBrk="0" hangingPunct="0">
              <a:spcBef>
                <a:spcPct val="5000"/>
              </a:spcBef>
              <a:buBlip>
                <a:blip r:embed="rId9"/>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eaLnBrk="1" fontAlgn="base" hangingPunct="1">
              <a:lnSpc>
                <a:spcPct val="100000"/>
              </a:lnSpc>
              <a:spcBef>
                <a:spcPct val="0"/>
              </a:spcBef>
              <a:spcAft>
                <a:spcPct val="0"/>
              </a:spcAft>
            </a:pPr>
            <a:endParaRPr lang="en-US" altLang="en-US" sz="1800" smtClean="0">
              <a:solidFill>
                <a:srgbClr val="FFFFFF"/>
              </a:solidFill>
              <a:latin typeface="Franklin Gothic Book" pitchFamily="34" charset="0"/>
              <a:ea typeface="ＭＳ Ｐゴシック" pitchFamily="34" charset="-128"/>
              <a:cs typeface="Arial" pitchFamily="34" charset="0"/>
            </a:endParaRPr>
          </a:p>
        </p:txBody>
      </p:sp>
      <p:sp>
        <p:nvSpPr>
          <p:cNvPr id="23" name="Oval 22"/>
          <p:cNvSpPr>
            <a:spLocks noChangeArrowheads="1"/>
          </p:cNvSpPr>
          <p:nvPr/>
        </p:nvSpPr>
        <p:spPr bwMode="auto">
          <a:xfrm>
            <a:off x="1295400" y="2627312"/>
            <a:ext cx="1828800" cy="1189038"/>
          </a:xfrm>
          <a:prstGeom prst="ellipse">
            <a:avLst/>
          </a:prstGeom>
          <a:gradFill rotWithShape="0">
            <a:gsLst>
              <a:gs pos="0">
                <a:srgbClr val="FFFF99"/>
              </a:gs>
              <a:gs pos="100000">
                <a:srgbClr val="FF9900"/>
              </a:gs>
            </a:gsLst>
            <a:path path="shape">
              <a:fillToRect l="50000" t="50000" r="50000" b="50000"/>
            </a:path>
          </a:gradFill>
          <a:ln w="9525">
            <a:solidFill>
              <a:schemeClr val="bg2"/>
            </a:solidFill>
            <a:round/>
            <a:headEnd/>
            <a:tailEnd/>
          </a:ln>
          <a:effectLst>
            <a:outerShdw blurRad="50800" dist="89803" dir="8400000" algn="ctr" rotWithShape="0">
              <a:srgbClr val="4A80AC">
                <a:alpha val="5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defRPr/>
            </a:pPr>
            <a:r>
              <a:rPr lang="en-US" altLang="en-US" b="1" dirty="0" smtClean="0">
                <a:solidFill>
                  <a:srgbClr val="000000"/>
                </a:solidFill>
              </a:rPr>
              <a:t>Observations</a:t>
            </a:r>
            <a:endParaRPr lang="en-US" altLang="en-US" dirty="0">
              <a:solidFill>
                <a:prstClr val="white"/>
              </a:solidFill>
              <a:latin typeface="Times New Roman" pitchFamily="18" charset="0"/>
            </a:endParaRPr>
          </a:p>
        </p:txBody>
      </p:sp>
      <p:sp>
        <p:nvSpPr>
          <p:cNvPr id="24" name="Oval 23"/>
          <p:cNvSpPr>
            <a:spLocks noChangeArrowheads="1"/>
          </p:cNvSpPr>
          <p:nvPr/>
        </p:nvSpPr>
        <p:spPr bwMode="auto">
          <a:xfrm>
            <a:off x="3573463" y="1382712"/>
            <a:ext cx="1828800" cy="1189038"/>
          </a:xfrm>
          <a:prstGeom prst="ellipse">
            <a:avLst/>
          </a:prstGeom>
          <a:gradFill rotWithShape="0">
            <a:gsLst>
              <a:gs pos="0">
                <a:srgbClr val="FFFF99"/>
              </a:gs>
              <a:gs pos="100000">
                <a:srgbClr val="FF9900"/>
              </a:gs>
            </a:gsLst>
            <a:path path="shape">
              <a:fillToRect l="50000" t="50000" r="50000" b="50000"/>
            </a:path>
          </a:gradFill>
          <a:ln w="9525">
            <a:solidFill>
              <a:schemeClr val="bg2"/>
            </a:solidFill>
            <a:round/>
            <a:headEnd/>
            <a:tailEnd/>
          </a:ln>
          <a:effectLst>
            <a:outerShdw blurRad="50800" dist="89803" dir="8400000" algn="ctr" rotWithShape="0">
              <a:srgbClr val="4A80AC">
                <a:alpha val="5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defRPr/>
            </a:pPr>
            <a:r>
              <a:rPr lang="en-US" altLang="en-US" b="1" dirty="0" smtClean="0">
                <a:solidFill>
                  <a:srgbClr val="000000"/>
                </a:solidFill>
              </a:rPr>
              <a:t>Science &amp;</a:t>
            </a:r>
          </a:p>
          <a:p>
            <a:pPr algn="ctr" eaLnBrk="0" fontAlgn="base" hangingPunct="0">
              <a:spcBef>
                <a:spcPct val="0"/>
              </a:spcBef>
              <a:spcAft>
                <a:spcPct val="0"/>
              </a:spcAft>
              <a:defRPr/>
            </a:pPr>
            <a:r>
              <a:rPr lang="en-US" altLang="en-US" b="1" dirty="0" smtClean="0">
                <a:solidFill>
                  <a:srgbClr val="000000"/>
                </a:solidFill>
              </a:rPr>
              <a:t>Technology</a:t>
            </a:r>
          </a:p>
          <a:p>
            <a:pPr algn="ctr" eaLnBrk="0" fontAlgn="base" hangingPunct="0">
              <a:spcBef>
                <a:spcPct val="0"/>
              </a:spcBef>
              <a:spcAft>
                <a:spcPct val="0"/>
              </a:spcAft>
              <a:defRPr/>
            </a:pPr>
            <a:r>
              <a:rPr lang="en-US" altLang="en-US" b="1" dirty="0" smtClean="0">
                <a:solidFill>
                  <a:srgbClr val="000000"/>
                </a:solidFill>
              </a:rPr>
              <a:t>Integration</a:t>
            </a:r>
            <a:endParaRPr lang="en-US" altLang="en-US" b="1" dirty="0">
              <a:solidFill>
                <a:srgbClr val="000000"/>
              </a:solidFill>
            </a:endParaRPr>
          </a:p>
        </p:txBody>
      </p:sp>
      <p:sp>
        <p:nvSpPr>
          <p:cNvPr id="25" name="Oval 24"/>
          <p:cNvSpPr>
            <a:spLocks noChangeArrowheads="1"/>
          </p:cNvSpPr>
          <p:nvPr/>
        </p:nvSpPr>
        <p:spPr bwMode="auto">
          <a:xfrm>
            <a:off x="4549775" y="4429125"/>
            <a:ext cx="3298825" cy="1601787"/>
          </a:xfrm>
          <a:prstGeom prst="ellipse">
            <a:avLst/>
          </a:prstGeom>
          <a:gradFill rotWithShape="0">
            <a:gsLst>
              <a:gs pos="0">
                <a:srgbClr val="FFFF99"/>
              </a:gs>
              <a:gs pos="100000">
                <a:srgbClr val="FF9900"/>
              </a:gs>
            </a:gsLst>
            <a:path path="shape">
              <a:fillToRect l="50000" t="50000" r="50000" b="50000"/>
            </a:path>
          </a:gradFill>
          <a:ln w="9525">
            <a:solidFill>
              <a:schemeClr val="bg2"/>
            </a:solidFill>
            <a:round/>
            <a:headEnd/>
            <a:tailEnd/>
          </a:ln>
          <a:effectLst>
            <a:outerShdw blurRad="50800" dist="89803" dir="8400000" algn="ctr" rotWithShape="0">
              <a:srgbClr val="4A80AC">
                <a:alpha val="50000"/>
              </a:srgbClr>
            </a:outerShdw>
          </a:effectLst>
        </p:spPr>
        <p:txBody>
          <a:bodyPr wrap="none" lIns="54864" tIns="164592"/>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defRPr/>
            </a:pPr>
            <a:r>
              <a:rPr lang="en-US" altLang="en-US" b="1" dirty="0" smtClean="0">
                <a:solidFill>
                  <a:srgbClr val="000000"/>
                </a:solidFill>
              </a:rPr>
              <a:t>Analyze, Forecast,  &amp; Support</a:t>
            </a:r>
            <a:endParaRPr lang="en-US" altLang="en-US" b="1" dirty="0">
              <a:solidFill>
                <a:srgbClr val="000000"/>
              </a:solidFill>
            </a:endParaRPr>
          </a:p>
        </p:txBody>
      </p:sp>
      <p:grpSp>
        <p:nvGrpSpPr>
          <p:cNvPr id="60433" name="Group 25"/>
          <p:cNvGrpSpPr>
            <a:grpSpLocks/>
          </p:cNvGrpSpPr>
          <p:nvPr/>
        </p:nvGrpSpPr>
        <p:grpSpPr bwMode="auto">
          <a:xfrm>
            <a:off x="4857750" y="5140325"/>
            <a:ext cx="2609850" cy="479425"/>
            <a:chOff x="2266" y="2104"/>
            <a:chExt cx="1644" cy="302"/>
          </a:xfrm>
        </p:grpSpPr>
        <p:sp>
          <p:nvSpPr>
            <p:cNvPr id="60450" name="Rectangle 28"/>
            <p:cNvSpPr>
              <a:spLocks noChangeArrowheads="1"/>
            </p:cNvSpPr>
            <p:nvPr/>
          </p:nvSpPr>
          <p:spPr bwMode="auto">
            <a:xfrm>
              <a:off x="3217" y="2104"/>
              <a:ext cx="693" cy="302"/>
            </a:xfrm>
            <a:prstGeom prst="rect">
              <a:avLst/>
            </a:prstGeom>
            <a:gradFill rotWithShape="0">
              <a:gsLst>
                <a:gs pos="0">
                  <a:srgbClr val="6699FF"/>
                </a:gs>
                <a:gs pos="50000">
                  <a:srgbClr val="C7DAFF"/>
                </a:gs>
                <a:gs pos="100000">
                  <a:srgbClr val="6699FF"/>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eaLnBrk="0" hangingPunct="0">
                <a:lnSpc>
                  <a:spcPct val="90000"/>
                </a:lnSpc>
                <a:spcBef>
                  <a:spcPct val="75000"/>
                </a:spcBef>
                <a:defRPr sz="2800">
                  <a:solidFill>
                    <a:srgbClr val="083763"/>
                  </a:solidFill>
                  <a:latin typeface="Franklin Gothic Medium" pitchFamily="34" charset="0"/>
                </a:defRPr>
              </a:lvl1pPr>
              <a:lvl2pPr marL="742950" indent="-285750" eaLnBrk="0" hangingPunct="0">
                <a:spcBef>
                  <a:spcPct val="5000"/>
                </a:spcBef>
                <a:buBlip>
                  <a:blip r:embed="rId7"/>
                </a:buBlip>
                <a:defRPr sz="2000">
                  <a:solidFill>
                    <a:srgbClr val="083763"/>
                  </a:solidFill>
                  <a:latin typeface="Franklin Gothic Medium Cond" pitchFamily="34" charset="0"/>
                </a:defRPr>
              </a:lvl2pPr>
              <a:lvl3pPr marL="1143000" indent="-228600" eaLnBrk="0" hangingPunct="0">
                <a:spcBef>
                  <a:spcPct val="5000"/>
                </a:spcBef>
                <a:buBlip>
                  <a:blip r:embed="rId8"/>
                </a:buBlip>
                <a:defRPr>
                  <a:solidFill>
                    <a:srgbClr val="083763"/>
                  </a:solidFill>
                  <a:latin typeface="Franklin Gothic Medium Cond" pitchFamily="34" charset="0"/>
                </a:defRPr>
              </a:lvl3pPr>
              <a:lvl4pPr marL="1600200" indent="-228600" eaLnBrk="0" hangingPunct="0">
                <a:spcBef>
                  <a:spcPct val="5000"/>
                </a:spcBef>
                <a:buBlip>
                  <a:blip r:embed="rId9"/>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algn="ctr" fontAlgn="base">
                <a:spcBef>
                  <a:spcPct val="0"/>
                </a:spcBef>
                <a:spcAft>
                  <a:spcPct val="0"/>
                </a:spcAft>
              </a:pPr>
              <a:r>
                <a:rPr lang="en-US" altLang="en-US" sz="1400" b="1" smtClean="0">
                  <a:solidFill>
                    <a:srgbClr val="000000"/>
                  </a:solidFill>
                  <a:latin typeface="Franklin Gothic Book" pitchFamily="34" charset="0"/>
                  <a:ea typeface="ＭＳ Ｐゴシック" pitchFamily="34" charset="-128"/>
                  <a:cs typeface="Arial" pitchFamily="34" charset="0"/>
                </a:rPr>
                <a:t>Local</a:t>
              </a:r>
            </a:p>
            <a:p>
              <a:pPr algn="ctr" fontAlgn="base">
                <a:spcBef>
                  <a:spcPct val="0"/>
                </a:spcBef>
                <a:spcAft>
                  <a:spcPct val="0"/>
                </a:spcAft>
              </a:pPr>
              <a:r>
                <a:rPr lang="en-US" altLang="en-US" sz="1400" b="1" smtClean="0">
                  <a:solidFill>
                    <a:srgbClr val="000000"/>
                  </a:solidFill>
                  <a:latin typeface="Franklin Gothic Book" pitchFamily="34" charset="0"/>
                  <a:ea typeface="ＭＳ Ｐゴシック" pitchFamily="34" charset="-128"/>
                  <a:cs typeface="Arial" pitchFamily="34" charset="0"/>
                </a:rPr>
                <a:t>Forecasts</a:t>
              </a:r>
              <a:endParaRPr lang="en-US" altLang="en-US" sz="2400" smtClean="0">
                <a:solidFill>
                  <a:srgbClr val="FFFFFF"/>
                </a:solidFill>
                <a:latin typeface="Times New Roman" pitchFamily="18" charset="0"/>
                <a:ea typeface="ＭＳ Ｐゴシック" pitchFamily="34" charset="-128"/>
                <a:cs typeface="Arial" pitchFamily="34" charset="0"/>
              </a:endParaRPr>
            </a:p>
          </p:txBody>
        </p:sp>
        <p:sp>
          <p:nvSpPr>
            <p:cNvPr id="60451" name="Rectangle 30"/>
            <p:cNvSpPr>
              <a:spLocks noChangeArrowheads="1"/>
            </p:cNvSpPr>
            <p:nvPr/>
          </p:nvSpPr>
          <p:spPr bwMode="auto">
            <a:xfrm>
              <a:off x="2266" y="2105"/>
              <a:ext cx="693" cy="300"/>
            </a:xfrm>
            <a:prstGeom prst="rect">
              <a:avLst/>
            </a:prstGeom>
            <a:gradFill rotWithShape="0">
              <a:gsLst>
                <a:gs pos="0">
                  <a:srgbClr val="6699FF"/>
                </a:gs>
                <a:gs pos="50000">
                  <a:srgbClr val="C7DAFF"/>
                </a:gs>
                <a:gs pos="100000">
                  <a:srgbClr val="6699FF"/>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eaLnBrk="0" hangingPunct="0">
                <a:lnSpc>
                  <a:spcPct val="90000"/>
                </a:lnSpc>
                <a:spcBef>
                  <a:spcPct val="75000"/>
                </a:spcBef>
                <a:defRPr sz="2800">
                  <a:solidFill>
                    <a:srgbClr val="083763"/>
                  </a:solidFill>
                  <a:latin typeface="Franklin Gothic Medium" pitchFamily="34" charset="0"/>
                </a:defRPr>
              </a:lvl1pPr>
              <a:lvl2pPr marL="742950" indent="-285750" eaLnBrk="0" hangingPunct="0">
                <a:spcBef>
                  <a:spcPct val="5000"/>
                </a:spcBef>
                <a:buBlip>
                  <a:blip r:embed="rId7"/>
                </a:buBlip>
                <a:defRPr sz="2000">
                  <a:solidFill>
                    <a:srgbClr val="083763"/>
                  </a:solidFill>
                  <a:latin typeface="Franklin Gothic Medium Cond" pitchFamily="34" charset="0"/>
                </a:defRPr>
              </a:lvl2pPr>
              <a:lvl3pPr marL="1143000" indent="-228600" eaLnBrk="0" hangingPunct="0">
                <a:spcBef>
                  <a:spcPct val="5000"/>
                </a:spcBef>
                <a:buBlip>
                  <a:blip r:embed="rId8"/>
                </a:buBlip>
                <a:defRPr>
                  <a:solidFill>
                    <a:srgbClr val="083763"/>
                  </a:solidFill>
                  <a:latin typeface="Franklin Gothic Medium Cond" pitchFamily="34" charset="0"/>
                </a:defRPr>
              </a:lvl3pPr>
              <a:lvl4pPr marL="1600200" indent="-228600" eaLnBrk="0" hangingPunct="0">
                <a:spcBef>
                  <a:spcPct val="5000"/>
                </a:spcBef>
                <a:buBlip>
                  <a:blip r:embed="rId9"/>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algn="ctr" fontAlgn="base">
                <a:spcBef>
                  <a:spcPct val="0"/>
                </a:spcBef>
                <a:spcAft>
                  <a:spcPct val="0"/>
                </a:spcAft>
              </a:pPr>
              <a:r>
                <a:rPr lang="en-US" altLang="en-US" sz="1400" b="1" smtClean="0">
                  <a:solidFill>
                    <a:srgbClr val="000000"/>
                  </a:solidFill>
                  <a:latin typeface="Franklin Gothic Book" pitchFamily="34" charset="0"/>
                  <a:ea typeface="ＭＳ Ｐゴシック" pitchFamily="34" charset="-128"/>
                  <a:cs typeface="Arial" pitchFamily="34" charset="0"/>
                </a:rPr>
                <a:t>Central</a:t>
              </a:r>
            </a:p>
            <a:p>
              <a:pPr algn="ctr" fontAlgn="base">
                <a:spcBef>
                  <a:spcPct val="0"/>
                </a:spcBef>
                <a:spcAft>
                  <a:spcPct val="0"/>
                </a:spcAft>
              </a:pPr>
              <a:r>
                <a:rPr lang="en-US" altLang="en-US" sz="1400" b="1" smtClean="0">
                  <a:solidFill>
                    <a:srgbClr val="000000"/>
                  </a:solidFill>
                  <a:latin typeface="Franklin Gothic Book" pitchFamily="34" charset="0"/>
                  <a:ea typeface="ＭＳ Ｐゴシック" pitchFamily="34" charset="-128"/>
                  <a:cs typeface="Arial" pitchFamily="34" charset="0"/>
                </a:rPr>
                <a:t>Guidance</a:t>
              </a:r>
            </a:p>
          </p:txBody>
        </p:sp>
      </p:grpSp>
      <p:sp>
        <p:nvSpPr>
          <p:cNvPr id="27" name="Left-Right Arrow 26"/>
          <p:cNvSpPr/>
          <p:nvPr/>
        </p:nvSpPr>
        <p:spPr bwMode="auto">
          <a:xfrm rot="2700000">
            <a:off x="5029995" y="2242343"/>
            <a:ext cx="1325562" cy="676275"/>
          </a:xfrm>
          <a:prstGeom prst="leftRightArrow">
            <a:avLst/>
          </a:prstGeom>
          <a:gradFill>
            <a:gsLst>
              <a:gs pos="0">
                <a:srgbClr val="76002F"/>
              </a:gs>
              <a:gs pos="100000">
                <a:srgbClr val="FF0066"/>
              </a:gs>
            </a:gsLst>
            <a:lin ang="2700000" scaled="0"/>
          </a:gradFill>
          <a:ln w="9525" cap="flat" cmpd="sng" algn="ctr">
            <a:noFill/>
            <a:prstDash val="solid"/>
            <a:round/>
            <a:headEnd type="none" w="med" len="med"/>
            <a:tailEnd type="none" w="med" len="med"/>
          </a:ln>
          <a:effectLst>
            <a:outerShdw blurRad="25400" dist="38100" dir="2700000" algn="tl" rotWithShape="0">
              <a:prstClr val="black">
                <a:alpha val="94000"/>
              </a:prstClr>
            </a:outerShdw>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sz="1600" b="1" dirty="0" smtClean="0">
                <a:solidFill>
                  <a:prstClr val="white"/>
                </a:solidFill>
                <a:latin typeface="Arial" pitchFamily="34" charset="0"/>
              </a:rPr>
              <a:t>O2R</a:t>
            </a:r>
          </a:p>
        </p:txBody>
      </p:sp>
      <p:sp>
        <p:nvSpPr>
          <p:cNvPr id="28" name="Left-Right Arrow 27"/>
          <p:cNvSpPr/>
          <p:nvPr/>
        </p:nvSpPr>
        <p:spPr bwMode="auto">
          <a:xfrm rot="18900000">
            <a:off x="2635250" y="2244725"/>
            <a:ext cx="1323975" cy="673100"/>
          </a:xfrm>
          <a:prstGeom prst="leftRightArrow">
            <a:avLst/>
          </a:prstGeom>
          <a:gradFill>
            <a:gsLst>
              <a:gs pos="0">
                <a:srgbClr val="76002F"/>
              </a:gs>
              <a:gs pos="100000">
                <a:srgbClr val="FF0066"/>
              </a:gs>
            </a:gsLst>
            <a:lin ang="2700000" scaled="0"/>
          </a:gradFill>
          <a:ln w="9525" cap="flat" cmpd="sng" algn="ctr">
            <a:noFill/>
            <a:prstDash val="solid"/>
            <a:round/>
            <a:headEnd type="none" w="med" len="med"/>
            <a:tailEnd type="none" w="med" len="med"/>
          </a:ln>
          <a:effectLst>
            <a:outerShdw blurRad="25400" dist="38100" dir="2700000" algn="tl" rotWithShape="0">
              <a:prstClr val="black">
                <a:alpha val="94000"/>
              </a:prstClr>
            </a:outerShdw>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sz="1600" b="1" dirty="0" smtClean="0">
                <a:solidFill>
                  <a:prstClr val="white"/>
                </a:solidFill>
                <a:latin typeface="Arial" pitchFamily="34" charset="0"/>
              </a:rPr>
              <a:t>R2O</a:t>
            </a:r>
          </a:p>
        </p:txBody>
      </p:sp>
      <p:pic>
        <p:nvPicPr>
          <p:cNvPr id="37" name="Picture 36" descr="dome"/>
          <p:cNvPicPr>
            <a:picLocks noChangeAspect="1" noChangeArrowheads="1"/>
          </p:cNvPicPr>
          <p:nvPr/>
        </p:nvPicPr>
        <p:blipFill>
          <a:blip r:embed="rId10"/>
          <a:srcRect/>
          <a:stretch>
            <a:fillRect/>
          </a:stretch>
        </p:blipFill>
        <p:spPr>
          <a:xfrm>
            <a:off x="1957388" y="1395412"/>
            <a:ext cx="758825" cy="1123950"/>
          </a:xfrm>
          <a:prstGeom prst="rect">
            <a:avLst/>
          </a:prstGeom>
          <a:noFill/>
          <a:ln w="38100">
            <a:solidFill>
              <a:srgbClr val="4A80AC"/>
            </a:solidFill>
            <a:miter lim="800000"/>
            <a:headEnd/>
            <a:tailEnd/>
          </a:ln>
          <a:effectLst>
            <a:outerShdw blurRad="50800" dist="50800" dir="2700000" algn="ctr" rotWithShape="0">
              <a:srgbClr val="000000">
                <a:alpha val="50000"/>
              </a:srgbClr>
            </a:outerShdw>
          </a:effectLst>
        </p:spPr>
      </p:pic>
      <p:pic>
        <p:nvPicPr>
          <p:cNvPr id="38" name="Picture 37" descr="slide0121_image188"/>
          <p:cNvPicPr>
            <a:picLocks noChangeAspect="1" noChangeArrowheads="1"/>
          </p:cNvPicPr>
          <p:nvPr/>
        </p:nvPicPr>
        <p:blipFill>
          <a:blip r:embed="rId11"/>
          <a:srcRect/>
          <a:stretch>
            <a:fillRect/>
          </a:stretch>
        </p:blipFill>
        <p:spPr bwMode="auto">
          <a:xfrm>
            <a:off x="177800" y="1676400"/>
            <a:ext cx="909638" cy="1071562"/>
          </a:xfrm>
          <a:prstGeom prst="rect">
            <a:avLst/>
          </a:prstGeom>
          <a:noFill/>
          <a:ln w="38100">
            <a:solidFill>
              <a:srgbClr val="4A80AC"/>
            </a:solidFill>
            <a:miter lim="800000"/>
            <a:headEnd/>
            <a:tailEnd/>
          </a:ln>
          <a:effectLst>
            <a:outerShdw blurRad="50800" dist="508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pic>
      <p:pic>
        <p:nvPicPr>
          <p:cNvPr id="60438" name="Picture 35"/>
          <p:cNvPicPr>
            <a:picLocks noChangeAspect="1" noChangeArrowheads="1"/>
          </p:cNvPicPr>
          <p:nvPr/>
        </p:nvPicPr>
        <p:blipFill>
          <a:blip r:embed="rId12">
            <a:lum bright="12000"/>
            <a:extLst>
              <a:ext uri="{28A0092B-C50C-407E-A947-70E740481C1C}">
                <a14:useLocalDpi xmlns:a14="http://schemas.microsoft.com/office/drawing/2010/main" val="0"/>
              </a:ext>
            </a:extLst>
          </a:blip>
          <a:srcRect l="76147" t="2849" r="1009" b="12274"/>
          <a:stretch>
            <a:fillRect/>
          </a:stretch>
        </p:blipFill>
        <p:spPr bwMode="auto">
          <a:xfrm>
            <a:off x="381000" y="2752725"/>
            <a:ext cx="812800" cy="1068387"/>
          </a:xfrm>
          <a:prstGeom prst="rect">
            <a:avLst/>
          </a:prstGeom>
          <a:noFill/>
          <a:ln w="38100">
            <a:solidFill>
              <a:srgbClr val="4A80A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53882" dir="2700000" algn="ctr" rotWithShape="0">
                    <a:schemeClr val="tx1"/>
                  </a:outerShdw>
                </a:effectLst>
              </a14:hiddenEffects>
            </a:ext>
          </a:extLst>
        </p:spPr>
      </p:pic>
      <p:pic>
        <p:nvPicPr>
          <p:cNvPr id="42" name="Picture 41"/>
          <p:cNvPicPr>
            <a:picLocks noChangeAspect="1"/>
          </p:cNvPicPr>
          <p:nvPr/>
        </p:nvPicPr>
        <p:blipFill>
          <a:blip r:embed="rId13"/>
          <a:stretch>
            <a:fillRect/>
          </a:stretch>
        </p:blipFill>
        <p:spPr>
          <a:xfrm>
            <a:off x="158750" y="4818062"/>
            <a:ext cx="1038225" cy="777875"/>
          </a:xfrm>
          <a:prstGeom prst="rect">
            <a:avLst/>
          </a:prstGeom>
          <a:ln w="38100">
            <a:solidFill>
              <a:srgbClr val="4A80AC"/>
            </a:solidFill>
          </a:ln>
          <a:effectLst>
            <a:outerShdw blurRad="50800" dist="50800" dir="2700000" algn="tl" rotWithShape="0">
              <a:prstClr val="black">
                <a:alpha val="50000"/>
              </a:prstClr>
            </a:outerShdw>
          </a:effectLst>
        </p:spPr>
      </p:pic>
      <p:pic>
        <p:nvPicPr>
          <p:cNvPr id="43" name="Picture 42" descr="X1-LCIO72CRAY"/>
          <p:cNvPicPr>
            <a:picLocks noChangeAspect="1" noChangeArrowheads="1"/>
          </p:cNvPicPr>
          <p:nvPr/>
        </p:nvPicPr>
        <p:blipFill>
          <a:blip r:embed="rId14"/>
          <a:srcRect l="7556" t="8667" r="4741" b="12000"/>
          <a:stretch>
            <a:fillRect/>
          </a:stretch>
        </p:blipFill>
        <p:spPr bwMode="auto">
          <a:xfrm>
            <a:off x="381000" y="5635625"/>
            <a:ext cx="1106488" cy="666750"/>
          </a:xfrm>
          <a:prstGeom prst="rect">
            <a:avLst/>
          </a:prstGeom>
          <a:noFill/>
          <a:ln w="38100">
            <a:solidFill>
              <a:srgbClr val="4A80AC"/>
            </a:solidFill>
            <a:miter lim="800000"/>
            <a:headEnd/>
            <a:tailEnd/>
          </a:ln>
          <a:effectLst>
            <a:outerShdw blurRad="50800" dist="508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15"/>
          <a:stretch>
            <a:fillRect/>
          </a:stretch>
        </p:blipFill>
        <p:spPr>
          <a:xfrm>
            <a:off x="7848600" y="5421312"/>
            <a:ext cx="1117600" cy="838200"/>
          </a:xfrm>
          <a:prstGeom prst="rect">
            <a:avLst/>
          </a:prstGeom>
          <a:ln w="38100">
            <a:solidFill>
              <a:srgbClr val="4A80AC"/>
            </a:solidFill>
          </a:ln>
          <a:effectLst>
            <a:outerShdw blurRad="76200" dist="50800" dir="2700000" algn="tl" rotWithShape="0">
              <a:prstClr val="black">
                <a:alpha val="52000"/>
              </a:prstClr>
            </a:outerShdw>
          </a:effectLst>
        </p:spPr>
      </p:pic>
      <p:pic>
        <p:nvPicPr>
          <p:cNvPr id="45" name="Picture 44"/>
          <p:cNvPicPr>
            <a:picLocks noChangeAspect="1"/>
          </p:cNvPicPr>
          <p:nvPr/>
        </p:nvPicPr>
        <p:blipFill rotWithShape="1">
          <a:blip r:embed="rId16"/>
          <a:srcRect l="1155" r="-1155"/>
          <a:stretch/>
        </p:blipFill>
        <p:spPr>
          <a:xfrm>
            <a:off x="7967663" y="4603750"/>
            <a:ext cx="1023937" cy="817562"/>
          </a:xfrm>
          <a:prstGeom prst="rect">
            <a:avLst/>
          </a:prstGeom>
          <a:ln w="38100">
            <a:solidFill>
              <a:srgbClr val="4A80AC"/>
            </a:solidFill>
          </a:ln>
          <a:effectLst>
            <a:outerShdw blurRad="50800" dist="50800" dir="2700000" algn="tl" rotWithShape="0">
              <a:prstClr val="black">
                <a:alpha val="50000"/>
              </a:prstClr>
            </a:outerShdw>
          </a:effectLst>
        </p:spPr>
      </p:pic>
      <p:pic>
        <p:nvPicPr>
          <p:cNvPr id="60443" name="Picture 46"/>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826375" y="2271712"/>
            <a:ext cx="117316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descr="radio"/>
          <p:cNvPicPr>
            <a:picLocks noChangeAspect="1" noChangeArrowheads="1"/>
          </p:cNvPicPr>
          <p:nvPr/>
        </p:nvPicPr>
        <p:blipFill>
          <a:blip r:embed="rId18"/>
          <a:srcRect/>
          <a:stretch>
            <a:fillRect/>
          </a:stretch>
        </p:blipFill>
        <p:spPr bwMode="auto">
          <a:xfrm>
            <a:off x="7993063" y="2982912"/>
            <a:ext cx="1020762" cy="1041400"/>
          </a:xfrm>
          <a:prstGeom prst="rect">
            <a:avLst/>
          </a:prstGeom>
          <a:noFill/>
          <a:ln w="38100">
            <a:solidFill>
              <a:srgbClr val="4A80AC"/>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9" name="Picture 48" descr="VATechPolice2"/>
          <p:cNvPicPr>
            <a:picLocks noChangeAspect="1" noChangeArrowheads="1"/>
          </p:cNvPicPr>
          <p:nvPr/>
        </p:nvPicPr>
        <p:blipFill>
          <a:blip r:embed="rId19">
            <a:lum contrast="6000"/>
          </a:blip>
          <a:srcRect r="29373"/>
          <a:stretch>
            <a:fillRect/>
          </a:stretch>
        </p:blipFill>
        <p:spPr bwMode="auto">
          <a:xfrm>
            <a:off x="7424738" y="1317625"/>
            <a:ext cx="1077912" cy="1023937"/>
          </a:xfrm>
          <a:prstGeom prst="rect">
            <a:avLst/>
          </a:prstGeom>
          <a:solidFill>
            <a:schemeClr val="tx2"/>
          </a:solidFill>
          <a:ln w="38100">
            <a:solidFill>
              <a:srgbClr val="4A80AC"/>
            </a:solidFill>
            <a:miter lim="800000"/>
            <a:headEnd/>
            <a:tailEnd/>
          </a:ln>
          <a:effectLst>
            <a:outerShdw blurRad="50800" dist="50800" dir="2700000" algn="ctr" rotWithShape="0">
              <a:srgbClr val="000000">
                <a:alpha val="50000"/>
              </a:srgbClr>
            </a:outerShdw>
          </a:effectLst>
        </p:spPr>
      </p:pic>
      <p:grpSp>
        <p:nvGrpSpPr>
          <p:cNvPr id="60446" name="Group 4"/>
          <p:cNvGrpSpPr>
            <a:grpSpLocks/>
          </p:cNvGrpSpPr>
          <p:nvPr/>
        </p:nvGrpSpPr>
        <p:grpSpPr bwMode="auto">
          <a:xfrm>
            <a:off x="5867400" y="1295400"/>
            <a:ext cx="1579563" cy="1046162"/>
            <a:chOff x="5867400" y="1437051"/>
            <a:chExt cx="1579829" cy="1045319"/>
          </a:xfrm>
        </p:grpSpPr>
        <p:sp>
          <p:nvSpPr>
            <p:cNvPr id="3" name="Rectangle 2"/>
            <p:cNvSpPr/>
            <p:nvPr/>
          </p:nvSpPr>
          <p:spPr>
            <a:xfrm>
              <a:off x="5867400" y="1437051"/>
              <a:ext cx="1579829" cy="1045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000">
                <a:solidFill>
                  <a:prstClr val="white"/>
                </a:solidFill>
              </a:endParaRPr>
            </a:p>
          </p:txBody>
        </p:sp>
        <p:pic>
          <p:nvPicPr>
            <p:cNvPr id="60449" name="Picture 49"/>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928027" y="1488807"/>
              <a:ext cx="1434960" cy="95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Left-Right Arrow 40"/>
          <p:cNvSpPr/>
          <p:nvPr/>
        </p:nvSpPr>
        <p:spPr bwMode="auto">
          <a:xfrm>
            <a:off x="5799138" y="5092700"/>
            <a:ext cx="735012" cy="493712"/>
          </a:xfrm>
          <a:prstGeom prst="leftRightArrow">
            <a:avLst>
              <a:gd name="adj1" fmla="val 56324"/>
              <a:gd name="adj2" fmla="val 46838"/>
            </a:avLst>
          </a:prstGeom>
          <a:gradFill>
            <a:gsLst>
              <a:gs pos="0">
                <a:srgbClr val="76002F"/>
              </a:gs>
              <a:gs pos="100000">
                <a:srgbClr val="FF0066"/>
              </a:gs>
            </a:gsLst>
            <a:lin ang="2700000" scaled="0"/>
          </a:gradFill>
          <a:ln w="9525" cap="flat" cmpd="sng" algn="ctr">
            <a:noFill/>
            <a:prstDash val="solid"/>
            <a:round/>
            <a:headEnd type="none" w="med" len="med"/>
            <a:tailEnd type="none" w="med" len="med"/>
          </a:ln>
          <a:effectLst>
            <a:outerShdw blurRad="25400" dist="38100" dir="2700000" algn="tl" rotWithShape="0">
              <a:prstClr val="black">
                <a:alpha val="94000"/>
              </a:prstClr>
            </a:outerShdw>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endParaRPr lang="en-US" sz="1600" b="1" dirty="0" smtClean="0">
              <a:solidFill>
                <a:prstClr val="white"/>
              </a:solidFill>
              <a:latin typeface="Arial" pitchFamily="34" charset="0"/>
            </a:endParaRPr>
          </a:p>
        </p:txBody>
      </p:sp>
      <p:cxnSp>
        <p:nvCxnSpPr>
          <p:cNvPr id="39" name="Straight Connector 38"/>
          <p:cNvCxnSpPr/>
          <p:nvPr/>
        </p:nvCxnSpPr>
        <p:spPr>
          <a:xfrm>
            <a:off x="304800" y="9906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0134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8000" y="3505200"/>
            <a:ext cx="3302000" cy="388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07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34438">
            <a:off x="6271093" y="2042224"/>
            <a:ext cx="2286000" cy="1714500"/>
          </a:xfrm>
          <a:prstGeom prst="rect">
            <a:avLst/>
          </a:prstGeom>
          <a:noFill/>
          <a:ln>
            <a:noFill/>
          </a:ln>
          <a:effectLst>
            <a:outerShdw blurRad="50800" dist="50800" dir="8700000" algn="ctr" rotWithShape="0">
              <a:srgbClr val="000000">
                <a:alpha val="6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Slide Number Placeholder 14"/>
          <p:cNvSpPr>
            <a:spLocks noGrp="1"/>
          </p:cNvSpPr>
          <p:nvPr>
            <p:ph type="sldNum" sz="quarter" idx="4294967295"/>
          </p:nvPr>
        </p:nvSpPr>
        <p:spPr>
          <a:xfrm>
            <a:off x="7239000" y="6400800"/>
            <a:ext cx="1905000" cy="457200"/>
          </a:xfrm>
        </p:spPr>
        <p:txBody>
          <a:bodyPr/>
          <a:lstStyle/>
          <a:p>
            <a:pPr>
              <a:defRPr/>
            </a:pPr>
            <a:fld id="{839C07B3-06C0-43E8-888F-F9BF9DD4BA1D}" type="slidenum">
              <a:rPr lang="en-US" smtClean="0">
                <a:latin typeface="Times New Roman" panose="02020603050405020304" pitchFamily="18" charset="0"/>
                <a:cs typeface="Times New Roman" panose="02020603050405020304" pitchFamily="18" charset="0"/>
              </a:rPr>
              <a:pPr>
                <a:defRPr/>
              </a:pPr>
              <a:t>6</a:t>
            </a:fld>
            <a:endParaRPr lang="en-US" dirty="0">
              <a:latin typeface="Times New Roman" panose="02020603050405020304" pitchFamily="18" charset="0"/>
              <a:cs typeface="Times New Roman" panose="02020603050405020304" pitchFamily="18" charset="0"/>
            </a:endParaRPr>
          </a:p>
        </p:txBody>
      </p:sp>
      <p:sp>
        <p:nvSpPr>
          <p:cNvPr id="88067" name="Text Placeholder 10"/>
          <p:cNvSpPr>
            <a:spLocks noGrp="1"/>
          </p:cNvSpPr>
          <p:nvPr>
            <p:ph type="subTitle" idx="4294967295"/>
          </p:nvPr>
        </p:nvSpPr>
        <p:spPr>
          <a:xfrm>
            <a:off x="152400" y="3465513"/>
            <a:ext cx="6400800" cy="2743200"/>
          </a:xfrm>
        </p:spPr>
        <p:txBody>
          <a:bodyPr/>
          <a:lstStyle/>
          <a:p>
            <a:pPr marL="342900" indent="-342900" algn="l">
              <a:spcAft>
                <a:spcPts val="1200"/>
              </a:spcAft>
              <a:buClr>
                <a:srgbClr val="C00000"/>
              </a:buClr>
              <a:buSzPct val="135000"/>
              <a:buFont typeface="Arial" panose="020B0604020202020204" pitchFamily="34" charset="0"/>
              <a:buChar char="•"/>
            </a:pPr>
            <a:r>
              <a:rPr lang="en-US" sz="2200" dirty="0" smtClean="0">
                <a:effectLst>
                  <a:outerShdw blurRad="50800" dist="38100" dir="18900000" algn="bl" rotWithShape="0">
                    <a:prstClr val="black">
                      <a:alpha val="40000"/>
                    </a:prstClr>
                  </a:outerShdw>
                </a:effectLst>
              </a:rPr>
              <a:t>Global Observing System</a:t>
            </a:r>
          </a:p>
          <a:p>
            <a:pPr marL="342900" indent="-342900" algn="l">
              <a:spcAft>
                <a:spcPts val="1200"/>
              </a:spcAft>
              <a:buClr>
                <a:srgbClr val="C00000"/>
              </a:buClr>
              <a:buSzPct val="135000"/>
              <a:buFont typeface="Arial" panose="020B0604020202020204" pitchFamily="34" charset="0"/>
              <a:buChar char="•"/>
            </a:pPr>
            <a:r>
              <a:rPr lang="en-US" sz="2200" dirty="0" smtClean="0"/>
              <a:t>Computers (supercomputers, </a:t>
            </a:r>
            <a:br>
              <a:rPr lang="en-US" sz="2200" dirty="0" smtClean="0"/>
            </a:br>
            <a:r>
              <a:rPr lang="en-US" sz="2200" dirty="0" smtClean="0"/>
              <a:t>work stations)</a:t>
            </a:r>
          </a:p>
          <a:p>
            <a:pPr marL="342900" indent="-342900" algn="l">
              <a:spcAft>
                <a:spcPts val="1200"/>
              </a:spcAft>
              <a:buClr>
                <a:srgbClr val="C00000"/>
              </a:buClr>
              <a:buSzPct val="135000"/>
              <a:buFont typeface="Arial" panose="020B0604020202020204" pitchFamily="34" charset="0"/>
              <a:buChar char="•"/>
            </a:pPr>
            <a:r>
              <a:rPr lang="en-US" sz="2200" dirty="0" smtClean="0"/>
              <a:t>Data Assimilation &amp; Modeling/</a:t>
            </a:r>
            <a:br>
              <a:rPr lang="en-US" sz="2200" dirty="0" smtClean="0"/>
            </a:br>
            <a:r>
              <a:rPr lang="en-US" sz="2200" dirty="0" smtClean="0"/>
              <a:t>Science</a:t>
            </a:r>
          </a:p>
          <a:p>
            <a:pPr marL="342900" indent="-342900" algn="l">
              <a:spcAft>
                <a:spcPts val="1200"/>
              </a:spcAft>
              <a:buClr>
                <a:srgbClr val="C00000"/>
              </a:buClr>
              <a:buSzPct val="135000"/>
              <a:buFont typeface="Arial" panose="020B0604020202020204" pitchFamily="34" charset="0"/>
              <a:buChar char="•"/>
            </a:pPr>
            <a:r>
              <a:rPr lang="en-US" sz="2200" dirty="0" smtClean="0"/>
              <a:t>Forecaster Skill </a:t>
            </a:r>
            <a:endParaRPr lang="en-US" sz="2600" dirty="0" smtClean="0"/>
          </a:p>
        </p:txBody>
      </p:sp>
      <p:pic>
        <p:nvPicPr>
          <p:cNvPr id="8806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90787">
            <a:off x="4572000" y="2383196"/>
            <a:ext cx="1651000" cy="2476500"/>
          </a:xfrm>
          <a:prstGeom prst="rect">
            <a:avLst/>
          </a:prstGeom>
          <a:noFill/>
          <a:ln>
            <a:noFill/>
          </a:ln>
          <a:effectLst>
            <a:outerShdw blurRad="50800" dist="50800" dir="8700000" algn="ctr" rotWithShape="0">
              <a:srgbClr val="000000">
                <a:alpha val="6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4"/>
          <p:cNvPicPr>
            <a:picLocks noChangeAspect="1" noChangeArrowheads="1"/>
          </p:cNvPicPr>
          <p:nvPr/>
        </p:nvPicPr>
        <p:blipFill>
          <a:blip r:embed="rId5">
            <a:extLst>
              <a:ext uri="{28A0092B-C50C-407E-A947-70E740481C1C}">
                <a14:useLocalDpi xmlns:a14="http://schemas.microsoft.com/office/drawing/2010/main" val="0"/>
              </a:ext>
            </a:extLst>
          </a:blip>
          <a:srcRect l="3667" t="9557" r="3999" b="14890"/>
          <a:stretch>
            <a:fillRect/>
          </a:stretch>
        </p:blipFill>
        <p:spPr bwMode="auto">
          <a:xfrm>
            <a:off x="4406900" y="3940899"/>
            <a:ext cx="1917700" cy="1176337"/>
          </a:xfrm>
          <a:prstGeom prst="rect">
            <a:avLst/>
          </a:prstGeom>
          <a:noFill/>
          <a:ln>
            <a:noFill/>
          </a:ln>
          <a:effectLst>
            <a:outerShdw blurRad="50800" dist="50800" dir="8700000" algn="ctr" rotWithShape="0">
              <a:srgbClr val="000000">
                <a:alpha val="6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4837809"/>
            <a:ext cx="2159000" cy="1727200"/>
          </a:xfrm>
          <a:prstGeom prst="rect">
            <a:avLst/>
          </a:prstGeom>
          <a:noFill/>
          <a:ln>
            <a:noFill/>
          </a:ln>
          <a:effectLst>
            <a:outerShdw blurRad="50800" dist="50800" dir="8700000" algn="ctr" rotWithShape="0">
              <a:srgbClr val="000000">
                <a:alpha val="6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TextBox 12"/>
          <p:cNvSpPr txBox="1">
            <a:spLocks noChangeArrowheads="1"/>
          </p:cNvSpPr>
          <p:nvPr/>
        </p:nvSpPr>
        <p:spPr bwMode="auto">
          <a:xfrm>
            <a:off x="508000" y="2172962"/>
            <a:ext cx="34925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2000" dirty="0" smtClean="0">
                <a:solidFill>
                  <a:srgbClr val="000000"/>
                </a:solidFill>
              </a:rPr>
              <a:t>Four Essential </a:t>
            </a:r>
            <a:r>
              <a:rPr lang="en-US" sz="2000" dirty="0">
                <a:solidFill>
                  <a:srgbClr val="000000"/>
                </a:solidFill>
              </a:rPr>
              <a:t>Components of the </a:t>
            </a:r>
            <a:r>
              <a:rPr lang="en-US" sz="2000" dirty="0" smtClean="0">
                <a:solidFill>
                  <a:srgbClr val="000000"/>
                </a:solidFill>
              </a:rPr>
              <a:t>Prediction </a:t>
            </a:r>
            <a:r>
              <a:rPr lang="en-US" sz="2000" dirty="0">
                <a:solidFill>
                  <a:srgbClr val="000000"/>
                </a:solidFill>
              </a:rPr>
              <a:t>Enterprise</a:t>
            </a:r>
          </a:p>
        </p:txBody>
      </p:sp>
      <p:sp>
        <p:nvSpPr>
          <p:cNvPr id="88073" name="TextBox 15"/>
          <p:cNvSpPr txBox="1">
            <a:spLocks noChangeArrowheads="1"/>
          </p:cNvSpPr>
          <p:nvPr/>
        </p:nvSpPr>
        <p:spPr bwMode="auto">
          <a:xfrm>
            <a:off x="228600" y="714266"/>
            <a:ext cx="8661400" cy="733534"/>
          </a:xfrm>
          <a:prstGeom prst="rect">
            <a:avLst/>
          </a:prstGeom>
          <a:noFill/>
          <a:ln w="25400">
            <a:no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lnSpc>
                <a:spcPts val="2500"/>
              </a:lnSpc>
              <a:spcBef>
                <a:spcPct val="0"/>
              </a:spcBef>
              <a:spcAft>
                <a:spcPct val="0"/>
              </a:spcAft>
            </a:pPr>
            <a:r>
              <a:rPr lang="en-US" sz="2400" i="1" dirty="0">
                <a:solidFill>
                  <a:srgbClr val="000000"/>
                </a:solidFill>
                <a:latin typeface="Arial"/>
              </a:rPr>
              <a:t>Everything you read, see or hear about weather, </a:t>
            </a:r>
            <a:r>
              <a:rPr lang="en-US" sz="2400" i="1" dirty="0" smtClean="0">
                <a:solidFill>
                  <a:srgbClr val="000000"/>
                </a:solidFill>
                <a:latin typeface="Arial"/>
              </a:rPr>
              <a:t>climate </a:t>
            </a:r>
            <a:r>
              <a:rPr lang="en-US" sz="2400" i="1" dirty="0">
                <a:solidFill>
                  <a:srgbClr val="000000"/>
                </a:solidFill>
                <a:latin typeface="Arial"/>
              </a:rPr>
              <a:t>and ocean forecasts is based on </a:t>
            </a:r>
            <a:r>
              <a:rPr lang="en-US" sz="2400" i="1" dirty="0" smtClean="0">
                <a:solidFill>
                  <a:srgbClr val="000000"/>
                </a:solidFill>
                <a:latin typeface="Arial"/>
              </a:rPr>
              <a:t>numerical </a:t>
            </a:r>
            <a:r>
              <a:rPr lang="en-US" sz="2400" i="1" dirty="0">
                <a:solidFill>
                  <a:srgbClr val="000000"/>
                </a:solidFill>
                <a:latin typeface="Arial"/>
              </a:rPr>
              <a:t>prediction models</a:t>
            </a:r>
          </a:p>
        </p:txBody>
      </p:sp>
      <p:sp>
        <p:nvSpPr>
          <p:cNvPr id="18" name="Rounded Rectangle 17"/>
          <p:cNvSpPr/>
          <p:nvPr/>
        </p:nvSpPr>
        <p:spPr>
          <a:xfrm>
            <a:off x="508000" y="2035175"/>
            <a:ext cx="3492500" cy="1055688"/>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200">
              <a:solidFill>
                <a:srgbClr val="FFFFFF"/>
              </a:solidFill>
            </a:endParaRPr>
          </a:p>
        </p:txBody>
      </p:sp>
      <p:pic>
        <p:nvPicPr>
          <p:cNvPr id="8807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25" y="5447412"/>
            <a:ext cx="1439863" cy="1079500"/>
          </a:xfrm>
          <a:prstGeom prst="rect">
            <a:avLst/>
          </a:prstGeom>
          <a:noFill/>
          <a:ln>
            <a:noFill/>
          </a:ln>
          <a:effectLst>
            <a:outerShdw blurRad="50800" dist="50800" dir="8700000" algn="ctr" rotWithShape="0">
              <a:srgbClr val="000000">
                <a:alpha val="6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6" name="Picture 1"/>
          <p:cNvPicPr>
            <a:picLocks noChangeAspect="1" noChangeArrowheads="1"/>
          </p:cNvPicPr>
          <p:nvPr/>
        </p:nvPicPr>
        <p:blipFill>
          <a:blip r:embed="rId8">
            <a:extLst>
              <a:ext uri="{28A0092B-C50C-407E-A947-70E740481C1C}">
                <a14:useLocalDpi xmlns:a14="http://schemas.microsoft.com/office/drawing/2010/main" val="0"/>
              </a:ext>
            </a:extLst>
          </a:blip>
          <a:srcRect t="6287" b="35619"/>
          <a:stretch>
            <a:fillRect/>
          </a:stretch>
        </p:blipFill>
        <p:spPr bwMode="auto">
          <a:xfrm>
            <a:off x="6172200" y="3466212"/>
            <a:ext cx="1766888" cy="1968500"/>
          </a:xfrm>
          <a:prstGeom prst="rect">
            <a:avLst/>
          </a:prstGeom>
          <a:noFill/>
          <a:ln>
            <a:noFill/>
          </a:ln>
          <a:effectLst>
            <a:outerShdw blurRad="50800" dist="50800" dir="8700000" algn="ctr" rotWithShape="0">
              <a:srgbClr val="000000">
                <a:alpha val="6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7" name="Picture 8"/>
          <p:cNvPicPr>
            <a:picLocks noChangeAspect="1" noChangeArrowheads="1"/>
          </p:cNvPicPr>
          <p:nvPr/>
        </p:nvPicPr>
        <p:blipFill>
          <a:blip r:embed="rId9">
            <a:extLst>
              <a:ext uri="{28A0092B-C50C-407E-A947-70E740481C1C}">
                <a14:useLocalDpi xmlns:a14="http://schemas.microsoft.com/office/drawing/2010/main" val="0"/>
              </a:ext>
            </a:extLst>
          </a:blip>
          <a:srcRect l="27161"/>
          <a:stretch>
            <a:fillRect/>
          </a:stretch>
        </p:blipFill>
        <p:spPr bwMode="auto">
          <a:xfrm>
            <a:off x="7467600" y="4380610"/>
            <a:ext cx="1498600" cy="1311275"/>
          </a:xfrm>
          <a:prstGeom prst="rect">
            <a:avLst/>
          </a:prstGeom>
          <a:noFill/>
          <a:ln>
            <a:noFill/>
          </a:ln>
          <a:effectLst>
            <a:outerShdw blurRad="50800" dist="50800" dir="8700000" algn="ctr" rotWithShape="0">
              <a:srgbClr val="000000">
                <a:alpha val="6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33600" y="152400"/>
            <a:ext cx="5230663" cy="584775"/>
          </a:xfrm>
          <a:prstGeom prst="rect">
            <a:avLst/>
          </a:prstGeom>
          <a:noFill/>
        </p:spPr>
        <p:txBody>
          <a:bodyPr wrap="none" rtlCol="0">
            <a:spAutoFit/>
          </a:bodyPr>
          <a:lstStyle/>
          <a:p>
            <a:pPr fontAlgn="base">
              <a:spcBef>
                <a:spcPct val="0"/>
              </a:spcBef>
              <a:spcAft>
                <a:spcPct val="0"/>
              </a:spcAft>
            </a:pPr>
            <a:r>
              <a:rPr lang="en-US" sz="3200" b="1" dirty="0" smtClean="0">
                <a:solidFill>
                  <a:prstClr val="black"/>
                </a:solidFill>
              </a:rPr>
              <a:t>Today’s Weather Forecast</a:t>
            </a:r>
            <a:endParaRPr lang="en-US" sz="3200" b="1" dirty="0">
              <a:solidFill>
                <a:prstClr val="black"/>
              </a:solidFill>
            </a:endParaRPr>
          </a:p>
        </p:txBody>
      </p:sp>
      <p:cxnSp>
        <p:nvCxnSpPr>
          <p:cNvPr id="16" name="Straight Connector 15"/>
          <p:cNvCxnSpPr/>
          <p:nvPr/>
        </p:nvCxnSpPr>
        <p:spPr>
          <a:xfrm>
            <a:off x="304800" y="14478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52400" y="3535681"/>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187312"/>
      </p:ext>
    </p:extLst>
  </p:cSld>
  <p:clrMapOvr>
    <a:masterClrMapping/>
  </p:clrMapOvr>
  <p:transition>
    <p:pull dir="l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1143000" y="1676400"/>
            <a:ext cx="1676400" cy="36576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en-US" sz="1600" b="1" smtClean="0">
              <a:solidFill>
                <a:srgbClr val="000000"/>
              </a:solidFill>
              <a:latin typeface="Arial" pitchFamily="34" charset="0"/>
            </a:endParaRPr>
          </a:p>
        </p:txBody>
      </p:sp>
      <p:pic>
        <p:nvPicPr>
          <p:cNvPr id="89099"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027263"/>
            <a:ext cx="4292600"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bwMode="auto">
          <a:xfrm>
            <a:off x="1322462" y="5943600"/>
            <a:ext cx="4038600" cy="502919"/>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en-US" sz="1600" b="1" smtClean="0">
              <a:solidFill>
                <a:srgbClr val="000000"/>
              </a:solidFill>
              <a:latin typeface="Arial" pitchFamily="34" charset="0"/>
            </a:endParaRPr>
          </a:p>
        </p:txBody>
      </p:sp>
      <p:sp>
        <p:nvSpPr>
          <p:cNvPr id="2" name="Content Placeholder 1"/>
          <p:cNvSpPr>
            <a:spLocks noGrp="1"/>
          </p:cNvSpPr>
          <p:nvPr>
            <p:ph idx="1"/>
          </p:nvPr>
        </p:nvSpPr>
        <p:spPr>
          <a:xfrm>
            <a:off x="326877" y="1326248"/>
            <a:ext cx="7772400" cy="5455552"/>
          </a:xfrm>
        </p:spPr>
        <p:txBody>
          <a:bodyPr>
            <a:normAutofit fontScale="77500" lnSpcReduction="20000"/>
          </a:bodyPr>
          <a:lstStyle/>
          <a:p>
            <a:pPr>
              <a:buClr>
                <a:srgbClr val="C00000"/>
              </a:buClr>
              <a:buSzPct val="135000"/>
              <a:defRPr/>
            </a:pPr>
            <a:r>
              <a:rPr lang="en-US" dirty="0" smtClean="0">
                <a:latin typeface="Arial" panose="020B0604020202020204" pitchFamily="34" charset="0"/>
                <a:cs typeface="Arial" panose="020B0604020202020204" pitchFamily="34" charset="0"/>
              </a:rPr>
              <a:t>Observations</a:t>
            </a:r>
          </a:p>
          <a:p>
            <a:pPr lvl="1">
              <a:buClr>
                <a:srgbClr val="C00000"/>
              </a:buClr>
              <a:defRPr/>
            </a:pPr>
            <a:r>
              <a:rPr lang="en-US" dirty="0" smtClean="0">
                <a:latin typeface="Arial" panose="020B0604020202020204" pitchFamily="34" charset="0"/>
                <a:cs typeface="Arial" panose="020B0604020202020204" pitchFamily="34" charset="0"/>
              </a:rPr>
              <a:t>~2 billion/day</a:t>
            </a:r>
          </a:p>
          <a:p>
            <a:pPr lvl="1">
              <a:buClr>
                <a:srgbClr val="C00000"/>
              </a:buClr>
              <a:defRPr/>
            </a:pPr>
            <a:r>
              <a:rPr lang="en-US" dirty="0" smtClean="0">
                <a:latin typeface="Arial" panose="020B0604020202020204" pitchFamily="34" charset="0"/>
                <a:cs typeface="Arial" panose="020B0604020202020204" pitchFamily="34" charset="0"/>
              </a:rPr>
              <a:t>99.9% remotely sensed, mostly                                 from satellites</a:t>
            </a:r>
          </a:p>
          <a:p>
            <a:pPr>
              <a:spcBef>
                <a:spcPts val="1800"/>
              </a:spcBef>
              <a:buClr>
                <a:srgbClr val="C00000"/>
              </a:buClr>
              <a:buSzPct val="135000"/>
              <a:defRPr/>
            </a:pPr>
            <a:r>
              <a:rPr lang="en-US" dirty="0" smtClean="0">
                <a:latin typeface="Arial" panose="020B0604020202020204" pitchFamily="34" charset="0"/>
                <a:cs typeface="Arial" panose="020B0604020202020204" pitchFamily="34" charset="0"/>
              </a:rPr>
              <a:t>NWS Models</a:t>
            </a:r>
          </a:p>
          <a:p>
            <a:pPr lvl="1">
              <a:buClr>
                <a:srgbClr val="C00000"/>
              </a:buClr>
              <a:defRPr/>
            </a:pPr>
            <a:r>
              <a:rPr lang="en-US" dirty="0" smtClean="0">
                <a:latin typeface="Arial" panose="020B0604020202020204" pitchFamily="34" charset="0"/>
                <a:cs typeface="Arial" panose="020B0604020202020204" pitchFamily="34" charset="0"/>
              </a:rPr>
              <a:t>Earth System model; coupled</a:t>
            </a:r>
          </a:p>
          <a:p>
            <a:pPr lvl="1">
              <a:buClr>
                <a:srgbClr val="C00000"/>
              </a:buClr>
              <a:defRPr/>
            </a:pPr>
            <a:r>
              <a:rPr lang="en-US" dirty="0" smtClean="0">
                <a:latin typeface="Arial" panose="020B0604020202020204" pitchFamily="34" charset="0"/>
                <a:cs typeface="Arial" panose="020B0604020202020204" pitchFamily="34" charset="0"/>
              </a:rPr>
              <a:t>Global resolution (27km)</a:t>
            </a:r>
          </a:p>
          <a:p>
            <a:pPr lvl="1">
              <a:buClr>
                <a:srgbClr val="C00000"/>
              </a:buClr>
              <a:defRPr/>
            </a:pPr>
            <a:r>
              <a:rPr lang="en-US" dirty="0" smtClean="0">
                <a:latin typeface="Arial" panose="020B0604020202020204" pitchFamily="34" charset="0"/>
                <a:cs typeface="Arial" panose="020B0604020202020204" pitchFamily="34" charset="0"/>
              </a:rPr>
              <a:t>North American resolution (4km)</a:t>
            </a:r>
          </a:p>
          <a:p>
            <a:pPr>
              <a:spcBef>
                <a:spcPts val="1800"/>
              </a:spcBef>
              <a:buClr>
                <a:srgbClr val="C00000"/>
              </a:buClr>
              <a:buSzPct val="135000"/>
              <a:defRPr/>
            </a:pPr>
            <a:r>
              <a:rPr lang="en-US" dirty="0" smtClean="0">
                <a:latin typeface="Arial" panose="020B0604020202020204" pitchFamily="34" charset="0"/>
                <a:cs typeface="Arial" panose="020B0604020202020204" pitchFamily="34" charset="0"/>
              </a:rPr>
              <a:t>NOAA Operational Computer</a:t>
            </a:r>
          </a:p>
          <a:p>
            <a:pPr lvl="1">
              <a:buClr>
                <a:srgbClr val="C00000"/>
              </a:buClr>
              <a:defRPr/>
            </a:pPr>
            <a:r>
              <a:rPr lang="en-US" dirty="0" smtClean="0">
                <a:latin typeface="Arial" panose="020B0604020202020204" pitchFamily="34" charset="0"/>
                <a:cs typeface="Arial" panose="020B0604020202020204" pitchFamily="34" charset="0"/>
              </a:rPr>
              <a:t>2012</a:t>
            </a:r>
          </a:p>
          <a:p>
            <a:pPr marL="1028700" lvl="1" indent="-342900">
              <a:buClr>
                <a:srgbClr val="C00000"/>
              </a:buClr>
              <a:buSzPct val="75000"/>
              <a:buFont typeface="Wingdings" panose="05000000000000000000" pitchFamily="2" charset="2"/>
              <a:buChar char="§"/>
              <a:defRPr/>
            </a:pPr>
            <a:r>
              <a:rPr lang="en-US" sz="2300" dirty="0" smtClean="0">
                <a:latin typeface="Arial" panose="020B0604020202020204" pitchFamily="34" charset="0"/>
                <a:cs typeface="Arial" panose="020B0604020202020204" pitchFamily="34" charset="0"/>
              </a:rPr>
              <a:t>Primary/backup 15 minute switchover</a:t>
            </a:r>
          </a:p>
          <a:p>
            <a:pPr marL="1028700" lvl="1" indent="-342900">
              <a:buClr>
                <a:srgbClr val="C00000"/>
              </a:buClr>
              <a:buSzPct val="75000"/>
              <a:buFont typeface="Wingdings" panose="05000000000000000000" pitchFamily="2" charset="2"/>
              <a:buChar char="§"/>
              <a:defRPr/>
            </a:pPr>
            <a:r>
              <a:rPr lang="en-US" sz="2300" dirty="0" smtClean="0">
                <a:latin typeface="Arial" panose="020B0604020202020204" pitchFamily="34" charset="0"/>
                <a:cs typeface="Arial" panose="020B0604020202020204" pitchFamily="34" charset="0"/>
              </a:rPr>
              <a:t>73 trillion </a:t>
            </a:r>
            <a:r>
              <a:rPr lang="en-US" sz="2300" dirty="0" err="1" smtClean="0">
                <a:latin typeface="Arial" panose="020B0604020202020204" pitchFamily="34" charset="0"/>
                <a:cs typeface="Arial" panose="020B0604020202020204" pitchFamily="34" charset="0"/>
              </a:rPr>
              <a:t>calc</a:t>
            </a:r>
            <a:r>
              <a:rPr lang="en-US" sz="2300" dirty="0" smtClean="0">
                <a:latin typeface="Arial" panose="020B0604020202020204" pitchFamily="34" charset="0"/>
                <a:cs typeface="Arial" panose="020B0604020202020204" pitchFamily="34" charset="0"/>
              </a:rPr>
              <a:t>/sec – IBM Power 6</a:t>
            </a:r>
          </a:p>
          <a:p>
            <a:pPr lvl="1">
              <a:buClr>
                <a:srgbClr val="C00000"/>
              </a:buClr>
              <a:defRPr/>
            </a:pPr>
            <a:r>
              <a:rPr lang="en-US" dirty="0" smtClean="0">
                <a:latin typeface="Arial" panose="020B0604020202020204" pitchFamily="34" charset="0"/>
                <a:cs typeface="Arial" panose="020B0604020202020204" pitchFamily="34" charset="0"/>
              </a:rPr>
              <a:t>2013 </a:t>
            </a:r>
            <a:r>
              <a:rPr lang="en-US" sz="2400" dirty="0" smtClean="0">
                <a:latin typeface="Arial" panose="020B0604020202020204" pitchFamily="34" charset="0"/>
                <a:cs typeface="Arial" panose="020B0604020202020204" pitchFamily="34" charset="0"/>
              </a:rPr>
              <a:t>(transition on July 28)</a:t>
            </a:r>
          </a:p>
          <a:p>
            <a:pPr marL="1028700" lvl="1" indent="-342900">
              <a:buClr>
                <a:srgbClr val="C00000"/>
              </a:buClr>
              <a:buSzPct val="75000"/>
              <a:buFont typeface="Wingdings" panose="05000000000000000000" pitchFamily="2" charset="2"/>
              <a:buChar char="§"/>
              <a:defRPr/>
            </a:pPr>
            <a:r>
              <a:rPr lang="en-US" sz="2300" dirty="0" smtClean="0">
                <a:latin typeface="Arial" panose="020B0604020202020204" pitchFamily="34" charset="0"/>
                <a:cs typeface="Arial" panose="020B0604020202020204" pitchFamily="34" charset="0"/>
              </a:rPr>
              <a:t>208 trillion </a:t>
            </a:r>
            <a:r>
              <a:rPr lang="en-US" sz="2300" dirty="0" err="1" smtClean="0">
                <a:latin typeface="Arial" panose="020B0604020202020204" pitchFamily="34" charset="0"/>
                <a:cs typeface="Arial" panose="020B0604020202020204" pitchFamily="34" charset="0"/>
              </a:rPr>
              <a:t>calc</a:t>
            </a:r>
            <a:r>
              <a:rPr lang="en-US" sz="2300" dirty="0" smtClean="0">
                <a:latin typeface="Arial" panose="020B0604020202020204" pitchFamily="34" charset="0"/>
                <a:cs typeface="Arial" panose="020B0604020202020204" pitchFamily="34" charset="0"/>
              </a:rPr>
              <a:t>/sec – </a:t>
            </a:r>
            <a:r>
              <a:rPr lang="en-US" sz="2300" dirty="0">
                <a:latin typeface="Arial" panose="020B0604020202020204" pitchFamily="34" charset="0"/>
                <a:cs typeface="Arial" panose="020B0604020202020204" pitchFamily="34" charset="0"/>
              </a:rPr>
              <a:t>IBM </a:t>
            </a:r>
            <a:r>
              <a:rPr lang="en-US" sz="2300" dirty="0" err="1" smtClean="0">
                <a:latin typeface="Arial" panose="020B0604020202020204" pitchFamily="34" charset="0"/>
                <a:cs typeface="Arial" panose="020B0604020202020204" pitchFamily="34" charset="0"/>
              </a:rPr>
              <a:t>iDataPlex</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Intel/Linux</a:t>
            </a:r>
          </a:p>
          <a:p>
            <a:pPr marL="285750" indent="0">
              <a:buClr>
                <a:srgbClr val="C00000"/>
              </a:buClr>
              <a:buSzPct val="75000"/>
              <a:buNone/>
              <a:defRPr/>
            </a:pPr>
            <a:r>
              <a:rPr lang="en-US" sz="2700" dirty="0" smtClean="0">
                <a:latin typeface="Arial" panose="020B0604020202020204" pitchFamily="34" charset="0"/>
                <a:cs typeface="Arial" panose="020B0604020202020204" pitchFamily="34" charset="0"/>
              </a:rPr>
              <a:t>Forecasters: Increasingly rely on multi-model approach</a:t>
            </a:r>
          </a:p>
          <a:p>
            <a:pPr marL="0" indent="0">
              <a:buClr>
                <a:srgbClr val="C00000"/>
              </a:buClr>
              <a:buSzPct val="75000"/>
              <a:buNone/>
              <a:defRPr/>
            </a:pPr>
            <a:endParaRPr lang="en-US" sz="3900" dirty="0" smtClean="0">
              <a:latin typeface="Arial" panose="020B0604020202020204" pitchFamily="34" charset="0"/>
              <a:cs typeface="Arial" panose="020B0604020202020204" pitchFamily="34" charset="0"/>
            </a:endParaRPr>
          </a:p>
          <a:p>
            <a:pPr lvl="2">
              <a:buClr>
                <a:srgbClr val="C00000"/>
              </a:buClr>
              <a:buSzPct val="75000"/>
              <a:buFont typeface="Courier New" panose="02070309020205020404" pitchFamily="49" charset="0"/>
              <a:buChar char="o"/>
              <a:defRPr/>
            </a:pPr>
            <a:endParaRPr lang="en-US" dirty="0" smtClean="0">
              <a:latin typeface="Arial" panose="020B0604020202020204" pitchFamily="34" charset="0"/>
              <a:cs typeface="Arial" panose="020B0604020202020204" pitchFamily="34" charset="0"/>
            </a:endParaRPr>
          </a:p>
        </p:txBody>
      </p:sp>
      <p:sp>
        <p:nvSpPr>
          <p:cNvPr id="89093" name="Rectangle 2"/>
          <p:cNvSpPr>
            <a:spLocks noGrp="1" noChangeArrowheads="1"/>
          </p:cNvSpPr>
          <p:nvPr>
            <p:ph type="title"/>
          </p:nvPr>
        </p:nvSpPr>
        <p:spPr>
          <a:xfrm>
            <a:off x="685800" y="-118216"/>
            <a:ext cx="7772400" cy="1066800"/>
          </a:xfrm>
        </p:spPr>
        <p:txBody>
          <a:bodyPr/>
          <a:lstStyle/>
          <a:p>
            <a:pPr eaLnBrk="1" hangingPunct="1">
              <a:lnSpc>
                <a:spcPts val="3700"/>
              </a:lnSpc>
            </a:pPr>
            <a:r>
              <a:rPr lang="en-US" sz="3600" b="1" dirty="0" smtClean="0">
                <a:latin typeface="Arial" panose="020B0604020202020204" pitchFamily="34" charset="0"/>
                <a:cs typeface="Arial" panose="020B0604020202020204" pitchFamily="34" charset="0"/>
              </a:rPr>
              <a:t> </a:t>
            </a:r>
            <a:br>
              <a:rPr lang="en-US" sz="3600" b="1" dirty="0" smtClean="0">
                <a:latin typeface="Arial" panose="020B0604020202020204" pitchFamily="34" charset="0"/>
                <a:cs typeface="Arial" panose="020B0604020202020204" pitchFamily="34" charset="0"/>
              </a:rPr>
            </a:br>
            <a:r>
              <a:rPr lang="en-US" sz="4000" b="1" dirty="0" smtClean="0">
                <a:latin typeface="Calibri" panose="020F0502020204030204" pitchFamily="34" charset="0"/>
                <a:cs typeface="Arial" panose="020B0604020202020204" pitchFamily="34" charset="0"/>
              </a:rPr>
              <a:t>Operational Numerical </a:t>
            </a:r>
            <a:br>
              <a:rPr lang="en-US" sz="4000" b="1" dirty="0" smtClean="0">
                <a:latin typeface="Calibri" panose="020F0502020204030204" pitchFamily="34" charset="0"/>
                <a:cs typeface="Arial" panose="020B0604020202020204" pitchFamily="34" charset="0"/>
              </a:rPr>
            </a:br>
            <a:r>
              <a:rPr lang="en-US" sz="4000" b="1" dirty="0" smtClean="0">
                <a:latin typeface="Calibri" panose="020F0502020204030204" pitchFamily="34" charset="0"/>
                <a:cs typeface="Arial" panose="020B0604020202020204" pitchFamily="34" charset="0"/>
              </a:rPr>
              <a:t>Prediction Enterprise</a:t>
            </a:r>
          </a:p>
        </p:txBody>
      </p:sp>
      <p:sp>
        <p:nvSpPr>
          <p:cNvPr id="89095" name="Rectangle 7"/>
          <p:cNvSpPr>
            <a:spLocks noChangeArrowheads="1"/>
          </p:cNvSpPr>
          <p:nvPr/>
        </p:nvSpPr>
        <p:spPr bwMode="auto">
          <a:xfrm>
            <a:off x="4422775" y="1139825"/>
            <a:ext cx="3273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4000">
                <a:solidFill>
                  <a:srgbClr val="000000"/>
                </a:solidFill>
                <a:latin typeface="Arial" pitchFamily="34" charset="0"/>
              </a:rPr>
              <a:t> </a:t>
            </a:r>
          </a:p>
        </p:txBody>
      </p:sp>
      <p:pic>
        <p:nvPicPr>
          <p:cNvPr id="8910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325423"/>
            <a:ext cx="1333500" cy="104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101"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3075" y="5108602"/>
            <a:ext cx="3551238"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lide Number Placeholder 14"/>
          <p:cNvSpPr>
            <a:spLocks noGrp="1"/>
          </p:cNvSpPr>
          <p:nvPr>
            <p:ph type="sldNum" sz="quarter" idx="12"/>
          </p:nvPr>
        </p:nvSpPr>
        <p:spPr>
          <a:xfrm>
            <a:off x="7086600" y="6400800"/>
            <a:ext cx="1905000" cy="457200"/>
          </a:xfrm>
        </p:spPr>
        <p:txBody>
          <a:bodyPr/>
          <a:lstStyle/>
          <a:p>
            <a:pPr>
              <a:defRPr/>
            </a:pPr>
            <a:fld id="{839C07B3-06C0-43E8-888F-F9BF9DD4BA1D}" type="slidenum">
              <a:rPr lang="en-US" smtClean="0"/>
              <a:pPr>
                <a:defRPr/>
              </a:pPr>
              <a:t>7</a:t>
            </a:fld>
            <a:endParaRPr lang="en-US" dirty="0"/>
          </a:p>
        </p:txBody>
      </p:sp>
      <p:cxnSp>
        <p:nvCxnSpPr>
          <p:cNvPr id="13" name="Straight Connector 12"/>
          <p:cNvCxnSpPr/>
          <p:nvPr/>
        </p:nvCxnSpPr>
        <p:spPr>
          <a:xfrm>
            <a:off x="304800" y="11430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8547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080x1920_GOES_B1_HD_SRSOR_EPIC_SANDY_2012303_153800.GIF"/>
          <p:cNvPicPr>
            <a:picLocks noChangeAspect="1"/>
          </p:cNvPicPr>
          <p:nvPr/>
        </p:nvPicPr>
        <p:blipFill>
          <a:blip r:embed="rId3" cstate="print"/>
          <a:stretch>
            <a:fillRect/>
          </a:stretch>
        </p:blipFill>
        <p:spPr>
          <a:xfrm>
            <a:off x="304800" y="1143000"/>
            <a:ext cx="8458200" cy="4757738"/>
          </a:xfrm>
          <a:prstGeom prst="rect">
            <a:avLst/>
          </a:prstGeom>
        </p:spPr>
      </p:pic>
      <p:pic>
        <p:nvPicPr>
          <p:cNvPr id="8" name="Picture 7" descr="1080x1920_GOES_B1_HD_SRSOR_EPIC_SANDY_2012303_142000.GIF"/>
          <p:cNvPicPr>
            <a:picLocks noChangeAspect="1"/>
          </p:cNvPicPr>
          <p:nvPr/>
        </p:nvPicPr>
        <p:blipFill>
          <a:blip r:embed="rId4" cstate="print"/>
          <a:stretch>
            <a:fillRect/>
          </a:stretch>
        </p:blipFill>
        <p:spPr>
          <a:xfrm>
            <a:off x="304800" y="1143000"/>
            <a:ext cx="8458200" cy="4757738"/>
          </a:xfrm>
          <a:prstGeom prst="rect">
            <a:avLst/>
          </a:prstGeom>
        </p:spPr>
      </p:pic>
      <p:pic>
        <p:nvPicPr>
          <p:cNvPr id="9" name="Picture 8" descr="1080x1920_GOES_B1_HD_SRSOR_EPIC_SANDY_2012303_142100.GIF"/>
          <p:cNvPicPr>
            <a:picLocks noChangeAspect="1"/>
          </p:cNvPicPr>
          <p:nvPr/>
        </p:nvPicPr>
        <p:blipFill>
          <a:blip r:embed="rId5" cstate="print"/>
          <a:stretch>
            <a:fillRect/>
          </a:stretch>
        </p:blipFill>
        <p:spPr>
          <a:xfrm>
            <a:off x="304800" y="1143000"/>
            <a:ext cx="8458200" cy="4757738"/>
          </a:xfrm>
          <a:prstGeom prst="rect">
            <a:avLst/>
          </a:prstGeom>
        </p:spPr>
      </p:pic>
      <p:pic>
        <p:nvPicPr>
          <p:cNvPr id="10" name="Picture 9" descr="1080x1920_GOES_B1_HD_SRSOR_EPIC_SANDY_2012303_142200.GIF"/>
          <p:cNvPicPr>
            <a:picLocks noChangeAspect="1"/>
          </p:cNvPicPr>
          <p:nvPr/>
        </p:nvPicPr>
        <p:blipFill>
          <a:blip r:embed="rId6" cstate="print"/>
          <a:stretch>
            <a:fillRect/>
          </a:stretch>
        </p:blipFill>
        <p:spPr>
          <a:xfrm>
            <a:off x="304800" y="1143000"/>
            <a:ext cx="8458200" cy="4757738"/>
          </a:xfrm>
          <a:prstGeom prst="rect">
            <a:avLst/>
          </a:prstGeom>
        </p:spPr>
      </p:pic>
      <p:pic>
        <p:nvPicPr>
          <p:cNvPr id="11" name="Picture 10" descr="1080x1920_GOES_B1_HD_SRSOR_EPIC_SANDY_2012303_142400.GIF"/>
          <p:cNvPicPr>
            <a:picLocks noChangeAspect="1"/>
          </p:cNvPicPr>
          <p:nvPr/>
        </p:nvPicPr>
        <p:blipFill>
          <a:blip r:embed="rId7" cstate="print"/>
          <a:stretch>
            <a:fillRect/>
          </a:stretch>
        </p:blipFill>
        <p:spPr>
          <a:xfrm>
            <a:off x="304800" y="1143000"/>
            <a:ext cx="8458200" cy="4757738"/>
          </a:xfrm>
          <a:prstGeom prst="rect">
            <a:avLst/>
          </a:prstGeom>
        </p:spPr>
      </p:pic>
      <p:pic>
        <p:nvPicPr>
          <p:cNvPr id="12" name="Picture 11" descr="1080x1920_GOES_B1_HD_SRSOR_EPIC_SANDY_2012303_142500.GIF"/>
          <p:cNvPicPr>
            <a:picLocks noChangeAspect="1"/>
          </p:cNvPicPr>
          <p:nvPr/>
        </p:nvPicPr>
        <p:blipFill>
          <a:blip r:embed="rId8" cstate="print"/>
          <a:stretch>
            <a:fillRect/>
          </a:stretch>
        </p:blipFill>
        <p:spPr>
          <a:xfrm>
            <a:off x="304800" y="1143000"/>
            <a:ext cx="8458200" cy="4757738"/>
          </a:xfrm>
          <a:prstGeom prst="rect">
            <a:avLst/>
          </a:prstGeom>
        </p:spPr>
      </p:pic>
      <p:pic>
        <p:nvPicPr>
          <p:cNvPr id="13" name="Picture 12" descr="1080x1920_GOES_B1_HD_SRSOR_EPIC_SANDY_2012303_142600.GIF"/>
          <p:cNvPicPr>
            <a:picLocks noChangeAspect="1"/>
          </p:cNvPicPr>
          <p:nvPr/>
        </p:nvPicPr>
        <p:blipFill>
          <a:blip r:embed="rId9" cstate="print"/>
          <a:stretch>
            <a:fillRect/>
          </a:stretch>
        </p:blipFill>
        <p:spPr>
          <a:xfrm>
            <a:off x="304800" y="1143000"/>
            <a:ext cx="8458200" cy="4757738"/>
          </a:xfrm>
          <a:prstGeom prst="rect">
            <a:avLst/>
          </a:prstGeom>
        </p:spPr>
      </p:pic>
      <p:pic>
        <p:nvPicPr>
          <p:cNvPr id="14" name="Picture 13" descr="1080x1920_GOES_B1_HD_SRSOR_EPIC_SANDY_2012303_142700.GIF"/>
          <p:cNvPicPr>
            <a:picLocks noChangeAspect="1"/>
          </p:cNvPicPr>
          <p:nvPr/>
        </p:nvPicPr>
        <p:blipFill>
          <a:blip r:embed="rId10" cstate="print"/>
          <a:stretch>
            <a:fillRect/>
          </a:stretch>
        </p:blipFill>
        <p:spPr>
          <a:xfrm>
            <a:off x="304800" y="1143000"/>
            <a:ext cx="8458200" cy="4757738"/>
          </a:xfrm>
          <a:prstGeom prst="rect">
            <a:avLst/>
          </a:prstGeom>
        </p:spPr>
      </p:pic>
      <p:pic>
        <p:nvPicPr>
          <p:cNvPr id="15" name="Picture 14" descr="1080x1920_GOES_B1_HD_SRSOR_EPIC_SANDY_2012303_142800.GIF"/>
          <p:cNvPicPr>
            <a:picLocks noChangeAspect="1"/>
          </p:cNvPicPr>
          <p:nvPr/>
        </p:nvPicPr>
        <p:blipFill>
          <a:blip r:embed="rId11" cstate="print"/>
          <a:stretch>
            <a:fillRect/>
          </a:stretch>
        </p:blipFill>
        <p:spPr>
          <a:xfrm>
            <a:off x="304800" y="1143000"/>
            <a:ext cx="8458200" cy="4757738"/>
          </a:xfrm>
          <a:prstGeom prst="rect">
            <a:avLst/>
          </a:prstGeom>
        </p:spPr>
      </p:pic>
      <p:pic>
        <p:nvPicPr>
          <p:cNvPr id="16" name="Picture 15" descr="1080x1920_GOES_B1_HD_SRSOR_EPIC_SANDY_2012303_142900.GIF"/>
          <p:cNvPicPr>
            <a:picLocks noChangeAspect="1"/>
          </p:cNvPicPr>
          <p:nvPr/>
        </p:nvPicPr>
        <p:blipFill>
          <a:blip r:embed="rId12" cstate="print"/>
          <a:stretch>
            <a:fillRect/>
          </a:stretch>
        </p:blipFill>
        <p:spPr>
          <a:xfrm>
            <a:off x="304800" y="1143000"/>
            <a:ext cx="8458200" cy="4757738"/>
          </a:xfrm>
          <a:prstGeom prst="rect">
            <a:avLst/>
          </a:prstGeom>
        </p:spPr>
      </p:pic>
      <p:pic>
        <p:nvPicPr>
          <p:cNvPr id="17" name="Picture 16" descr="1080x1920_GOES_B1_HD_SRSOR_EPIC_SANDY_2012303_143000.GIF"/>
          <p:cNvPicPr>
            <a:picLocks noChangeAspect="1"/>
          </p:cNvPicPr>
          <p:nvPr/>
        </p:nvPicPr>
        <p:blipFill>
          <a:blip r:embed="rId13" cstate="print"/>
          <a:stretch>
            <a:fillRect/>
          </a:stretch>
        </p:blipFill>
        <p:spPr>
          <a:xfrm>
            <a:off x="304800" y="1143000"/>
            <a:ext cx="8458200" cy="4757738"/>
          </a:xfrm>
          <a:prstGeom prst="rect">
            <a:avLst/>
          </a:prstGeom>
        </p:spPr>
      </p:pic>
      <p:pic>
        <p:nvPicPr>
          <p:cNvPr id="18" name="Picture 17" descr="1080x1920_GOES_B1_HD_SRSOR_EPIC_SANDY_2012303_143100.GIF"/>
          <p:cNvPicPr>
            <a:picLocks noChangeAspect="1"/>
          </p:cNvPicPr>
          <p:nvPr/>
        </p:nvPicPr>
        <p:blipFill>
          <a:blip r:embed="rId14" cstate="print"/>
          <a:stretch>
            <a:fillRect/>
          </a:stretch>
        </p:blipFill>
        <p:spPr>
          <a:xfrm>
            <a:off x="304800" y="1143000"/>
            <a:ext cx="8458200" cy="4757738"/>
          </a:xfrm>
          <a:prstGeom prst="rect">
            <a:avLst/>
          </a:prstGeom>
        </p:spPr>
      </p:pic>
      <p:pic>
        <p:nvPicPr>
          <p:cNvPr id="19" name="Picture 18" descr="1080x1920_GOES_B1_HD_SRSOR_EPIC_SANDY_2012303_143200.GIF"/>
          <p:cNvPicPr>
            <a:picLocks noChangeAspect="1"/>
          </p:cNvPicPr>
          <p:nvPr/>
        </p:nvPicPr>
        <p:blipFill>
          <a:blip r:embed="rId15" cstate="print"/>
          <a:stretch>
            <a:fillRect/>
          </a:stretch>
        </p:blipFill>
        <p:spPr>
          <a:xfrm>
            <a:off x="304800" y="1143000"/>
            <a:ext cx="8458200" cy="4757738"/>
          </a:xfrm>
          <a:prstGeom prst="rect">
            <a:avLst/>
          </a:prstGeom>
        </p:spPr>
      </p:pic>
      <p:pic>
        <p:nvPicPr>
          <p:cNvPr id="20" name="Picture 19" descr="1080x1920_GOES_B1_HD_SRSOR_EPIC_SANDY_2012303_143300.GIF"/>
          <p:cNvPicPr>
            <a:picLocks noChangeAspect="1"/>
          </p:cNvPicPr>
          <p:nvPr/>
        </p:nvPicPr>
        <p:blipFill>
          <a:blip r:embed="rId16" cstate="print"/>
          <a:stretch>
            <a:fillRect/>
          </a:stretch>
        </p:blipFill>
        <p:spPr>
          <a:xfrm>
            <a:off x="304800" y="1143000"/>
            <a:ext cx="8458200" cy="4757738"/>
          </a:xfrm>
          <a:prstGeom prst="rect">
            <a:avLst/>
          </a:prstGeom>
        </p:spPr>
      </p:pic>
      <p:pic>
        <p:nvPicPr>
          <p:cNvPr id="21" name="Picture 20" descr="1080x1920_GOES_B1_HD_SRSOR_EPIC_SANDY_2012303_143400.GIF"/>
          <p:cNvPicPr>
            <a:picLocks noChangeAspect="1"/>
          </p:cNvPicPr>
          <p:nvPr/>
        </p:nvPicPr>
        <p:blipFill>
          <a:blip r:embed="rId17" cstate="print"/>
          <a:stretch>
            <a:fillRect/>
          </a:stretch>
        </p:blipFill>
        <p:spPr>
          <a:xfrm>
            <a:off x="304800" y="1143000"/>
            <a:ext cx="8458200" cy="4757738"/>
          </a:xfrm>
          <a:prstGeom prst="rect">
            <a:avLst/>
          </a:prstGeom>
        </p:spPr>
      </p:pic>
      <p:pic>
        <p:nvPicPr>
          <p:cNvPr id="22" name="Picture 21" descr="1080x1920_GOES_B1_HD_SRSOR_EPIC_SANDY_2012303_143500.GIF"/>
          <p:cNvPicPr>
            <a:picLocks noChangeAspect="1"/>
          </p:cNvPicPr>
          <p:nvPr/>
        </p:nvPicPr>
        <p:blipFill>
          <a:blip r:embed="rId18" cstate="print"/>
          <a:stretch>
            <a:fillRect/>
          </a:stretch>
        </p:blipFill>
        <p:spPr>
          <a:xfrm>
            <a:off x="304800" y="1143000"/>
            <a:ext cx="8458200" cy="4757738"/>
          </a:xfrm>
          <a:prstGeom prst="rect">
            <a:avLst/>
          </a:prstGeom>
        </p:spPr>
      </p:pic>
      <p:pic>
        <p:nvPicPr>
          <p:cNvPr id="23" name="Picture 22" descr="1080x1920_GOES_B1_HD_SRSOR_EPIC_SANDY_2012303_143600.GIF"/>
          <p:cNvPicPr>
            <a:picLocks noChangeAspect="1"/>
          </p:cNvPicPr>
          <p:nvPr/>
        </p:nvPicPr>
        <p:blipFill>
          <a:blip r:embed="rId19" cstate="print"/>
          <a:stretch>
            <a:fillRect/>
          </a:stretch>
        </p:blipFill>
        <p:spPr>
          <a:xfrm>
            <a:off x="304800" y="1143000"/>
            <a:ext cx="8458200" cy="4757738"/>
          </a:xfrm>
          <a:prstGeom prst="rect">
            <a:avLst/>
          </a:prstGeom>
        </p:spPr>
      </p:pic>
      <p:pic>
        <p:nvPicPr>
          <p:cNvPr id="24" name="Picture 23" descr="1080x1920_GOES_B1_HD_SRSOR_EPIC_SANDY_2012303_143700.GIF"/>
          <p:cNvPicPr>
            <a:picLocks noChangeAspect="1"/>
          </p:cNvPicPr>
          <p:nvPr/>
        </p:nvPicPr>
        <p:blipFill>
          <a:blip r:embed="rId20" cstate="print"/>
          <a:stretch>
            <a:fillRect/>
          </a:stretch>
        </p:blipFill>
        <p:spPr>
          <a:xfrm>
            <a:off x="304800" y="1143000"/>
            <a:ext cx="8458200" cy="4757738"/>
          </a:xfrm>
          <a:prstGeom prst="rect">
            <a:avLst/>
          </a:prstGeom>
        </p:spPr>
      </p:pic>
      <p:pic>
        <p:nvPicPr>
          <p:cNvPr id="25" name="Picture 24" descr="1080x1920_GOES_B1_HD_SRSOR_EPIC_SANDY_2012303_143800.GIF"/>
          <p:cNvPicPr>
            <a:picLocks noChangeAspect="1"/>
          </p:cNvPicPr>
          <p:nvPr/>
        </p:nvPicPr>
        <p:blipFill>
          <a:blip r:embed="rId21" cstate="print"/>
          <a:stretch>
            <a:fillRect/>
          </a:stretch>
        </p:blipFill>
        <p:spPr>
          <a:xfrm>
            <a:off x="304800" y="1143000"/>
            <a:ext cx="8458200" cy="4757738"/>
          </a:xfrm>
          <a:prstGeom prst="rect">
            <a:avLst/>
          </a:prstGeom>
        </p:spPr>
      </p:pic>
      <p:pic>
        <p:nvPicPr>
          <p:cNvPr id="26" name="Picture 25" descr="1080x1920_GOES_B1_HD_SRSOR_EPIC_SANDY_2012303_143900.GIF"/>
          <p:cNvPicPr>
            <a:picLocks noChangeAspect="1"/>
          </p:cNvPicPr>
          <p:nvPr/>
        </p:nvPicPr>
        <p:blipFill>
          <a:blip r:embed="rId22" cstate="print"/>
          <a:stretch>
            <a:fillRect/>
          </a:stretch>
        </p:blipFill>
        <p:spPr>
          <a:xfrm>
            <a:off x="304800" y="1143000"/>
            <a:ext cx="8458200" cy="4757738"/>
          </a:xfrm>
          <a:prstGeom prst="rect">
            <a:avLst/>
          </a:prstGeom>
        </p:spPr>
      </p:pic>
      <p:pic>
        <p:nvPicPr>
          <p:cNvPr id="27" name="Picture 26" descr="1080x1920_GOES_B1_HD_SRSOR_EPIC_SANDY_2012303_144000.GIF"/>
          <p:cNvPicPr>
            <a:picLocks noChangeAspect="1"/>
          </p:cNvPicPr>
          <p:nvPr/>
        </p:nvPicPr>
        <p:blipFill>
          <a:blip r:embed="rId23" cstate="print"/>
          <a:stretch>
            <a:fillRect/>
          </a:stretch>
        </p:blipFill>
        <p:spPr>
          <a:xfrm>
            <a:off x="304800" y="1143000"/>
            <a:ext cx="8458200" cy="4757738"/>
          </a:xfrm>
          <a:prstGeom prst="rect">
            <a:avLst/>
          </a:prstGeom>
        </p:spPr>
      </p:pic>
      <p:pic>
        <p:nvPicPr>
          <p:cNvPr id="28" name="Picture 27" descr="1080x1920_GOES_B1_HD_SRSOR_EPIC_SANDY_2012303_144100.GIF"/>
          <p:cNvPicPr>
            <a:picLocks noChangeAspect="1"/>
          </p:cNvPicPr>
          <p:nvPr/>
        </p:nvPicPr>
        <p:blipFill>
          <a:blip r:embed="rId24" cstate="print"/>
          <a:stretch>
            <a:fillRect/>
          </a:stretch>
        </p:blipFill>
        <p:spPr>
          <a:xfrm>
            <a:off x="304800" y="1143000"/>
            <a:ext cx="8458200" cy="4757738"/>
          </a:xfrm>
          <a:prstGeom prst="rect">
            <a:avLst/>
          </a:prstGeom>
        </p:spPr>
      </p:pic>
      <p:pic>
        <p:nvPicPr>
          <p:cNvPr id="29" name="Picture 28" descr="1080x1920_GOES_B1_HD_SRSOR_EPIC_SANDY_2012303_144500.GIF"/>
          <p:cNvPicPr>
            <a:picLocks noChangeAspect="1"/>
          </p:cNvPicPr>
          <p:nvPr/>
        </p:nvPicPr>
        <p:blipFill>
          <a:blip r:embed="rId25" cstate="print"/>
          <a:stretch>
            <a:fillRect/>
          </a:stretch>
        </p:blipFill>
        <p:spPr>
          <a:xfrm>
            <a:off x="304800" y="1143000"/>
            <a:ext cx="8458200" cy="4757738"/>
          </a:xfrm>
          <a:prstGeom prst="rect">
            <a:avLst/>
          </a:prstGeom>
        </p:spPr>
      </p:pic>
      <p:pic>
        <p:nvPicPr>
          <p:cNvPr id="30" name="Picture 29" descr="1080x1920_GOES_B1_HD_SRSOR_EPIC_SANDY_2012303_144600.GIF"/>
          <p:cNvPicPr>
            <a:picLocks noChangeAspect="1"/>
          </p:cNvPicPr>
          <p:nvPr/>
        </p:nvPicPr>
        <p:blipFill>
          <a:blip r:embed="rId26" cstate="print"/>
          <a:stretch>
            <a:fillRect/>
          </a:stretch>
        </p:blipFill>
        <p:spPr>
          <a:xfrm>
            <a:off x="304800" y="1143000"/>
            <a:ext cx="8458200" cy="4757738"/>
          </a:xfrm>
          <a:prstGeom prst="rect">
            <a:avLst/>
          </a:prstGeom>
        </p:spPr>
      </p:pic>
      <p:pic>
        <p:nvPicPr>
          <p:cNvPr id="31" name="Picture 30" descr="1080x1920_GOES_B1_HD_SRSOR_EPIC_SANDY_2012303_144700.GIF"/>
          <p:cNvPicPr>
            <a:picLocks noChangeAspect="1"/>
          </p:cNvPicPr>
          <p:nvPr/>
        </p:nvPicPr>
        <p:blipFill>
          <a:blip r:embed="rId27" cstate="print"/>
          <a:stretch>
            <a:fillRect/>
          </a:stretch>
        </p:blipFill>
        <p:spPr>
          <a:xfrm>
            <a:off x="304800" y="1143000"/>
            <a:ext cx="8458200" cy="4757738"/>
          </a:xfrm>
          <a:prstGeom prst="rect">
            <a:avLst/>
          </a:prstGeom>
        </p:spPr>
      </p:pic>
      <p:pic>
        <p:nvPicPr>
          <p:cNvPr id="32" name="Picture 31" descr="1080x1920_GOES_B1_HD_SRSOR_EPIC_SANDY_2012303_144800.GIF"/>
          <p:cNvPicPr>
            <a:picLocks noChangeAspect="1"/>
          </p:cNvPicPr>
          <p:nvPr/>
        </p:nvPicPr>
        <p:blipFill>
          <a:blip r:embed="rId28" cstate="print"/>
          <a:stretch>
            <a:fillRect/>
          </a:stretch>
        </p:blipFill>
        <p:spPr>
          <a:xfrm>
            <a:off x="304800" y="1143000"/>
            <a:ext cx="8458200" cy="4757738"/>
          </a:xfrm>
          <a:prstGeom prst="rect">
            <a:avLst/>
          </a:prstGeom>
        </p:spPr>
      </p:pic>
      <p:pic>
        <p:nvPicPr>
          <p:cNvPr id="33" name="Picture 32" descr="1080x1920_GOES_B1_HD_SRSOR_EPIC_SANDY_2012303_144900.GIF"/>
          <p:cNvPicPr>
            <a:picLocks noChangeAspect="1"/>
          </p:cNvPicPr>
          <p:nvPr/>
        </p:nvPicPr>
        <p:blipFill>
          <a:blip r:embed="rId29" cstate="print"/>
          <a:stretch>
            <a:fillRect/>
          </a:stretch>
        </p:blipFill>
        <p:spPr>
          <a:xfrm>
            <a:off x="304800" y="1143000"/>
            <a:ext cx="8458200" cy="4757738"/>
          </a:xfrm>
          <a:prstGeom prst="rect">
            <a:avLst/>
          </a:prstGeom>
        </p:spPr>
      </p:pic>
      <p:pic>
        <p:nvPicPr>
          <p:cNvPr id="34" name="Picture 33" descr="1080x1920_GOES_B1_HD_SRSOR_EPIC_SANDY_2012303_145000.GIF"/>
          <p:cNvPicPr>
            <a:picLocks noChangeAspect="1"/>
          </p:cNvPicPr>
          <p:nvPr/>
        </p:nvPicPr>
        <p:blipFill>
          <a:blip r:embed="rId30" cstate="print"/>
          <a:stretch>
            <a:fillRect/>
          </a:stretch>
        </p:blipFill>
        <p:spPr>
          <a:xfrm>
            <a:off x="304800" y="1143000"/>
            <a:ext cx="8458200" cy="4757738"/>
          </a:xfrm>
          <a:prstGeom prst="rect">
            <a:avLst/>
          </a:prstGeom>
        </p:spPr>
      </p:pic>
      <p:pic>
        <p:nvPicPr>
          <p:cNvPr id="35" name="Picture 34" descr="1080x1920_GOES_B1_HD_SRSOR_EPIC_SANDY_2012303_145100.GIF"/>
          <p:cNvPicPr>
            <a:picLocks noChangeAspect="1"/>
          </p:cNvPicPr>
          <p:nvPr/>
        </p:nvPicPr>
        <p:blipFill>
          <a:blip r:embed="rId31" cstate="print"/>
          <a:stretch>
            <a:fillRect/>
          </a:stretch>
        </p:blipFill>
        <p:spPr>
          <a:xfrm>
            <a:off x="304800" y="1143000"/>
            <a:ext cx="8458200" cy="4757738"/>
          </a:xfrm>
          <a:prstGeom prst="rect">
            <a:avLst/>
          </a:prstGeom>
        </p:spPr>
      </p:pic>
      <p:pic>
        <p:nvPicPr>
          <p:cNvPr id="36" name="Picture 35" descr="1080x1920_GOES_B1_HD_SRSOR_EPIC_SANDY_2012303_145200.GIF"/>
          <p:cNvPicPr>
            <a:picLocks noChangeAspect="1"/>
          </p:cNvPicPr>
          <p:nvPr/>
        </p:nvPicPr>
        <p:blipFill>
          <a:blip r:embed="rId32" cstate="print"/>
          <a:stretch>
            <a:fillRect/>
          </a:stretch>
        </p:blipFill>
        <p:spPr>
          <a:xfrm>
            <a:off x="304800" y="1143000"/>
            <a:ext cx="8458200" cy="4757738"/>
          </a:xfrm>
          <a:prstGeom prst="rect">
            <a:avLst/>
          </a:prstGeom>
        </p:spPr>
      </p:pic>
      <p:pic>
        <p:nvPicPr>
          <p:cNvPr id="37" name="Picture 36" descr="1080x1920_GOES_B1_HD_SRSOR_EPIC_SANDY_2012303_145300.GIF"/>
          <p:cNvPicPr>
            <a:picLocks noChangeAspect="1"/>
          </p:cNvPicPr>
          <p:nvPr/>
        </p:nvPicPr>
        <p:blipFill>
          <a:blip r:embed="rId33" cstate="print"/>
          <a:stretch>
            <a:fillRect/>
          </a:stretch>
        </p:blipFill>
        <p:spPr>
          <a:xfrm>
            <a:off x="304800" y="1143000"/>
            <a:ext cx="8458200" cy="4757738"/>
          </a:xfrm>
          <a:prstGeom prst="rect">
            <a:avLst/>
          </a:prstGeom>
        </p:spPr>
      </p:pic>
      <p:pic>
        <p:nvPicPr>
          <p:cNvPr id="38" name="Picture 37" descr="1080x1920_GOES_B1_HD_SRSOR_EPIC_SANDY_2012303_145500.GIF"/>
          <p:cNvPicPr>
            <a:picLocks noChangeAspect="1"/>
          </p:cNvPicPr>
          <p:nvPr/>
        </p:nvPicPr>
        <p:blipFill>
          <a:blip r:embed="rId34" cstate="print"/>
          <a:stretch>
            <a:fillRect/>
          </a:stretch>
        </p:blipFill>
        <p:spPr>
          <a:xfrm>
            <a:off x="304800" y="1143000"/>
            <a:ext cx="8458200" cy="4757738"/>
          </a:xfrm>
          <a:prstGeom prst="rect">
            <a:avLst/>
          </a:prstGeom>
        </p:spPr>
      </p:pic>
      <p:pic>
        <p:nvPicPr>
          <p:cNvPr id="39" name="Picture 38" descr="1080x1920_GOES_B1_HD_SRSOR_EPIC_SANDY_2012303_145600.GIF"/>
          <p:cNvPicPr>
            <a:picLocks noChangeAspect="1"/>
          </p:cNvPicPr>
          <p:nvPr/>
        </p:nvPicPr>
        <p:blipFill>
          <a:blip r:embed="rId35" cstate="print"/>
          <a:stretch>
            <a:fillRect/>
          </a:stretch>
        </p:blipFill>
        <p:spPr>
          <a:xfrm>
            <a:off x="304800" y="1143000"/>
            <a:ext cx="8458200" cy="4757738"/>
          </a:xfrm>
          <a:prstGeom prst="rect">
            <a:avLst/>
          </a:prstGeom>
        </p:spPr>
      </p:pic>
      <p:pic>
        <p:nvPicPr>
          <p:cNvPr id="40" name="Picture 39" descr="1080x1920_GOES_B1_HD_SRSOR_EPIC_SANDY_2012303_145700.GIF"/>
          <p:cNvPicPr>
            <a:picLocks noChangeAspect="1"/>
          </p:cNvPicPr>
          <p:nvPr/>
        </p:nvPicPr>
        <p:blipFill>
          <a:blip r:embed="rId36" cstate="print"/>
          <a:stretch>
            <a:fillRect/>
          </a:stretch>
        </p:blipFill>
        <p:spPr>
          <a:xfrm>
            <a:off x="304800" y="1143000"/>
            <a:ext cx="8458200" cy="4757738"/>
          </a:xfrm>
          <a:prstGeom prst="rect">
            <a:avLst/>
          </a:prstGeom>
        </p:spPr>
      </p:pic>
      <p:pic>
        <p:nvPicPr>
          <p:cNvPr id="41" name="Picture 40" descr="1080x1920_GOES_B1_HD_SRSOR_EPIC_SANDY_2012303_145800.GIF"/>
          <p:cNvPicPr>
            <a:picLocks noChangeAspect="1"/>
          </p:cNvPicPr>
          <p:nvPr/>
        </p:nvPicPr>
        <p:blipFill>
          <a:blip r:embed="rId37" cstate="print"/>
          <a:stretch>
            <a:fillRect/>
          </a:stretch>
        </p:blipFill>
        <p:spPr>
          <a:xfrm>
            <a:off x="304800" y="1143000"/>
            <a:ext cx="8458200" cy="4757738"/>
          </a:xfrm>
          <a:prstGeom prst="rect">
            <a:avLst/>
          </a:prstGeom>
        </p:spPr>
      </p:pic>
      <p:pic>
        <p:nvPicPr>
          <p:cNvPr id="42" name="Picture 41" descr="1080x1920_GOES_B1_HD_SRSOR_EPIC_SANDY_2012303_145900.GIF"/>
          <p:cNvPicPr>
            <a:picLocks noChangeAspect="1"/>
          </p:cNvPicPr>
          <p:nvPr/>
        </p:nvPicPr>
        <p:blipFill>
          <a:blip r:embed="rId38" cstate="print"/>
          <a:stretch>
            <a:fillRect/>
          </a:stretch>
        </p:blipFill>
        <p:spPr>
          <a:xfrm>
            <a:off x="304800" y="1143000"/>
            <a:ext cx="8458200" cy="4757738"/>
          </a:xfrm>
          <a:prstGeom prst="rect">
            <a:avLst/>
          </a:prstGeom>
        </p:spPr>
      </p:pic>
      <p:pic>
        <p:nvPicPr>
          <p:cNvPr id="43" name="Picture 42" descr="1080x1920_GOES_B1_HD_SRSOR_EPIC_SANDY_2012303_150000.GIF"/>
          <p:cNvPicPr>
            <a:picLocks noChangeAspect="1"/>
          </p:cNvPicPr>
          <p:nvPr/>
        </p:nvPicPr>
        <p:blipFill>
          <a:blip r:embed="rId39" cstate="print"/>
          <a:stretch>
            <a:fillRect/>
          </a:stretch>
        </p:blipFill>
        <p:spPr>
          <a:xfrm>
            <a:off x="304800" y="1143000"/>
            <a:ext cx="8458200" cy="4757738"/>
          </a:xfrm>
          <a:prstGeom prst="rect">
            <a:avLst/>
          </a:prstGeom>
        </p:spPr>
      </p:pic>
      <p:pic>
        <p:nvPicPr>
          <p:cNvPr id="44" name="Picture 43" descr="1080x1920_GOES_B1_HD_SRSOR_EPIC_SANDY_2012303_150100.GIF"/>
          <p:cNvPicPr>
            <a:picLocks noChangeAspect="1"/>
          </p:cNvPicPr>
          <p:nvPr/>
        </p:nvPicPr>
        <p:blipFill>
          <a:blip r:embed="rId40" cstate="print"/>
          <a:stretch>
            <a:fillRect/>
          </a:stretch>
        </p:blipFill>
        <p:spPr>
          <a:xfrm>
            <a:off x="304800" y="1143000"/>
            <a:ext cx="8458200" cy="4757738"/>
          </a:xfrm>
          <a:prstGeom prst="rect">
            <a:avLst/>
          </a:prstGeom>
        </p:spPr>
      </p:pic>
      <p:pic>
        <p:nvPicPr>
          <p:cNvPr id="45" name="Picture 44" descr="1080x1920_GOES_B1_HD_SRSOR_EPIC_SANDY_2012303_150200.GIF"/>
          <p:cNvPicPr>
            <a:picLocks noChangeAspect="1"/>
          </p:cNvPicPr>
          <p:nvPr/>
        </p:nvPicPr>
        <p:blipFill>
          <a:blip r:embed="rId41" cstate="print"/>
          <a:stretch>
            <a:fillRect/>
          </a:stretch>
        </p:blipFill>
        <p:spPr>
          <a:xfrm>
            <a:off x="304800" y="1143000"/>
            <a:ext cx="8458200" cy="4757738"/>
          </a:xfrm>
          <a:prstGeom prst="rect">
            <a:avLst/>
          </a:prstGeom>
        </p:spPr>
      </p:pic>
      <p:pic>
        <p:nvPicPr>
          <p:cNvPr id="46" name="Picture 45" descr="1080x1920_GOES_B1_HD_SRSOR_EPIC_SANDY_2012303_150300.GIF"/>
          <p:cNvPicPr>
            <a:picLocks noChangeAspect="1"/>
          </p:cNvPicPr>
          <p:nvPr/>
        </p:nvPicPr>
        <p:blipFill>
          <a:blip r:embed="rId42" cstate="print"/>
          <a:stretch>
            <a:fillRect/>
          </a:stretch>
        </p:blipFill>
        <p:spPr>
          <a:xfrm>
            <a:off x="304800" y="1143000"/>
            <a:ext cx="8458200" cy="4757738"/>
          </a:xfrm>
          <a:prstGeom prst="rect">
            <a:avLst/>
          </a:prstGeom>
        </p:spPr>
      </p:pic>
      <p:pic>
        <p:nvPicPr>
          <p:cNvPr id="47" name="Picture 46" descr="1080x1920_GOES_B1_HD_SRSOR_EPIC_SANDY_2012303_150400.GIF"/>
          <p:cNvPicPr>
            <a:picLocks noChangeAspect="1"/>
          </p:cNvPicPr>
          <p:nvPr/>
        </p:nvPicPr>
        <p:blipFill>
          <a:blip r:embed="rId43" cstate="print"/>
          <a:stretch>
            <a:fillRect/>
          </a:stretch>
        </p:blipFill>
        <p:spPr>
          <a:xfrm>
            <a:off x="304800" y="1143000"/>
            <a:ext cx="8458200" cy="4757738"/>
          </a:xfrm>
          <a:prstGeom prst="rect">
            <a:avLst/>
          </a:prstGeom>
        </p:spPr>
      </p:pic>
      <p:pic>
        <p:nvPicPr>
          <p:cNvPr id="48" name="Picture 47" descr="1080x1920_GOES_B1_HD_SRSOR_EPIC_SANDY_2012303_150500.GIF"/>
          <p:cNvPicPr>
            <a:picLocks noChangeAspect="1"/>
          </p:cNvPicPr>
          <p:nvPr/>
        </p:nvPicPr>
        <p:blipFill>
          <a:blip r:embed="rId44" cstate="print"/>
          <a:stretch>
            <a:fillRect/>
          </a:stretch>
        </p:blipFill>
        <p:spPr>
          <a:xfrm>
            <a:off x="304800" y="1143000"/>
            <a:ext cx="8458200" cy="4757738"/>
          </a:xfrm>
          <a:prstGeom prst="rect">
            <a:avLst/>
          </a:prstGeom>
        </p:spPr>
      </p:pic>
      <p:pic>
        <p:nvPicPr>
          <p:cNvPr id="49" name="Picture 48" descr="1080x1920_GOES_B1_HD_SRSOR_EPIC_SANDY_2012303_150600.GIF"/>
          <p:cNvPicPr>
            <a:picLocks noChangeAspect="1"/>
          </p:cNvPicPr>
          <p:nvPr/>
        </p:nvPicPr>
        <p:blipFill>
          <a:blip r:embed="rId45" cstate="print"/>
          <a:stretch>
            <a:fillRect/>
          </a:stretch>
        </p:blipFill>
        <p:spPr>
          <a:xfrm>
            <a:off x="304800" y="1143000"/>
            <a:ext cx="8458200" cy="4757738"/>
          </a:xfrm>
          <a:prstGeom prst="rect">
            <a:avLst/>
          </a:prstGeom>
        </p:spPr>
      </p:pic>
      <p:pic>
        <p:nvPicPr>
          <p:cNvPr id="50" name="Picture 49" descr="1080x1920_GOES_B1_HD_SRSOR_EPIC_SANDY_2012303_150700.GIF"/>
          <p:cNvPicPr>
            <a:picLocks noChangeAspect="1"/>
          </p:cNvPicPr>
          <p:nvPr/>
        </p:nvPicPr>
        <p:blipFill>
          <a:blip r:embed="rId46" cstate="print"/>
          <a:stretch>
            <a:fillRect/>
          </a:stretch>
        </p:blipFill>
        <p:spPr>
          <a:xfrm>
            <a:off x="304800" y="1143000"/>
            <a:ext cx="8458200" cy="4757738"/>
          </a:xfrm>
          <a:prstGeom prst="rect">
            <a:avLst/>
          </a:prstGeom>
        </p:spPr>
      </p:pic>
      <p:pic>
        <p:nvPicPr>
          <p:cNvPr id="51" name="Picture 50" descr="1080x1920_GOES_B1_HD_SRSOR_EPIC_SANDY_2012303_150800.GIF"/>
          <p:cNvPicPr>
            <a:picLocks noChangeAspect="1"/>
          </p:cNvPicPr>
          <p:nvPr/>
        </p:nvPicPr>
        <p:blipFill>
          <a:blip r:embed="rId47" cstate="print"/>
          <a:stretch>
            <a:fillRect/>
          </a:stretch>
        </p:blipFill>
        <p:spPr>
          <a:xfrm>
            <a:off x="304800" y="1143000"/>
            <a:ext cx="8458200" cy="4757738"/>
          </a:xfrm>
          <a:prstGeom prst="rect">
            <a:avLst/>
          </a:prstGeom>
        </p:spPr>
      </p:pic>
      <p:pic>
        <p:nvPicPr>
          <p:cNvPr id="52" name="Picture 51" descr="1080x1920_GOES_B1_HD_SRSOR_EPIC_SANDY_2012303_150900.GIF"/>
          <p:cNvPicPr>
            <a:picLocks noChangeAspect="1"/>
          </p:cNvPicPr>
          <p:nvPr/>
        </p:nvPicPr>
        <p:blipFill>
          <a:blip r:embed="rId48" cstate="print"/>
          <a:stretch>
            <a:fillRect/>
          </a:stretch>
        </p:blipFill>
        <p:spPr>
          <a:xfrm>
            <a:off x="304800" y="1143000"/>
            <a:ext cx="8458200" cy="4757738"/>
          </a:xfrm>
          <a:prstGeom prst="rect">
            <a:avLst/>
          </a:prstGeom>
        </p:spPr>
      </p:pic>
      <p:pic>
        <p:nvPicPr>
          <p:cNvPr id="53" name="Picture 52" descr="1080x1920_GOES_B1_HD_SRSOR_EPIC_SANDY_2012303_151000.GIF"/>
          <p:cNvPicPr>
            <a:picLocks noChangeAspect="1"/>
          </p:cNvPicPr>
          <p:nvPr/>
        </p:nvPicPr>
        <p:blipFill>
          <a:blip r:embed="rId49" cstate="print"/>
          <a:stretch>
            <a:fillRect/>
          </a:stretch>
        </p:blipFill>
        <p:spPr>
          <a:xfrm>
            <a:off x="304800" y="1143000"/>
            <a:ext cx="8458200" cy="4757738"/>
          </a:xfrm>
          <a:prstGeom prst="rect">
            <a:avLst/>
          </a:prstGeom>
        </p:spPr>
      </p:pic>
      <p:pic>
        <p:nvPicPr>
          <p:cNvPr id="54" name="Picture 53" descr="1080x1920_GOES_B1_HD_SRSOR_EPIC_SANDY_2012303_151100.GIF"/>
          <p:cNvPicPr>
            <a:picLocks noChangeAspect="1"/>
          </p:cNvPicPr>
          <p:nvPr/>
        </p:nvPicPr>
        <p:blipFill>
          <a:blip r:embed="rId50" cstate="print"/>
          <a:stretch>
            <a:fillRect/>
          </a:stretch>
        </p:blipFill>
        <p:spPr>
          <a:xfrm>
            <a:off x="304800" y="1143000"/>
            <a:ext cx="8458200" cy="4757738"/>
          </a:xfrm>
          <a:prstGeom prst="rect">
            <a:avLst/>
          </a:prstGeom>
        </p:spPr>
      </p:pic>
      <p:pic>
        <p:nvPicPr>
          <p:cNvPr id="55" name="Picture 54" descr="1080x1920_GOES_B1_HD_SRSOR_EPIC_SANDY_2012303_151500.GIF"/>
          <p:cNvPicPr>
            <a:picLocks noChangeAspect="1"/>
          </p:cNvPicPr>
          <p:nvPr/>
        </p:nvPicPr>
        <p:blipFill>
          <a:blip r:embed="rId51" cstate="print"/>
          <a:stretch>
            <a:fillRect/>
          </a:stretch>
        </p:blipFill>
        <p:spPr>
          <a:xfrm>
            <a:off x="304800" y="1143000"/>
            <a:ext cx="8458200" cy="4757738"/>
          </a:xfrm>
          <a:prstGeom prst="rect">
            <a:avLst/>
          </a:prstGeom>
        </p:spPr>
      </p:pic>
      <p:pic>
        <p:nvPicPr>
          <p:cNvPr id="56" name="Picture 55" descr="1080x1920_GOES_B1_HD_SRSOR_EPIC_SANDY_2012303_151600.GIF"/>
          <p:cNvPicPr>
            <a:picLocks noChangeAspect="1"/>
          </p:cNvPicPr>
          <p:nvPr/>
        </p:nvPicPr>
        <p:blipFill>
          <a:blip r:embed="rId52" cstate="print"/>
          <a:stretch>
            <a:fillRect/>
          </a:stretch>
        </p:blipFill>
        <p:spPr>
          <a:xfrm>
            <a:off x="304800" y="1143000"/>
            <a:ext cx="8458200" cy="4757738"/>
          </a:xfrm>
          <a:prstGeom prst="rect">
            <a:avLst/>
          </a:prstGeom>
        </p:spPr>
      </p:pic>
      <p:pic>
        <p:nvPicPr>
          <p:cNvPr id="57" name="Picture 56" descr="1080x1920_GOES_B1_HD_SRSOR_EPIC_SANDY_2012303_151700.GIF"/>
          <p:cNvPicPr>
            <a:picLocks noChangeAspect="1"/>
          </p:cNvPicPr>
          <p:nvPr/>
        </p:nvPicPr>
        <p:blipFill>
          <a:blip r:embed="rId53" cstate="print"/>
          <a:stretch>
            <a:fillRect/>
          </a:stretch>
        </p:blipFill>
        <p:spPr>
          <a:xfrm>
            <a:off x="304800" y="1143000"/>
            <a:ext cx="8458200" cy="4757738"/>
          </a:xfrm>
          <a:prstGeom prst="rect">
            <a:avLst/>
          </a:prstGeom>
        </p:spPr>
      </p:pic>
      <p:pic>
        <p:nvPicPr>
          <p:cNvPr id="58" name="Picture 57" descr="1080x1920_GOES_B1_HD_SRSOR_EPIC_SANDY_2012303_151800.GIF"/>
          <p:cNvPicPr>
            <a:picLocks noChangeAspect="1"/>
          </p:cNvPicPr>
          <p:nvPr/>
        </p:nvPicPr>
        <p:blipFill>
          <a:blip r:embed="rId54" cstate="print"/>
          <a:stretch>
            <a:fillRect/>
          </a:stretch>
        </p:blipFill>
        <p:spPr>
          <a:xfrm>
            <a:off x="304800" y="1143000"/>
            <a:ext cx="8458200" cy="4757738"/>
          </a:xfrm>
          <a:prstGeom prst="rect">
            <a:avLst/>
          </a:prstGeom>
        </p:spPr>
      </p:pic>
      <p:pic>
        <p:nvPicPr>
          <p:cNvPr id="59" name="Picture 58" descr="1080x1920_GOES_B1_HD_SRSOR_EPIC_SANDY_2012303_151900.GIF"/>
          <p:cNvPicPr>
            <a:picLocks noChangeAspect="1"/>
          </p:cNvPicPr>
          <p:nvPr/>
        </p:nvPicPr>
        <p:blipFill>
          <a:blip r:embed="rId55" cstate="print"/>
          <a:stretch>
            <a:fillRect/>
          </a:stretch>
        </p:blipFill>
        <p:spPr>
          <a:xfrm>
            <a:off x="304800" y="1143000"/>
            <a:ext cx="8458200" cy="4757738"/>
          </a:xfrm>
          <a:prstGeom prst="rect">
            <a:avLst/>
          </a:prstGeom>
        </p:spPr>
      </p:pic>
      <p:pic>
        <p:nvPicPr>
          <p:cNvPr id="60" name="Picture 59" descr="1080x1920_GOES_B1_HD_SRSOR_EPIC_SANDY_2012303_152000.GIF"/>
          <p:cNvPicPr>
            <a:picLocks noChangeAspect="1"/>
          </p:cNvPicPr>
          <p:nvPr/>
        </p:nvPicPr>
        <p:blipFill>
          <a:blip r:embed="rId56" cstate="print"/>
          <a:stretch>
            <a:fillRect/>
          </a:stretch>
        </p:blipFill>
        <p:spPr>
          <a:xfrm>
            <a:off x="304800" y="1143000"/>
            <a:ext cx="8458200" cy="4757738"/>
          </a:xfrm>
          <a:prstGeom prst="rect">
            <a:avLst/>
          </a:prstGeom>
        </p:spPr>
      </p:pic>
      <p:pic>
        <p:nvPicPr>
          <p:cNvPr id="61" name="Picture 60" descr="1080x1920_GOES_B1_HD_SRSOR_EPIC_SANDY_2012303_152100.GIF"/>
          <p:cNvPicPr>
            <a:picLocks noChangeAspect="1"/>
          </p:cNvPicPr>
          <p:nvPr/>
        </p:nvPicPr>
        <p:blipFill>
          <a:blip r:embed="rId57" cstate="print"/>
          <a:stretch>
            <a:fillRect/>
          </a:stretch>
        </p:blipFill>
        <p:spPr>
          <a:xfrm>
            <a:off x="304800" y="1143000"/>
            <a:ext cx="8458200" cy="4757738"/>
          </a:xfrm>
          <a:prstGeom prst="rect">
            <a:avLst/>
          </a:prstGeom>
        </p:spPr>
      </p:pic>
      <p:pic>
        <p:nvPicPr>
          <p:cNvPr id="62" name="Picture 61" descr="1080x1920_GOES_B1_HD_SRSOR_EPIC_SANDY_2012303_152200.GIF"/>
          <p:cNvPicPr>
            <a:picLocks noChangeAspect="1"/>
          </p:cNvPicPr>
          <p:nvPr/>
        </p:nvPicPr>
        <p:blipFill>
          <a:blip r:embed="rId58" cstate="print"/>
          <a:stretch>
            <a:fillRect/>
          </a:stretch>
        </p:blipFill>
        <p:spPr>
          <a:xfrm>
            <a:off x="304800" y="1143000"/>
            <a:ext cx="8458200" cy="4757738"/>
          </a:xfrm>
          <a:prstGeom prst="rect">
            <a:avLst/>
          </a:prstGeom>
        </p:spPr>
      </p:pic>
      <p:pic>
        <p:nvPicPr>
          <p:cNvPr id="63" name="Picture 62" descr="1080x1920_GOES_B1_HD_SRSOR_EPIC_SANDY_2012303_152400.GIF"/>
          <p:cNvPicPr>
            <a:picLocks noChangeAspect="1"/>
          </p:cNvPicPr>
          <p:nvPr/>
        </p:nvPicPr>
        <p:blipFill>
          <a:blip r:embed="rId59" cstate="print"/>
          <a:stretch>
            <a:fillRect/>
          </a:stretch>
        </p:blipFill>
        <p:spPr>
          <a:xfrm>
            <a:off x="304800" y="1143000"/>
            <a:ext cx="8458200" cy="4757738"/>
          </a:xfrm>
          <a:prstGeom prst="rect">
            <a:avLst/>
          </a:prstGeom>
        </p:spPr>
      </p:pic>
      <p:pic>
        <p:nvPicPr>
          <p:cNvPr id="64" name="Picture 63" descr="1080x1920_GOES_B1_HD_SRSOR_EPIC_SANDY_2012303_152500.GIF"/>
          <p:cNvPicPr>
            <a:picLocks noChangeAspect="1"/>
          </p:cNvPicPr>
          <p:nvPr/>
        </p:nvPicPr>
        <p:blipFill>
          <a:blip r:embed="rId60" cstate="print"/>
          <a:stretch>
            <a:fillRect/>
          </a:stretch>
        </p:blipFill>
        <p:spPr>
          <a:xfrm>
            <a:off x="304800" y="1143000"/>
            <a:ext cx="8458200" cy="4757738"/>
          </a:xfrm>
          <a:prstGeom prst="rect">
            <a:avLst/>
          </a:prstGeom>
        </p:spPr>
      </p:pic>
      <p:pic>
        <p:nvPicPr>
          <p:cNvPr id="65" name="Picture 64" descr="1080x1920_GOES_B1_HD_SRSOR_EPIC_SANDY_2012303_152600.GIF"/>
          <p:cNvPicPr>
            <a:picLocks noChangeAspect="1"/>
          </p:cNvPicPr>
          <p:nvPr/>
        </p:nvPicPr>
        <p:blipFill>
          <a:blip r:embed="rId61" cstate="print"/>
          <a:stretch>
            <a:fillRect/>
          </a:stretch>
        </p:blipFill>
        <p:spPr>
          <a:xfrm>
            <a:off x="304800" y="1143000"/>
            <a:ext cx="8458200" cy="4757738"/>
          </a:xfrm>
          <a:prstGeom prst="rect">
            <a:avLst/>
          </a:prstGeom>
        </p:spPr>
      </p:pic>
      <p:pic>
        <p:nvPicPr>
          <p:cNvPr id="66" name="Picture 65" descr="1080x1920_GOES_B1_HD_SRSOR_EPIC_SANDY_2012303_152700.GIF"/>
          <p:cNvPicPr>
            <a:picLocks noChangeAspect="1"/>
          </p:cNvPicPr>
          <p:nvPr/>
        </p:nvPicPr>
        <p:blipFill>
          <a:blip r:embed="rId62" cstate="print"/>
          <a:stretch>
            <a:fillRect/>
          </a:stretch>
        </p:blipFill>
        <p:spPr>
          <a:xfrm>
            <a:off x="304800" y="1143000"/>
            <a:ext cx="8458200" cy="4757738"/>
          </a:xfrm>
          <a:prstGeom prst="rect">
            <a:avLst/>
          </a:prstGeom>
        </p:spPr>
      </p:pic>
      <p:pic>
        <p:nvPicPr>
          <p:cNvPr id="67" name="Picture 66" descr="1080x1920_GOES_B1_HD_SRSOR_EPIC_SANDY_2012303_152800.GIF"/>
          <p:cNvPicPr>
            <a:picLocks noChangeAspect="1"/>
          </p:cNvPicPr>
          <p:nvPr/>
        </p:nvPicPr>
        <p:blipFill>
          <a:blip r:embed="rId63" cstate="print"/>
          <a:stretch>
            <a:fillRect/>
          </a:stretch>
        </p:blipFill>
        <p:spPr>
          <a:xfrm>
            <a:off x="304800" y="1143000"/>
            <a:ext cx="8458200" cy="4757738"/>
          </a:xfrm>
          <a:prstGeom prst="rect">
            <a:avLst/>
          </a:prstGeom>
        </p:spPr>
      </p:pic>
      <p:pic>
        <p:nvPicPr>
          <p:cNvPr id="68" name="Picture 67" descr="1080x1920_GOES_B1_HD_SRSOR_EPIC_SANDY_2012303_152900.GIF"/>
          <p:cNvPicPr>
            <a:picLocks noChangeAspect="1"/>
          </p:cNvPicPr>
          <p:nvPr/>
        </p:nvPicPr>
        <p:blipFill>
          <a:blip r:embed="rId64" cstate="print"/>
          <a:stretch>
            <a:fillRect/>
          </a:stretch>
        </p:blipFill>
        <p:spPr>
          <a:xfrm>
            <a:off x="304800" y="1143000"/>
            <a:ext cx="8458200" cy="4757738"/>
          </a:xfrm>
          <a:prstGeom prst="rect">
            <a:avLst/>
          </a:prstGeom>
        </p:spPr>
      </p:pic>
      <p:pic>
        <p:nvPicPr>
          <p:cNvPr id="69" name="Picture 68" descr="1080x1920_GOES_B1_HD_SRSOR_EPIC_SANDY_2012303_153000.GIF"/>
          <p:cNvPicPr>
            <a:picLocks noChangeAspect="1"/>
          </p:cNvPicPr>
          <p:nvPr/>
        </p:nvPicPr>
        <p:blipFill>
          <a:blip r:embed="rId65" cstate="print"/>
          <a:stretch>
            <a:fillRect/>
          </a:stretch>
        </p:blipFill>
        <p:spPr>
          <a:xfrm>
            <a:off x="304800" y="1143000"/>
            <a:ext cx="8458200" cy="4757738"/>
          </a:xfrm>
          <a:prstGeom prst="rect">
            <a:avLst/>
          </a:prstGeom>
        </p:spPr>
      </p:pic>
      <p:pic>
        <p:nvPicPr>
          <p:cNvPr id="70" name="Picture 69" descr="1080x1920_GOES_B1_HD_SRSOR_EPIC_SANDY_2012303_153100.GIF"/>
          <p:cNvPicPr>
            <a:picLocks noChangeAspect="1"/>
          </p:cNvPicPr>
          <p:nvPr/>
        </p:nvPicPr>
        <p:blipFill>
          <a:blip r:embed="rId66" cstate="print"/>
          <a:stretch>
            <a:fillRect/>
          </a:stretch>
        </p:blipFill>
        <p:spPr>
          <a:xfrm>
            <a:off x="304800" y="1143000"/>
            <a:ext cx="8458200" cy="4757738"/>
          </a:xfrm>
          <a:prstGeom prst="rect">
            <a:avLst/>
          </a:prstGeom>
        </p:spPr>
      </p:pic>
      <p:pic>
        <p:nvPicPr>
          <p:cNvPr id="71" name="Picture 70" descr="1080x1920_GOES_B1_HD_SRSOR_EPIC_SANDY_2012303_153200.GIF"/>
          <p:cNvPicPr>
            <a:picLocks noChangeAspect="1"/>
          </p:cNvPicPr>
          <p:nvPr/>
        </p:nvPicPr>
        <p:blipFill>
          <a:blip r:embed="rId67" cstate="print"/>
          <a:stretch>
            <a:fillRect/>
          </a:stretch>
        </p:blipFill>
        <p:spPr>
          <a:xfrm>
            <a:off x="304800" y="1143000"/>
            <a:ext cx="8458200" cy="4757738"/>
          </a:xfrm>
          <a:prstGeom prst="rect">
            <a:avLst/>
          </a:prstGeom>
        </p:spPr>
      </p:pic>
      <p:pic>
        <p:nvPicPr>
          <p:cNvPr id="72" name="Picture 71" descr="1080x1920_GOES_B1_HD_SRSOR_EPIC_SANDY_2012303_153300.GIF"/>
          <p:cNvPicPr>
            <a:picLocks noChangeAspect="1"/>
          </p:cNvPicPr>
          <p:nvPr/>
        </p:nvPicPr>
        <p:blipFill>
          <a:blip r:embed="rId68" cstate="print"/>
          <a:stretch>
            <a:fillRect/>
          </a:stretch>
        </p:blipFill>
        <p:spPr>
          <a:xfrm>
            <a:off x="304800" y="1143000"/>
            <a:ext cx="8458200" cy="4757738"/>
          </a:xfrm>
          <a:prstGeom prst="rect">
            <a:avLst/>
          </a:prstGeom>
        </p:spPr>
      </p:pic>
      <p:pic>
        <p:nvPicPr>
          <p:cNvPr id="73" name="Picture 72" descr="1080x1920_GOES_B1_HD_SRSOR_EPIC_SANDY_2012303_153400.GIF"/>
          <p:cNvPicPr>
            <a:picLocks noChangeAspect="1"/>
          </p:cNvPicPr>
          <p:nvPr/>
        </p:nvPicPr>
        <p:blipFill>
          <a:blip r:embed="rId69" cstate="print"/>
          <a:stretch>
            <a:fillRect/>
          </a:stretch>
        </p:blipFill>
        <p:spPr>
          <a:xfrm>
            <a:off x="304800" y="1143000"/>
            <a:ext cx="8458200" cy="4757738"/>
          </a:xfrm>
          <a:prstGeom prst="rect">
            <a:avLst/>
          </a:prstGeom>
        </p:spPr>
      </p:pic>
      <p:pic>
        <p:nvPicPr>
          <p:cNvPr id="74" name="Picture 73" descr="1080x1920_GOES_B1_HD_SRSOR_EPIC_SANDY_2012303_153500.GIF"/>
          <p:cNvPicPr>
            <a:picLocks noChangeAspect="1"/>
          </p:cNvPicPr>
          <p:nvPr/>
        </p:nvPicPr>
        <p:blipFill>
          <a:blip r:embed="rId70" cstate="print"/>
          <a:stretch>
            <a:fillRect/>
          </a:stretch>
        </p:blipFill>
        <p:spPr>
          <a:xfrm>
            <a:off x="304800" y="1143000"/>
            <a:ext cx="8458200" cy="4757738"/>
          </a:xfrm>
          <a:prstGeom prst="rect">
            <a:avLst/>
          </a:prstGeom>
        </p:spPr>
      </p:pic>
      <p:pic>
        <p:nvPicPr>
          <p:cNvPr id="75" name="Picture 74" descr="1080x1920_GOES_B1_HD_SRSOR_EPIC_SANDY_2012303_153600.GIF"/>
          <p:cNvPicPr>
            <a:picLocks noChangeAspect="1"/>
          </p:cNvPicPr>
          <p:nvPr/>
        </p:nvPicPr>
        <p:blipFill>
          <a:blip r:embed="rId71" cstate="print"/>
          <a:stretch>
            <a:fillRect/>
          </a:stretch>
        </p:blipFill>
        <p:spPr>
          <a:xfrm>
            <a:off x="304800" y="1143000"/>
            <a:ext cx="8458200" cy="4757738"/>
          </a:xfrm>
          <a:prstGeom prst="rect">
            <a:avLst/>
          </a:prstGeom>
        </p:spPr>
      </p:pic>
      <p:pic>
        <p:nvPicPr>
          <p:cNvPr id="76" name="Picture 75" descr="1080x1920_GOES_B1_HD_SRSOR_EPIC_SANDY_2012303_153700.GIF"/>
          <p:cNvPicPr>
            <a:picLocks noChangeAspect="1"/>
          </p:cNvPicPr>
          <p:nvPr/>
        </p:nvPicPr>
        <p:blipFill>
          <a:blip r:embed="rId72" cstate="print"/>
          <a:stretch>
            <a:fillRect/>
          </a:stretch>
        </p:blipFill>
        <p:spPr>
          <a:xfrm>
            <a:off x="304800" y="1143000"/>
            <a:ext cx="8458200" cy="4757738"/>
          </a:xfrm>
          <a:prstGeom prst="rect">
            <a:avLst/>
          </a:prstGeom>
        </p:spPr>
      </p:pic>
      <p:sp>
        <p:nvSpPr>
          <p:cNvPr id="77" name="Slide Number Placeholder 5"/>
          <p:cNvSpPr txBox="1">
            <a:spLocks/>
          </p:cNvSpPr>
          <p:nvPr/>
        </p:nvSpPr>
        <p:spPr>
          <a:xfrm>
            <a:off x="8261170" y="6511186"/>
            <a:ext cx="882869" cy="346841"/>
          </a:xfrm>
          <a:prstGeom prst="rect">
            <a:avLst/>
          </a:prstGeom>
          <a:noFill/>
        </p:spPr>
        <p:txBody>
          <a:bodyPr/>
          <a:lstStyle/>
          <a:p>
            <a:pPr algn="r" fontAlgn="base">
              <a:spcBef>
                <a:spcPct val="0"/>
              </a:spcBef>
              <a:spcAft>
                <a:spcPct val="0"/>
              </a:spcAft>
              <a:defRPr/>
            </a:pPr>
            <a:fld id="{40803414-8F9E-4230-B5AD-E11806EC5A7D}" type="slidenum">
              <a:rPr lang="en-US" sz="1100" smtClean="0">
                <a:solidFill>
                  <a:prstClr val="white"/>
                </a:solidFill>
                <a:latin typeface="Franklin Gothic Demi" pitchFamily="34" charset="0"/>
              </a:rPr>
              <a:pPr algn="r" fontAlgn="base">
                <a:spcBef>
                  <a:spcPct val="0"/>
                </a:spcBef>
                <a:spcAft>
                  <a:spcPct val="0"/>
                </a:spcAft>
                <a:defRPr/>
              </a:pPr>
              <a:t>8</a:t>
            </a:fld>
            <a:endParaRPr lang="en-US" sz="1100" dirty="0">
              <a:solidFill>
                <a:prstClr val="white"/>
              </a:solidFill>
              <a:latin typeface="Franklin Gothic Demi" pitchFamily="34" charset="0"/>
            </a:endParaRPr>
          </a:p>
        </p:txBody>
      </p:sp>
      <p:sp>
        <p:nvSpPr>
          <p:cNvPr id="78" name="Footer Placeholder 5"/>
          <p:cNvSpPr txBox="1">
            <a:spLocks noGrp="1"/>
          </p:cNvSpPr>
          <p:nvPr/>
        </p:nvSpPr>
        <p:spPr bwMode="auto">
          <a:xfrm>
            <a:off x="1" y="6553200"/>
            <a:ext cx="8359775" cy="304800"/>
          </a:xfrm>
          <a:prstGeom prst="rect">
            <a:avLst/>
          </a:prstGeom>
          <a:noFill/>
          <a:ln w="9525">
            <a:noFill/>
            <a:miter lim="800000"/>
            <a:headEnd/>
            <a:tailEnd/>
          </a:ln>
        </p:spPr>
        <p:txBody>
          <a:bodyPr lIns="640080"/>
          <a:lstStyle/>
          <a:p>
            <a:pPr fontAlgn="base">
              <a:spcBef>
                <a:spcPct val="0"/>
              </a:spcBef>
              <a:spcAft>
                <a:spcPct val="0"/>
              </a:spcAft>
            </a:pPr>
            <a:r>
              <a:rPr lang="fr-FR" sz="1200" dirty="0">
                <a:solidFill>
                  <a:srgbClr val="000000"/>
                </a:solidFill>
                <a:latin typeface="Franklin Gothic Demi" pitchFamily="34" charset="0"/>
              </a:rPr>
              <a:t>NOAA Satellite and Information Service:  National </a:t>
            </a:r>
            <a:r>
              <a:rPr lang="en-US" sz="1200" dirty="0">
                <a:solidFill>
                  <a:srgbClr val="000000"/>
                </a:solidFill>
                <a:latin typeface="Franklin Gothic Demi" pitchFamily="34" charset="0"/>
              </a:rPr>
              <a:t>Environmental</a:t>
            </a:r>
            <a:r>
              <a:rPr lang="fr-FR" sz="1200" dirty="0">
                <a:solidFill>
                  <a:srgbClr val="000000"/>
                </a:solidFill>
                <a:latin typeface="Franklin Gothic Demi" pitchFamily="34" charset="0"/>
              </a:rPr>
              <a:t> Satellite, Data, and Information Service (NESDIS)</a:t>
            </a:r>
            <a:endParaRPr lang="en-US" sz="1200" dirty="0">
              <a:solidFill>
                <a:srgbClr val="000000"/>
              </a:solidFill>
              <a:latin typeface="Franklin Gothic Demi" pitchFamily="34" charset="0"/>
            </a:endParaRPr>
          </a:p>
        </p:txBody>
      </p:sp>
      <p:sp>
        <p:nvSpPr>
          <p:cNvPr id="79" name="TextBox 78"/>
          <p:cNvSpPr txBox="1"/>
          <p:nvPr/>
        </p:nvSpPr>
        <p:spPr>
          <a:xfrm>
            <a:off x="13" y="6116204"/>
            <a:ext cx="9143999" cy="369332"/>
          </a:xfrm>
          <a:prstGeom prst="rect">
            <a:avLst/>
          </a:prstGeom>
          <a:noFill/>
        </p:spPr>
        <p:txBody>
          <a:bodyPr wrap="square" rtlCol="0">
            <a:spAutoFit/>
          </a:bodyPr>
          <a:lstStyle/>
          <a:p>
            <a:pPr algn="ctr" fontAlgn="base">
              <a:spcBef>
                <a:spcPct val="0"/>
              </a:spcBef>
              <a:spcAft>
                <a:spcPct val="0"/>
              </a:spcAft>
            </a:pPr>
            <a:r>
              <a:rPr lang="en-US" dirty="0" smtClean="0">
                <a:solidFill>
                  <a:srgbClr val="000000"/>
                </a:solidFill>
                <a:latin typeface="Arial Black" pitchFamily="34" charset="0"/>
              </a:rPr>
              <a:t>Hurricane Sandy – GOES-14 SRSO – October 29, 2012  1430-1530 UTC</a:t>
            </a:r>
            <a:endParaRPr lang="en-US" dirty="0">
              <a:solidFill>
                <a:srgbClr val="000000"/>
              </a:solidFill>
              <a:latin typeface="Arial Black" pitchFamily="34" charset="0"/>
            </a:endParaRPr>
          </a:p>
        </p:txBody>
      </p:sp>
      <p:sp>
        <p:nvSpPr>
          <p:cNvPr id="80" name="Rectangle 2"/>
          <p:cNvSpPr txBox="1">
            <a:spLocks/>
          </p:cNvSpPr>
          <p:nvPr/>
        </p:nvSpPr>
        <p:spPr>
          <a:xfrm>
            <a:off x="1445170" y="304800"/>
            <a:ext cx="7620000" cy="1371600"/>
          </a:xfrm>
          <a:prstGeom prst="rect">
            <a:avLst/>
          </a:prstGeom>
        </p:spPr>
        <p:txBody>
          <a:bodyPr/>
          <a:lstStyle/>
          <a:p>
            <a:pPr algn="r" fontAlgn="base">
              <a:lnSpc>
                <a:spcPct val="90000"/>
              </a:lnSpc>
              <a:spcBef>
                <a:spcPct val="0"/>
              </a:spcBef>
              <a:spcAft>
                <a:spcPct val="0"/>
              </a:spcAft>
              <a:defRPr/>
            </a:pPr>
            <a:endParaRPr lang="en-US" sz="4000" kern="0" dirty="0" smtClean="0">
              <a:solidFill>
                <a:srgbClr val="FFFFCC"/>
              </a:solidFill>
              <a:latin typeface="Franklin Gothic Book" pitchFamily="34" charset="0"/>
            </a:endParaRPr>
          </a:p>
        </p:txBody>
      </p:sp>
      <p:sp>
        <p:nvSpPr>
          <p:cNvPr id="81" name="Title 1"/>
          <p:cNvSpPr txBox="1">
            <a:spLocks/>
          </p:cNvSpPr>
          <p:nvPr/>
        </p:nvSpPr>
        <p:spPr>
          <a:xfrm>
            <a:off x="685800" y="0"/>
            <a:ext cx="7772400" cy="838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Aft>
                <a:spcPts val="0"/>
              </a:spcAft>
            </a:pPr>
            <a:r>
              <a:rPr lang="en-US" altLang="en-US" sz="3200" b="1" kern="0" dirty="0" smtClean="0">
                <a:solidFill>
                  <a:srgbClr val="000000"/>
                </a:solidFill>
                <a:latin typeface="Calibri" panose="020F0502020204030204" pitchFamily="34" charset="0"/>
                <a:cs typeface="Arial" pitchFamily="34" charset="0"/>
              </a:rPr>
              <a:t>Advancing Forecast Skill</a:t>
            </a:r>
          </a:p>
          <a:p>
            <a:pPr eaLnBrk="1" hangingPunct="1">
              <a:spcAft>
                <a:spcPts val="0"/>
              </a:spcAft>
            </a:pPr>
            <a:r>
              <a:rPr lang="en-US" altLang="en-US" sz="3200" b="1" kern="0" dirty="0" smtClean="0">
                <a:solidFill>
                  <a:srgbClr val="000000"/>
                </a:solidFill>
                <a:latin typeface="Calibri" panose="020F0502020204030204" pitchFamily="34" charset="0"/>
                <a:cs typeface="Arial" pitchFamily="34" charset="0"/>
              </a:rPr>
              <a:t>Sandy</a:t>
            </a:r>
          </a:p>
        </p:txBody>
      </p:sp>
      <p:sp>
        <p:nvSpPr>
          <p:cNvPr id="83" name="Slide Number Placeholder 14"/>
          <p:cNvSpPr txBox="1">
            <a:spLocks/>
          </p:cNvSpPr>
          <p:nvPr/>
        </p:nvSpPr>
        <p:spPr>
          <a:xfrm>
            <a:off x="7086600" y="6400800"/>
            <a:ext cx="1905000" cy="457200"/>
          </a:xfrm>
          <a:prstGeom prst="rect">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a:defRPr/>
            </a:pPr>
            <a:fld id="{839C07B3-06C0-43E8-888F-F9BF9DD4BA1D}" type="slidenum">
              <a:rPr lang="en-US" sz="1400" smtClean="0">
                <a:solidFill>
                  <a:srgbClr val="000000"/>
                </a:solidFill>
                <a:latin typeface="Times New Roman" panose="02020603050405020304" pitchFamily="18" charset="0"/>
                <a:cs typeface="Times New Roman" panose="02020603050405020304" pitchFamily="18" charset="0"/>
              </a:rPr>
              <a:pPr algn="r">
                <a:defRPr/>
              </a:pPr>
              <a:t>8</a:t>
            </a:fld>
            <a:endParaRPr lang="en-US" sz="1400" dirty="0">
              <a:solidFill>
                <a:srgbClr val="000000"/>
              </a:solidFill>
              <a:latin typeface="Times New Roman" panose="02020603050405020304" pitchFamily="18" charset="0"/>
              <a:cs typeface="Times New Roman" panose="02020603050405020304" pitchFamily="18" charset="0"/>
            </a:endParaRPr>
          </a:p>
        </p:txBody>
      </p:sp>
      <p:cxnSp>
        <p:nvCxnSpPr>
          <p:cNvPr id="84" name="Straight Connector 83"/>
          <p:cNvCxnSpPr/>
          <p:nvPr/>
        </p:nvCxnSpPr>
        <p:spPr>
          <a:xfrm>
            <a:off x="304800" y="9906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769022"/>
      </p:ext>
    </p:extLst>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nodeType="afterEffect">
                                  <p:stCondLst>
                                    <p:cond delay="2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400"/>
                            </p:stCondLst>
                            <p:childTnLst>
                              <p:par>
                                <p:cTn id="11" presetID="1" presetClass="entr" presetSubtype="0" fill="hold" nodeType="afterEffect">
                                  <p:stCondLst>
                                    <p:cond delay="2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600"/>
                            </p:stCondLst>
                            <p:childTnLst>
                              <p:par>
                                <p:cTn id="14" presetID="1" presetClass="entr" presetSubtype="0" fill="hold" nodeType="afterEffect">
                                  <p:stCondLst>
                                    <p:cond delay="2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800"/>
                            </p:stCondLst>
                            <p:childTnLst>
                              <p:par>
                                <p:cTn id="17" presetID="1" presetClass="entr" presetSubtype="0" fill="hold" nodeType="afterEffect">
                                  <p:stCondLst>
                                    <p:cond delay="2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200"/>
                            </p:stCondLst>
                            <p:childTnLst>
                              <p:par>
                                <p:cTn id="23" presetID="1" presetClass="entr" presetSubtype="0" fill="hold" nodeType="afterEffect">
                                  <p:stCondLst>
                                    <p:cond delay="20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1400"/>
                            </p:stCondLst>
                            <p:childTnLst>
                              <p:par>
                                <p:cTn id="26" presetID="1" presetClass="entr" presetSubtype="0" fill="hold" nodeType="afterEffect">
                                  <p:stCondLst>
                                    <p:cond delay="2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600"/>
                            </p:stCondLst>
                            <p:childTnLst>
                              <p:par>
                                <p:cTn id="29" presetID="1" presetClass="entr" presetSubtype="0" fill="hold" nodeType="afterEffect">
                                  <p:stCondLst>
                                    <p:cond delay="20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1800"/>
                            </p:stCondLst>
                            <p:childTnLst>
                              <p:par>
                                <p:cTn id="32" presetID="1" presetClass="entr" presetSubtype="0" fill="hold" nodeType="afterEffect">
                                  <p:stCondLst>
                                    <p:cond delay="20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2000"/>
                            </p:stCondLst>
                            <p:childTnLst>
                              <p:par>
                                <p:cTn id="35" presetID="1" presetClass="entr" presetSubtype="0" fill="hold" nodeType="afterEffect">
                                  <p:stCondLst>
                                    <p:cond delay="2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2200"/>
                            </p:stCondLst>
                            <p:childTnLst>
                              <p:par>
                                <p:cTn id="38" presetID="1" presetClass="entr" presetSubtype="0" fill="hold" nodeType="afterEffect">
                                  <p:stCondLst>
                                    <p:cond delay="20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2400"/>
                            </p:stCondLst>
                            <p:childTnLst>
                              <p:par>
                                <p:cTn id="41" presetID="1" presetClass="entr" presetSubtype="0" fill="hold" nodeType="afterEffect">
                                  <p:stCondLst>
                                    <p:cond delay="200"/>
                                  </p:stCondLst>
                                  <p:childTnLst>
                                    <p:set>
                                      <p:cBhvr>
                                        <p:cTn id="42" dur="1" fill="hold">
                                          <p:stCondLst>
                                            <p:cond delay="0"/>
                                          </p:stCondLst>
                                        </p:cTn>
                                        <p:tgtEl>
                                          <p:spTgt spid="19"/>
                                        </p:tgtEl>
                                        <p:attrNameLst>
                                          <p:attrName>style.visibility</p:attrName>
                                        </p:attrNameLst>
                                      </p:cBhvr>
                                      <p:to>
                                        <p:strVal val="visible"/>
                                      </p:to>
                                    </p:set>
                                  </p:childTnLst>
                                </p:cTn>
                              </p:par>
                            </p:childTnLst>
                          </p:cTn>
                        </p:par>
                        <p:par>
                          <p:cTn id="43" fill="hold">
                            <p:stCondLst>
                              <p:cond delay="2600"/>
                            </p:stCondLst>
                            <p:childTnLst>
                              <p:par>
                                <p:cTn id="44" presetID="1" presetClass="entr" presetSubtype="0" fill="hold" nodeType="afterEffect">
                                  <p:stCondLst>
                                    <p:cond delay="200"/>
                                  </p:stCondLst>
                                  <p:childTnLst>
                                    <p:set>
                                      <p:cBhvr>
                                        <p:cTn id="45" dur="1" fill="hold">
                                          <p:stCondLst>
                                            <p:cond delay="0"/>
                                          </p:stCondLst>
                                        </p:cTn>
                                        <p:tgtEl>
                                          <p:spTgt spid="20"/>
                                        </p:tgtEl>
                                        <p:attrNameLst>
                                          <p:attrName>style.visibility</p:attrName>
                                        </p:attrNameLst>
                                      </p:cBhvr>
                                      <p:to>
                                        <p:strVal val="visible"/>
                                      </p:to>
                                    </p:set>
                                  </p:childTnLst>
                                </p:cTn>
                              </p:par>
                            </p:childTnLst>
                          </p:cTn>
                        </p:par>
                        <p:par>
                          <p:cTn id="46" fill="hold">
                            <p:stCondLst>
                              <p:cond delay="2800"/>
                            </p:stCondLst>
                            <p:childTnLst>
                              <p:par>
                                <p:cTn id="47" presetID="1" presetClass="entr" presetSubtype="0" fill="hold" nodeType="afterEffect">
                                  <p:stCondLst>
                                    <p:cond delay="200"/>
                                  </p:stCondLst>
                                  <p:childTnLst>
                                    <p:set>
                                      <p:cBhvr>
                                        <p:cTn id="48" dur="1" fill="hold">
                                          <p:stCondLst>
                                            <p:cond delay="0"/>
                                          </p:stCondLst>
                                        </p:cTn>
                                        <p:tgtEl>
                                          <p:spTgt spid="21"/>
                                        </p:tgtEl>
                                        <p:attrNameLst>
                                          <p:attrName>style.visibility</p:attrName>
                                        </p:attrNameLst>
                                      </p:cBhvr>
                                      <p:to>
                                        <p:strVal val="visible"/>
                                      </p:to>
                                    </p:set>
                                  </p:childTnLst>
                                </p:cTn>
                              </p:par>
                            </p:childTnLst>
                          </p:cTn>
                        </p:par>
                        <p:par>
                          <p:cTn id="49" fill="hold">
                            <p:stCondLst>
                              <p:cond delay="3000"/>
                            </p:stCondLst>
                            <p:childTnLst>
                              <p:par>
                                <p:cTn id="50" presetID="1" presetClass="entr" presetSubtype="0" fill="hold" nodeType="afterEffect">
                                  <p:stCondLst>
                                    <p:cond delay="200"/>
                                  </p:stCondLst>
                                  <p:childTnLst>
                                    <p:set>
                                      <p:cBhvr>
                                        <p:cTn id="51" dur="1" fill="hold">
                                          <p:stCondLst>
                                            <p:cond delay="0"/>
                                          </p:stCondLst>
                                        </p:cTn>
                                        <p:tgtEl>
                                          <p:spTgt spid="22"/>
                                        </p:tgtEl>
                                        <p:attrNameLst>
                                          <p:attrName>style.visibility</p:attrName>
                                        </p:attrNameLst>
                                      </p:cBhvr>
                                      <p:to>
                                        <p:strVal val="visible"/>
                                      </p:to>
                                    </p:set>
                                  </p:childTnLst>
                                </p:cTn>
                              </p:par>
                            </p:childTnLst>
                          </p:cTn>
                        </p:par>
                        <p:par>
                          <p:cTn id="52" fill="hold">
                            <p:stCondLst>
                              <p:cond delay="3200"/>
                            </p:stCondLst>
                            <p:childTnLst>
                              <p:par>
                                <p:cTn id="53" presetID="1" presetClass="entr" presetSubtype="0" fill="hold" nodeType="afterEffect">
                                  <p:stCondLst>
                                    <p:cond delay="200"/>
                                  </p:stCondLst>
                                  <p:childTnLst>
                                    <p:set>
                                      <p:cBhvr>
                                        <p:cTn id="54" dur="1" fill="hold">
                                          <p:stCondLst>
                                            <p:cond delay="0"/>
                                          </p:stCondLst>
                                        </p:cTn>
                                        <p:tgtEl>
                                          <p:spTgt spid="23"/>
                                        </p:tgtEl>
                                        <p:attrNameLst>
                                          <p:attrName>style.visibility</p:attrName>
                                        </p:attrNameLst>
                                      </p:cBhvr>
                                      <p:to>
                                        <p:strVal val="visible"/>
                                      </p:to>
                                    </p:set>
                                  </p:childTnLst>
                                </p:cTn>
                              </p:par>
                            </p:childTnLst>
                          </p:cTn>
                        </p:par>
                        <p:par>
                          <p:cTn id="55" fill="hold">
                            <p:stCondLst>
                              <p:cond delay="3400"/>
                            </p:stCondLst>
                            <p:childTnLst>
                              <p:par>
                                <p:cTn id="56" presetID="1" presetClass="entr" presetSubtype="0" fill="hold" nodeType="afterEffect">
                                  <p:stCondLst>
                                    <p:cond delay="200"/>
                                  </p:stCondLst>
                                  <p:childTnLst>
                                    <p:set>
                                      <p:cBhvr>
                                        <p:cTn id="57" dur="1" fill="hold">
                                          <p:stCondLst>
                                            <p:cond delay="0"/>
                                          </p:stCondLst>
                                        </p:cTn>
                                        <p:tgtEl>
                                          <p:spTgt spid="24"/>
                                        </p:tgtEl>
                                        <p:attrNameLst>
                                          <p:attrName>style.visibility</p:attrName>
                                        </p:attrNameLst>
                                      </p:cBhvr>
                                      <p:to>
                                        <p:strVal val="visible"/>
                                      </p:to>
                                    </p:set>
                                  </p:childTnLst>
                                </p:cTn>
                              </p:par>
                            </p:childTnLst>
                          </p:cTn>
                        </p:par>
                        <p:par>
                          <p:cTn id="58" fill="hold">
                            <p:stCondLst>
                              <p:cond delay="3600"/>
                            </p:stCondLst>
                            <p:childTnLst>
                              <p:par>
                                <p:cTn id="59" presetID="1" presetClass="entr" presetSubtype="0" fill="hold" nodeType="afterEffect">
                                  <p:stCondLst>
                                    <p:cond delay="200"/>
                                  </p:stCondLst>
                                  <p:childTnLst>
                                    <p:set>
                                      <p:cBhvr>
                                        <p:cTn id="60" dur="1" fill="hold">
                                          <p:stCondLst>
                                            <p:cond delay="0"/>
                                          </p:stCondLst>
                                        </p:cTn>
                                        <p:tgtEl>
                                          <p:spTgt spid="25"/>
                                        </p:tgtEl>
                                        <p:attrNameLst>
                                          <p:attrName>style.visibility</p:attrName>
                                        </p:attrNameLst>
                                      </p:cBhvr>
                                      <p:to>
                                        <p:strVal val="visible"/>
                                      </p:to>
                                    </p:set>
                                  </p:childTnLst>
                                </p:cTn>
                              </p:par>
                            </p:childTnLst>
                          </p:cTn>
                        </p:par>
                        <p:par>
                          <p:cTn id="61" fill="hold">
                            <p:stCondLst>
                              <p:cond delay="3800"/>
                            </p:stCondLst>
                            <p:childTnLst>
                              <p:par>
                                <p:cTn id="62" presetID="1" presetClass="entr" presetSubtype="0" fill="hold" nodeType="afterEffect">
                                  <p:stCondLst>
                                    <p:cond delay="200"/>
                                  </p:stCondLst>
                                  <p:childTnLst>
                                    <p:set>
                                      <p:cBhvr>
                                        <p:cTn id="63" dur="1" fill="hold">
                                          <p:stCondLst>
                                            <p:cond delay="0"/>
                                          </p:stCondLst>
                                        </p:cTn>
                                        <p:tgtEl>
                                          <p:spTgt spid="26"/>
                                        </p:tgtEl>
                                        <p:attrNameLst>
                                          <p:attrName>style.visibility</p:attrName>
                                        </p:attrNameLst>
                                      </p:cBhvr>
                                      <p:to>
                                        <p:strVal val="visible"/>
                                      </p:to>
                                    </p:set>
                                  </p:childTnLst>
                                </p:cTn>
                              </p:par>
                            </p:childTnLst>
                          </p:cTn>
                        </p:par>
                        <p:par>
                          <p:cTn id="64" fill="hold">
                            <p:stCondLst>
                              <p:cond delay="4000"/>
                            </p:stCondLst>
                            <p:childTnLst>
                              <p:par>
                                <p:cTn id="65" presetID="1" presetClass="entr" presetSubtype="0" fill="hold" nodeType="afterEffect">
                                  <p:stCondLst>
                                    <p:cond delay="200"/>
                                  </p:stCondLst>
                                  <p:childTnLst>
                                    <p:set>
                                      <p:cBhvr>
                                        <p:cTn id="66" dur="1" fill="hold">
                                          <p:stCondLst>
                                            <p:cond delay="0"/>
                                          </p:stCondLst>
                                        </p:cTn>
                                        <p:tgtEl>
                                          <p:spTgt spid="27"/>
                                        </p:tgtEl>
                                        <p:attrNameLst>
                                          <p:attrName>style.visibility</p:attrName>
                                        </p:attrNameLst>
                                      </p:cBhvr>
                                      <p:to>
                                        <p:strVal val="visible"/>
                                      </p:to>
                                    </p:set>
                                  </p:childTnLst>
                                </p:cTn>
                              </p:par>
                            </p:childTnLst>
                          </p:cTn>
                        </p:par>
                        <p:par>
                          <p:cTn id="67" fill="hold">
                            <p:stCondLst>
                              <p:cond delay="4200"/>
                            </p:stCondLst>
                            <p:childTnLst>
                              <p:par>
                                <p:cTn id="68" presetID="1" presetClass="entr" presetSubtype="0" fill="hold" nodeType="afterEffect">
                                  <p:stCondLst>
                                    <p:cond delay="200"/>
                                  </p:stCondLst>
                                  <p:childTnLst>
                                    <p:set>
                                      <p:cBhvr>
                                        <p:cTn id="69" dur="1" fill="hold">
                                          <p:stCondLst>
                                            <p:cond delay="0"/>
                                          </p:stCondLst>
                                        </p:cTn>
                                        <p:tgtEl>
                                          <p:spTgt spid="28"/>
                                        </p:tgtEl>
                                        <p:attrNameLst>
                                          <p:attrName>style.visibility</p:attrName>
                                        </p:attrNameLst>
                                      </p:cBhvr>
                                      <p:to>
                                        <p:strVal val="visible"/>
                                      </p:to>
                                    </p:set>
                                  </p:childTnLst>
                                </p:cTn>
                              </p:par>
                            </p:childTnLst>
                          </p:cTn>
                        </p:par>
                        <p:par>
                          <p:cTn id="70" fill="hold">
                            <p:stCondLst>
                              <p:cond delay="4400"/>
                            </p:stCondLst>
                            <p:childTnLst>
                              <p:par>
                                <p:cTn id="71" presetID="1" presetClass="entr" presetSubtype="0" fill="hold" nodeType="afterEffect">
                                  <p:stCondLst>
                                    <p:cond delay="200"/>
                                  </p:stCondLst>
                                  <p:childTnLst>
                                    <p:set>
                                      <p:cBhvr>
                                        <p:cTn id="72" dur="1" fill="hold">
                                          <p:stCondLst>
                                            <p:cond delay="0"/>
                                          </p:stCondLst>
                                        </p:cTn>
                                        <p:tgtEl>
                                          <p:spTgt spid="29"/>
                                        </p:tgtEl>
                                        <p:attrNameLst>
                                          <p:attrName>style.visibility</p:attrName>
                                        </p:attrNameLst>
                                      </p:cBhvr>
                                      <p:to>
                                        <p:strVal val="visible"/>
                                      </p:to>
                                    </p:set>
                                  </p:childTnLst>
                                </p:cTn>
                              </p:par>
                            </p:childTnLst>
                          </p:cTn>
                        </p:par>
                        <p:par>
                          <p:cTn id="73" fill="hold">
                            <p:stCondLst>
                              <p:cond delay="4600"/>
                            </p:stCondLst>
                            <p:childTnLst>
                              <p:par>
                                <p:cTn id="74" presetID="1" presetClass="entr" presetSubtype="0" fill="hold" nodeType="afterEffect">
                                  <p:stCondLst>
                                    <p:cond delay="200"/>
                                  </p:stCondLst>
                                  <p:childTnLst>
                                    <p:set>
                                      <p:cBhvr>
                                        <p:cTn id="75" dur="1" fill="hold">
                                          <p:stCondLst>
                                            <p:cond delay="0"/>
                                          </p:stCondLst>
                                        </p:cTn>
                                        <p:tgtEl>
                                          <p:spTgt spid="30"/>
                                        </p:tgtEl>
                                        <p:attrNameLst>
                                          <p:attrName>style.visibility</p:attrName>
                                        </p:attrNameLst>
                                      </p:cBhvr>
                                      <p:to>
                                        <p:strVal val="visible"/>
                                      </p:to>
                                    </p:set>
                                  </p:childTnLst>
                                </p:cTn>
                              </p:par>
                            </p:childTnLst>
                          </p:cTn>
                        </p:par>
                        <p:par>
                          <p:cTn id="76" fill="hold">
                            <p:stCondLst>
                              <p:cond delay="4800"/>
                            </p:stCondLst>
                            <p:childTnLst>
                              <p:par>
                                <p:cTn id="77" presetID="1" presetClass="entr" presetSubtype="0" fill="hold" nodeType="afterEffect">
                                  <p:stCondLst>
                                    <p:cond delay="200"/>
                                  </p:stCondLst>
                                  <p:childTnLst>
                                    <p:set>
                                      <p:cBhvr>
                                        <p:cTn id="78" dur="1" fill="hold">
                                          <p:stCondLst>
                                            <p:cond delay="0"/>
                                          </p:stCondLst>
                                        </p:cTn>
                                        <p:tgtEl>
                                          <p:spTgt spid="31"/>
                                        </p:tgtEl>
                                        <p:attrNameLst>
                                          <p:attrName>style.visibility</p:attrName>
                                        </p:attrNameLst>
                                      </p:cBhvr>
                                      <p:to>
                                        <p:strVal val="visible"/>
                                      </p:to>
                                    </p:set>
                                  </p:childTnLst>
                                </p:cTn>
                              </p:par>
                            </p:childTnLst>
                          </p:cTn>
                        </p:par>
                        <p:par>
                          <p:cTn id="79" fill="hold">
                            <p:stCondLst>
                              <p:cond delay="5000"/>
                            </p:stCondLst>
                            <p:childTnLst>
                              <p:par>
                                <p:cTn id="80" presetID="1" presetClass="entr" presetSubtype="0" fill="hold" nodeType="afterEffect">
                                  <p:stCondLst>
                                    <p:cond delay="200"/>
                                  </p:stCondLst>
                                  <p:childTnLst>
                                    <p:set>
                                      <p:cBhvr>
                                        <p:cTn id="81" dur="1" fill="hold">
                                          <p:stCondLst>
                                            <p:cond delay="0"/>
                                          </p:stCondLst>
                                        </p:cTn>
                                        <p:tgtEl>
                                          <p:spTgt spid="32"/>
                                        </p:tgtEl>
                                        <p:attrNameLst>
                                          <p:attrName>style.visibility</p:attrName>
                                        </p:attrNameLst>
                                      </p:cBhvr>
                                      <p:to>
                                        <p:strVal val="visible"/>
                                      </p:to>
                                    </p:set>
                                  </p:childTnLst>
                                </p:cTn>
                              </p:par>
                            </p:childTnLst>
                          </p:cTn>
                        </p:par>
                        <p:par>
                          <p:cTn id="82" fill="hold">
                            <p:stCondLst>
                              <p:cond delay="5200"/>
                            </p:stCondLst>
                            <p:childTnLst>
                              <p:par>
                                <p:cTn id="83" presetID="1" presetClass="entr" presetSubtype="0" fill="hold" nodeType="afterEffect">
                                  <p:stCondLst>
                                    <p:cond delay="200"/>
                                  </p:stCondLst>
                                  <p:childTnLst>
                                    <p:set>
                                      <p:cBhvr>
                                        <p:cTn id="84" dur="1" fill="hold">
                                          <p:stCondLst>
                                            <p:cond delay="0"/>
                                          </p:stCondLst>
                                        </p:cTn>
                                        <p:tgtEl>
                                          <p:spTgt spid="33"/>
                                        </p:tgtEl>
                                        <p:attrNameLst>
                                          <p:attrName>style.visibility</p:attrName>
                                        </p:attrNameLst>
                                      </p:cBhvr>
                                      <p:to>
                                        <p:strVal val="visible"/>
                                      </p:to>
                                    </p:set>
                                  </p:childTnLst>
                                </p:cTn>
                              </p:par>
                            </p:childTnLst>
                          </p:cTn>
                        </p:par>
                        <p:par>
                          <p:cTn id="85" fill="hold">
                            <p:stCondLst>
                              <p:cond delay="5400"/>
                            </p:stCondLst>
                            <p:childTnLst>
                              <p:par>
                                <p:cTn id="86" presetID="1" presetClass="entr" presetSubtype="0" fill="hold" nodeType="afterEffect">
                                  <p:stCondLst>
                                    <p:cond delay="200"/>
                                  </p:stCondLst>
                                  <p:childTnLst>
                                    <p:set>
                                      <p:cBhvr>
                                        <p:cTn id="87" dur="1" fill="hold">
                                          <p:stCondLst>
                                            <p:cond delay="0"/>
                                          </p:stCondLst>
                                        </p:cTn>
                                        <p:tgtEl>
                                          <p:spTgt spid="34"/>
                                        </p:tgtEl>
                                        <p:attrNameLst>
                                          <p:attrName>style.visibility</p:attrName>
                                        </p:attrNameLst>
                                      </p:cBhvr>
                                      <p:to>
                                        <p:strVal val="visible"/>
                                      </p:to>
                                    </p:set>
                                  </p:childTnLst>
                                </p:cTn>
                              </p:par>
                            </p:childTnLst>
                          </p:cTn>
                        </p:par>
                        <p:par>
                          <p:cTn id="88" fill="hold">
                            <p:stCondLst>
                              <p:cond delay="5600"/>
                            </p:stCondLst>
                            <p:childTnLst>
                              <p:par>
                                <p:cTn id="89" presetID="1" presetClass="entr" presetSubtype="0" fill="hold" nodeType="afterEffect">
                                  <p:stCondLst>
                                    <p:cond delay="200"/>
                                  </p:stCondLst>
                                  <p:childTnLst>
                                    <p:set>
                                      <p:cBhvr>
                                        <p:cTn id="90" dur="1" fill="hold">
                                          <p:stCondLst>
                                            <p:cond delay="0"/>
                                          </p:stCondLst>
                                        </p:cTn>
                                        <p:tgtEl>
                                          <p:spTgt spid="35"/>
                                        </p:tgtEl>
                                        <p:attrNameLst>
                                          <p:attrName>style.visibility</p:attrName>
                                        </p:attrNameLst>
                                      </p:cBhvr>
                                      <p:to>
                                        <p:strVal val="visible"/>
                                      </p:to>
                                    </p:set>
                                  </p:childTnLst>
                                </p:cTn>
                              </p:par>
                            </p:childTnLst>
                          </p:cTn>
                        </p:par>
                        <p:par>
                          <p:cTn id="91" fill="hold">
                            <p:stCondLst>
                              <p:cond delay="5800"/>
                            </p:stCondLst>
                            <p:childTnLst>
                              <p:par>
                                <p:cTn id="92" presetID="1" presetClass="entr" presetSubtype="0" fill="hold" nodeType="afterEffect">
                                  <p:stCondLst>
                                    <p:cond delay="200"/>
                                  </p:stCondLst>
                                  <p:childTnLst>
                                    <p:set>
                                      <p:cBhvr>
                                        <p:cTn id="93" dur="1" fill="hold">
                                          <p:stCondLst>
                                            <p:cond delay="0"/>
                                          </p:stCondLst>
                                        </p:cTn>
                                        <p:tgtEl>
                                          <p:spTgt spid="36"/>
                                        </p:tgtEl>
                                        <p:attrNameLst>
                                          <p:attrName>style.visibility</p:attrName>
                                        </p:attrNameLst>
                                      </p:cBhvr>
                                      <p:to>
                                        <p:strVal val="visible"/>
                                      </p:to>
                                    </p:set>
                                  </p:childTnLst>
                                </p:cTn>
                              </p:par>
                            </p:childTnLst>
                          </p:cTn>
                        </p:par>
                        <p:par>
                          <p:cTn id="94" fill="hold">
                            <p:stCondLst>
                              <p:cond delay="6000"/>
                            </p:stCondLst>
                            <p:childTnLst>
                              <p:par>
                                <p:cTn id="95" presetID="1" presetClass="entr" presetSubtype="0" fill="hold" nodeType="afterEffect">
                                  <p:stCondLst>
                                    <p:cond delay="200"/>
                                  </p:stCondLst>
                                  <p:childTnLst>
                                    <p:set>
                                      <p:cBhvr>
                                        <p:cTn id="96" dur="1" fill="hold">
                                          <p:stCondLst>
                                            <p:cond delay="0"/>
                                          </p:stCondLst>
                                        </p:cTn>
                                        <p:tgtEl>
                                          <p:spTgt spid="37"/>
                                        </p:tgtEl>
                                        <p:attrNameLst>
                                          <p:attrName>style.visibility</p:attrName>
                                        </p:attrNameLst>
                                      </p:cBhvr>
                                      <p:to>
                                        <p:strVal val="visible"/>
                                      </p:to>
                                    </p:set>
                                  </p:childTnLst>
                                </p:cTn>
                              </p:par>
                            </p:childTnLst>
                          </p:cTn>
                        </p:par>
                        <p:par>
                          <p:cTn id="97" fill="hold">
                            <p:stCondLst>
                              <p:cond delay="6200"/>
                            </p:stCondLst>
                            <p:childTnLst>
                              <p:par>
                                <p:cTn id="98" presetID="1" presetClass="entr" presetSubtype="0" fill="hold" nodeType="afterEffect">
                                  <p:stCondLst>
                                    <p:cond delay="200"/>
                                  </p:stCondLst>
                                  <p:childTnLst>
                                    <p:set>
                                      <p:cBhvr>
                                        <p:cTn id="99" dur="1" fill="hold">
                                          <p:stCondLst>
                                            <p:cond delay="0"/>
                                          </p:stCondLst>
                                        </p:cTn>
                                        <p:tgtEl>
                                          <p:spTgt spid="38"/>
                                        </p:tgtEl>
                                        <p:attrNameLst>
                                          <p:attrName>style.visibility</p:attrName>
                                        </p:attrNameLst>
                                      </p:cBhvr>
                                      <p:to>
                                        <p:strVal val="visible"/>
                                      </p:to>
                                    </p:set>
                                  </p:childTnLst>
                                </p:cTn>
                              </p:par>
                            </p:childTnLst>
                          </p:cTn>
                        </p:par>
                        <p:par>
                          <p:cTn id="100" fill="hold">
                            <p:stCondLst>
                              <p:cond delay="6400"/>
                            </p:stCondLst>
                            <p:childTnLst>
                              <p:par>
                                <p:cTn id="101" presetID="1" presetClass="entr" presetSubtype="0" fill="hold" nodeType="afterEffect">
                                  <p:stCondLst>
                                    <p:cond delay="200"/>
                                  </p:stCondLst>
                                  <p:childTnLst>
                                    <p:set>
                                      <p:cBhvr>
                                        <p:cTn id="102" dur="1" fill="hold">
                                          <p:stCondLst>
                                            <p:cond delay="0"/>
                                          </p:stCondLst>
                                        </p:cTn>
                                        <p:tgtEl>
                                          <p:spTgt spid="39"/>
                                        </p:tgtEl>
                                        <p:attrNameLst>
                                          <p:attrName>style.visibility</p:attrName>
                                        </p:attrNameLst>
                                      </p:cBhvr>
                                      <p:to>
                                        <p:strVal val="visible"/>
                                      </p:to>
                                    </p:set>
                                  </p:childTnLst>
                                </p:cTn>
                              </p:par>
                            </p:childTnLst>
                          </p:cTn>
                        </p:par>
                        <p:par>
                          <p:cTn id="103" fill="hold">
                            <p:stCondLst>
                              <p:cond delay="6600"/>
                            </p:stCondLst>
                            <p:childTnLst>
                              <p:par>
                                <p:cTn id="104" presetID="1" presetClass="entr" presetSubtype="0" fill="hold" nodeType="afterEffect">
                                  <p:stCondLst>
                                    <p:cond delay="200"/>
                                  </p:stCondLst>
                                  <p:childTnLst>
                                    <p:set>
                                      <p:cBhvr>
                                        <p:cTn id="105" dur="1" fill="hold">
                                          <p:stCondLst>
                                            <p:cond delay="0"/>
                                          </p:stCondLst>
                                        </p:cTn>
                                        <p:tgtEl>
                                          <p:spTgt spid="40"/>
                                        </p:tgtEl>
                                        <p:attrNameLst>
                                          <p:attrName>style.visibility</p:attrName>
                                        </p:attrNameLst>
                                      </p:cBhvr>
                                      <p:to>
                                        <p:strVal val="visible"/>
                                      </p:to>
                                    </p:set>
                                  </p:childTnLst>
                                </p:cTn>
                              </p:par>
                            </p:childTnLst>
                          </p:cTn>
                        </p:par>
                        <p:par>
                          <p:cTn id="106" fill="hold">
                            <p:stCondLst>
                              <p:cond delay="6800"/>
                            </p:stCondLst>
                            <p:childTnLst>
                              <p:par>
                                <p:cTn id="107" presetID="1" presetClass="entr" presetSubtype="0" fill="hold" nodeType="afterEffect">
                                  <p:stCondLst>
                                    <p:cond delay="200"/>
                                  </p:stCondLst>
                                  <p:childTnLst>
                                    <p:set>
                                      <p:cBhvr>
                                        <p:cTn id="108" dur="1" fill="hold">
                                          <p:stCondLst>
                                            <p:cond delay="0"/>
                                          </p:stCondLst>
                                        </p:cTn>
                                        <p:tgtEl>
                                          <p:spTgt spid="41"/>
                                        </p:tgtEl>
                                        <p:attrNameLst>
                                          <p:attrName>style.visibility</p:attrName>
                                        </p:attrNameLst>
                                      </p:cBhvr>
                                      <p:to>
                                        <p:strVal val="visible"/>
                                      </p:to>
                                    </p:set>
                                  </p:childTnLst>
                                </p:cTn>
                              </p:par>
                            </p:childTnLst>
                          </p:cTn>
                        </p:par>
                        <p:par>
                          <p:cTn id="109" fill="hold">
                            <p:stCondLst>
                              <p:cond delay="7000"/>
                            </p:stCondLst>
                            <p:childTnLst>
                              <p:par>
                                <p:cTn id="110" presetID="1" presetClass="entr" presetSubtype="0" fill="hold" nodeType="afterEffect">
                                  <p:stCondLst>
                                    <p:cond delay="200"/>
                                  </p:stCondLst>
                                  <p:childTnLst>
                                    <p:set>
                                      <p:cBhvr>
                                        <p:cTn id="111" dur="1" fill="hold">
                                          <p:stCondLst>
                                            <p:cond delay="0"/>
                                          </p:stCondLst>
                                        </p:cTn>
                                        <p:tgtEl>
                                          <p:spTgt spid="42"/>
                                        </p:tgtEl>
                                        <p:attrNameLst>
                                          <p:attrName>style.visibility</p:attrName>
                                        </p:attrNameLst>
                                      </p:cBhvr>
                                      <p:to>
                                        <p:strVal val="visible"/>
                                      </p:to>
                                    </p:set>
                                  </p:childTnLst>
                                </p:cTn>
                              </p:par>
                            </p:childTnLst>
                          </p:cTn>
                        </p:par>
                        <p:par>
                          <p:cTn id="112" fill="hold">
                            <p:stCondLst>
                              <p:cond delay="7200"/>
                            </p:stCondLst>
                            <p:childTnLst>
                              <p:par>
                                <p:cTn id="113" presetID="1" presetClass="entr" presetSubtype="0" fill="hold" nodeType="afterEffect">
                                  <p:stCondLst>
                                    <p:cond delay="200"/>
                                  </p:stCondLst>
                                  <p:childTnLst>
                                    <p:set>
                                      <p:cBhvr>
                                        <p:cTn id="114" dur="1" fill="hold">
                                          <p:stCondLst>
                                            <p:cond delay="0"/>
                                          </p:stCondLst>
                                        </p:cTn>
                                        <p:tgtEl>
                                          <p:spTgt spid="43"/>
                                        </p:tgtEl>
                                        <p:attrNameLst>
                                          <p:attrName>style.visibility</p:attrName>
                                        </p:attrNameLst>
                                      </p:cBhvr>
                                      <p:to>
                                        <p:strVal val="visible"/>
                                      </p:to>
                                    </p:set>
                                  </p:childTnLst>
                                </p:cTn>
                              </p:par>
                            </p:childTnLst>
                          </p:cTn>
                        </p:par>
                        <p:par>
                          <p:cTn id="115" fill="hold">
                            <p:stCondLst>
                              <p:cond delay="7400"/>
                            </p:stCondLst>
                            <p:childTnLst>
                              <p:par>
                                <p:cTn id="116" presetID="1" presetClass="entr" presetSubtype="0" fill="hold" nodeType="afterEffect">
                                  <p:stCondLst>
                                    <p:cond delay="200"/>
                                  </p:stCondLst>
                                  <p:childTnLst>
                                    <p:set>
                                      <p:cBhvr>
                                        <p:cTn id="117" dur="1" fill="hold">
                                          <p:stCondLst>
                                            <p:cond delay="0"/>
                                          </p:stCondLst>
                                        </p:cTn>
                                        <p:tgtEl>
                                          <p:spTgt spid="44"/>
                                        </p:tgtEl>
                                        <p:attrNameLst>
                                          <p:attrName>style.visibility</p:attrName>
                                        </p:attrNameLst>
                                      </p:cBhvr>
                                      <p:to>
                                        <p:strVal val="visible"/>
                                      </p:to>
                                    </p:set>
                                  </p:childTnLst>
                                </p:cTn>
                              </p:par>
                            </p:childTnLst>
                          </p:cTn>
                        </p:par>
                        <p:par>
                          <p:cTn id="118" fill="hold">
                            <p:stCondLst>
                              <p:cond delay="7600"/>
                            </p:stCondLst>
                            <p:childTnLst>
                              <p:par>
                                <p:cTn id="119" presetID="1" presetClass="entr" presetSubtype="0" fill="hold" nodeType="afterEffect">
                                  <p:stCondLst>
                                    <p:cond delay="200"/>
                                  </p:stCondLst>
                                  <p:childTnLst>
                                    <p:set>
                                      <p:cBhvr>
                                        <p:cTn id="120" dur="1" fill="hold">
                                          <p:stCondLst>
                                            <p:cond delay="0"/>
                                          </p:stCondLst>
                                        </p:cTn>
                                        <p:tgtEl>
                                          <p:spTgt spid="45"/>
                                        </p:tgtEl>
                                        <p:attrNameLst>
                                          <p:attrName>style.visibility</p:attrName>
                                        </p:attrNameLst>
                                      </p:cBhvr>
                                      <p:to>
                                        <p:strVal val="visible"/>
                                      </p:to>
                                    </p:set>
                                  </p:childTnLst>
                                </p:cTn>
                              </p:par>
                            </p:childTnLst>
                          </p:cTn>
                        </p:par>
                        <p:par>
                          <p:cTn id="121" fill="hold">
                            <p:stCondLst>
                              <p:cond delay="7800"/>
                            </p:stCondLst>
                            <p:childTnLst>
                              <p:par>
                                <p:cTn id="122" presetID="1" presetClass="entr" presetSubtype="0" fill="hold" nodeType="afterEffect">
                                  <p:stCondLst>
                                    <p:cond delay="200"/>
                                  </p:stCondLst>
                                  <p:childTnLst>
                                    <p:set>
                                      <p:cBhvr>
                                        <p:cTn id="123" dur="1" fill="hold">
                                          <p:stCondLst>
                                            <p:cond delay="0"/>
                                          </p:stCondLst>
                                        </p:cTn>
                                        <p:tgtEl>
                                          <p:spTgt spid="46"/>
                                        </p:tgtEl>
                                        <p:attrNameLst>
                                          <p:attrName>style.visibility</p:attrName>
                                        </p:attrNameLst>
                                      </p:cBhvr>
                                      <p:to>
                                        <p:strVal val="visible"/>
                                      </p:to>
                                    </p:set>
                                  </p:childTnLst>
                                </p:cTn>
                              </p:par>
                            </p:childTnLst>
                          </p:cTn>
                        </p:par>
                        <p:par>
                          <p:cTn id="124" fill="hold">
                            <p:stCondLst>
                              <p:cond delay="8000"/>
                            </p:stCondLst>
                            <p:childTnLst>
                              <p:par>
                                <p:cTn id="125" presetID="1" presetClass="entr" presetSubtype="0" fill="hold" nodeType="afterEffect">
                                  <p:stCondLst>
                                    <p:cond delay="200"/>
                                  </p:stCondLst>
                                  <p:childTnLst>
                                    <p:set>
                                      <p:cBhvr>
                                        <p:cTn id="126" dur="1" fill="hold">
                                          <p:stCondLst>
                                            <p:cond delay="0"/>
                                          </p:stCondLst>
                                        </p:cTn>
                                        <p:tgtEl>
                                          <p:spTgt spid="47"/>
                                        </p:tgtEl>
                                        <p:attrNameLst>
                                          <p:attrName>style.visibility</p:attrName>
                                        </p:attrNameLst>
                                      </p:cBhvr>
                                      <p:to>
                                        <p:strVal val="visible"/>
                                      </p:to>
                                    </p:set>
                                  </p:childTnLst>
                                </p:cTn>
                              </p:par>
                            </p:childTnLst>
                          </p:cTn>
                        </p:par>
                        <p:par>
                          <p:cTn id="127" fill="hold">
                            <p:stCondLst>
                              <p:cond delay="8200"/>
                            </p:stCondLst>
                            <p:childTnLst>
                              <p:par>
                                <p:cTn id="128" presetID="1" presetClass="entr" presetSubtype="0" fill="hold" nodeType="afterEffect">
                                  <p:stCondLst>
                                    <p:cond delay="200"/>
                                  </p:stCondLst>
                                  <p:childTnLst>
                                    <p:set>
                                      <p:cBhvr>
                                        <p:cTn id="129" dur="1" fill="hold">
                                          <p:stCondLst>
                                            <p:cond delay="0"/>
                                          </p:stCondLst>
                                        </p:cTn>
                                        <p:tgtEl>
                                          <p:spTgt spid="48"/>
                                        </p:tgtEl>
                                        <p:attrNameLst>
                                          <p:attrName>style.visibility</p:attrName>
                                        </p:attrNameLst>
                                      </p:cBhvr>
                                      <p:to>
                                        <p:strVal val="visible"/>
                                      </p:to>
                                    </p:set>
                                  </p:childTnLst>
                                </p:cTn>
                              </p:par>
                            </p:childTnLst>
                          </p:cTn>
                        </p:par>
                        <p:par>
                          <p:cTn id="130" fill="hold">
                            <p:stCondLst>
                              <p:cond delay="8400"/>
                            </p:stCondLst>
                            <p:childTnLst>
                              <p:par>
                                <p:cTn id="131" presetID="1" presetClass="entr" presetSubtype="0" fill="hold" nodeType="afterEffect">
                                  <p:stCondLst>
                                    <p:cond delay="200"/>
                                  </p:stCondLst>
                                  <p:childTnLst>
                                    <p:set>
                                      <p:cBhvr>
                                        <p:cTn id="132" dur="1" fill="hold">
                                          <p:stCondLst>
                                            <p:cond delay="0"/>
                                          </p:stCondLst>
                                        </p:cTn>
                                        <p:tgtEl>
                                          <p:spTgt spid="49"/>
                                        </p:tgtEl>
                                        <p:attrNameLst>
                                          <p:attrName>style.visibility</p:attrName>
                                        </p:attrNameLst>
                                      </p:cBhvr>
                                      <p:to>
                                        <p:strVal val="visible"/>
                                      </p:to>
                                    </p:set>
                                  </p:childTnLst>
                                </p:cTn>
                              </p:par>
                            </p:childTnLst>
                          </p:cTn>
                        </p:par>
                        <p:par>
                          <p:cTn id="133" fill="hold">
                            <p:stCondLst>
                              <p:cond delay="8600"/>
                            </p:stCondLst>
                            <p:childTnLst>
                              <p:par>
                                <p:cTn id="134" presetID="1" presetClass="entr" presetSubtype="0" fill="hold" nodeType="afterEffect">
                                  <p:stCondLst>
                                    <p:cond delay="200"/>
                                  </p:stCondLst>
                                  <p:childTnLst>
                                    <p:set>
                                      <p:cBhvr>
                                        <p:cTn id="135" dur="1" fill="hold">
                                          <p:stCondLst>
                                            <p:cond delay="0"/>
                                          </p:stCondLst>
                                        </p:cTn>
                                        <p:tgtEl>
                                          <p:spTgt spid="50"/>
                                        </p:tgtEl>
                                        <p:attrNameLst>
                                          <p:attrName>style.visibility</p:attrName>
                                        </p:attrNameLst>
                                      </p:cBhvr>
                                      <p:to>
                                        <p:strVal val="visible"/>
                                      </p:to>
                                    </p:set>
                                  </p:childTnLst>
                                </p:cTn>
                              </p:par>
                            </p:childTnLst>
                          </p:cTn>
                        </p:par>
                        <p:par>
                          <p:cTn id="136" fill="hold">
                            <p:stCondLst>
                              <p:cond delay="8800"/>
                            </p:stCondLst>
                            <p:childTnLst>
                              <p:par>
                                <p:cTn id="137" presetID="1" presetClass="entr" presetSubtype="0" fill="hold" nodeType="afterEffect">
                                  <p:stCondLst>
                                    <p:cond delay="200"/>
                                  </p:stCondLst>
                                  <p:childTnLst>
                                    <p:set>
                                      <p:cBhvr>
                                        <p:cTn id="138" dur="1" fill="hold">
                                          <p:stCondLst>
                                            <p:cond delay="0"/>
                                          </p:stCondLst>
                                        </p:cTn>
                                        <p:tgtEl>
                                          <p:spTgt spid="51"/>
                                        </p:tgtEl>
                                        <p:attrNameLst>
                                          <p:attrName>style.visibility</p:attrName>
                                        </p:attrNameLst>
                                      </p:cBhvr>
                                      <p:to>
                                        <p:strVal val="visible"/>
                                      </p:to>
                                    </p:set>
                                  </p:childTnLst>
                                </p:cTn>
                              </p:par>
                            </p:childTnLst>
                          </p:cTn>
                        </p:par>
                        <p:par>
                          <p:cTn id="139" fill="hold">
                            <p:stCondLst>
                              <p:cond delay="9000"/>
                            </p:stCondLst>
                            <p:childTnLst>
                              <p:par>
                                <p:cTn id="140" presetID="1" presetClass="entr" presetSubtype="0" fill="hold" nodeType="afterEffect">
                                  <p:stCondLst>
                                    <p:cond delay="200"/>
                                  </p:stCondLst>
                                  <p:childTnLst>
                                    <p:set>
                                      <p:cBhvr>
                                        <p:cTn id="141" dur="1" fill="hold">
                                          <p:stCondLst>
                                            <p:cond delay="0"/>
                                          </p:stCondLst>
                                        </p:cTn>
                                        <p:tgtEl>
                                          <p:spTgt spid="52"/>
                                        </p:tgtEl>
                                        <p:attrNameLst>
                                          <p:attrName>style.visibility</p:attrName>
                                        </p:attrNameLst>
                                      </p:cBhvr>
                                      <p:to>
                                        <p:strVal val="visible"/>
                                      </p:to>
                                    </p:set>
                                  </p:childTnLst>
                                </p:cTn>
                              </p:par>
                            </p:childTnLst>
                          </p:cTn>
                        </p:par>
                        <p:par>
                          <p:cTn id="142" fill="hold">
                            <p:stCondLst>
                              <p:cond delay="9200"/>
                            </p:stCondLst>
                            <p:childTnLst>
                              <p:par>
                                <p:cTn id="143" presetID="1" presetClass="entr" presetSubtype="0" fill="hold" nodeType="afterEffect">
                                  <p:stCondLst>
                                    <p:cond delay="200"/>
                                  </p:stCondLst>
                                  <p:childTnLst>
                                    <p:set>
                                      <p:cBhvr>
                                        <p:cTn id="144" dur="1" fill="hold">
                                          <p:stCondLst>
                                            <p:cond delay="0"/>
                                          </p:stCondLst>
                                        </p:cTn>
                                        <p:tgtEl>
                                          <p:spTgt spid="53"/>
                                        </p:tgtEl>
                                        <p:attrNameLst>
                                          <p:attrName>style.visibility</p:attrName>
                                        </p:attrNameLst>
                                      </p:cBhvr>
                                      <p:to>
                                        <p:strVal val="visible"/>
                                      </p:to>
                                    </p:set>
                                  </p:childTnLst>
                                </p:cTn>
                              </p:par>
                            </p:childTnLst>
                          </p:cTn>
                        </p:par>
                        <p:par>
                          <p:cTn id="145" fill="hold">
                            <p:stCondLst>
                              <p:cond delay="9400"/>
                            </p:stCondLst>
                            <p:childTnLst>
                              <p:par>
                                <p:cTn id="146" presetID="1" presetClass="entr" presetSubtype="0" fill="hold" nodeType="afterEffect">
                                  <p:stCondLst>
                                    <p:cond delay="200"/>
                                  </p:stCondLst>
                                  <p:childTnLst>
                                    <p:set>
                                      <p:cBhvr>
                                        <p:cTn id="147" dur="1" fill="hold">
                                          <p:stCondLst>
                                            <p:cond delay="0"/>
                                          </p:stCondLst>
                                        </p:cTn>
                                        <p:tgtEl>
                                          <p:spTgt spid="54"/>
                                        </p:tgtEl>
                                        <p:attrNameLst>
                                          <p:attrName>style.visibility</p:attrName>
                                        </p:attrNameLst>
                                      </p:cBhvr>
                                      <p:to>
                                        <p:strVal val="visible"/>
                                      </p:to>
                                    </p:set>
                                  </p:childTnLst>
                                </p:cTn>
                              </p:par>
                            </p:childTnLst>
                          </p:cTn>
                        </p:par>
                        <p:par>
                          <p:cTn id="148" fill="hold">
                            <p:stCondLst>
                              <p:cond delay="9600"/>
                            </p:stCondLst>
                            <p:childTnLst>
                              <p:par>
                                <p:cTn id="149" presetID="1" presetClass="entr" presetSubtype="0" fill="hold" nodeType="afterEffect">
                                  <p:stCondLst>
                                    <p:cond delay="200"/>
                                  </p:stCondLst>
                                  <p:childTnLst>
                                    <p:set>
                                      <p:cBhvr>
                                        <p:cTn id="150" dur="1" fill="hold">
                                          <p:stCondLst>
                                            <p:cond delay="0"/>
                                          </p:stCondLst>
                                        </p:cTn>
                                        <p:tgtEl>
                                          <p:spTgt spid="55"/>
                                        </p:tgtEl>
                                        <p:attrNameLst>
                                          <p:attrName>style.visibility</p:attrName>
                                        </p:attrNameLst>
                                      </p:cBhvr>
                                      <p:to>
                                        <p:strVal val="visible"/>
                                      </p:to>
                                    </p:set>
                                  </p:childTnLst>
                                </p:cTn>
                              </p:par>
                            </p:childTnLst>
                          </p:cTn>
                        </p:par>
                        <p:par>
                          <p:cTn id="151" fill="hold">
                            <p:stCondLst>
                              <p:cond delay="9800"/>
                            </p:stCondLst>
                            <p:childTnLst>
                              <p:par>
                                <p:cTn id="152" presetID="1" presetClass="entr" presetSubtype="0" fill="hold" nodeType="afterEffect">
                                  <p:stCondLst>
                                    <p:cond delay="200"/>
                                  </p:stCondLst>
                                  <p:childTnLst>
                                    <p:set>
                                      <p:cBhvr>
                                        <p:cTn id="153" dur="1" fill="hold">
                                          <p:stCondLst>
                                            <p:cond delay="0"/>
                                          </p:stCondLst>
                                        </p:cTn>
                                        <p:tgtEl>
                                          <p:spTgt spid="56"/>
                                        </p:tgtEl>
                                        <p:attrNameLst>
                                          <p:attrName>style.visibility</p:attrName>
                                        </p:attrNameLst>
                                      </p:cBhvr>
                                      <p:to>
                                        <p:strVal val="visible"/>
                                      </p:to>
                                    </p:set>
                                  </p:childTnLst>
                                </p:cTn>
                              </p:par>
                            </p:childTnLst>
                          </p:cTn>
                        </p:par>
                        <p:par>
                          <p:cTn id="154" fill="hold">
                            <p:stCondLst>
                              <p:cond delay="10000"/>
                            </p:stCondLst>
                            <p:childTnLst>
                              <p:par>
                                <p:cTn id="155" presetID="1" presetClass="entr" presetSubtype="0" fill="hold" nodeType="afterEffect">
                                  <p:stCondLst>
                                    <p:cond delay="200"/>
                                  </p:stCondLst>
                                  <p:childTnLst>
                                    <p:set>
                                      <p:cBhvr>
                                        <p:cTn id="156" dur="1" fill="hold">
                                          <p:stCondLst>
                                            <p:cond delay="0"/>
                                          </p:stCondLst>
                                        </p:cTn>
                                        <p:tgtEl>
                                          <p:spTgt spid="57"/>
                                        </p:tgtEl>
                                        <p:attrNameLst>
                                          <p:attrName>style.visibility</p:attrName>
                                        </p:attrNameLst>
                                      </p:cBhvr>
                                      <p:to>
                                        <p:strVal val="visible"/>
                                      </p:to>
                                    </p:set>
                                  </p:childTnLst>
                                </p:cTn>
                              </p:par>
                            </p:childTnLst>
                          </p:cTn>
                        </p:par>
                        <p:par>
                          <p:cTn id="157" fill="hold">
                            <p:stCondLst>
                              <p:cond delay="10200"/>
                            </p:stCondLst>
                            <p:childTnLst>
                              <p:par>
                                <p:cTn id="158" presetID="1" presetClass="entr" presetSubtype="0" fill="hold" nodeType="afterEffect">
                                  <p:stCondLst>
                                    <p:cond delay="200"/>
                                  </p:stCondLst>
                                  <p:childTnLst>
                                    <p:set>
                                      <p:cBhvr>
                                        <p:cTn id="159" dur="1" fill="hold">
                                          <p:stCondLst>
                                            <p:cond delay="0"/>
                                          </p:stCondLst>
                                        </p:cTn>
                                        <p:tgtEl>
                                          <p:spTgt spid="58"/>
                                        </p:tgtEl>
                                        <p:attrNameLst>
                                          <p:attrName>style.visibility</p:attrName>
                                        </p:attrNameLst>
                                      </p:cBhvr>
                                      <p:to>
                                        <p:strVal val="visible"/>
                                      </p:to>
                                    </p:set>
                                  </p:childTnLst>
                                </p:cTn>
                              </p:par>
                            </p:childTnLst>
                          </p:cTn>
                        </p:par>
                        <p:par>
                          <p:cTn id="160" fill="hold">
                            <p:stCondLst>
                              <p:cond delay="10400"/>
                            </p:stCondLst>
                            <p:childTnLst>
                              <p:par>
                                <p:cTn id="161" presetID="1" presetClass="entr" presetSubtype="0" fill="hold" nodeType="afterEffect">
                                  <p:stCondLst>
                                    <p:cond delay="200"/>
                                  </p:stCondLst>
                                  <p:childTnLst>
                                    <p:set>
                                      <p:cBhvr>
                                        <p:cTn id="162" dur="1" fill="hold">
                                          <p:stCondLst>
                                            <p:cond delay="0"/>
                                          </p:stCondLst>
                                        </p:cTn>
                                        <p:tgtEl>
                                          <p:spTgt spid="59"/>
                                        </p:tgtEl>
                                        <p:attrNameLst>
                                          <p:attrName>style.visibility</p:attrName>
                                        </p:attrNameLst>
                                      </p:cBhvr>
                                      <p:to>
                                        <p:strVal val="visible"/>
                                      </p:to>
                                    </p:set>
                                  </p:childTnLst>
                                </p:cTn>
                              </p:par>
                            </p:childTnLst>
                          </p:cTn>
                        </p:par>
                        <p:par>
                          <p:cTn id="163" fill="hold">
                            <p:stCondLst>
                              <p:cond delay="10600"/>
                            </p:stCondLst>
                            <p:childTnLst>
                              <p:par>
                                <p:cTn id="164" presetID="1" presetClass="entr" presetSubtype="0" fill="hold" nodeType="afterEffect">
                                  <p:stCondLst>
                                    <p:cond delay="200"/>
                                  </p:stCondLst>
                                  <p:childTnLst>
                                    <p:set>
                                      <p:cBhvr>
                                        <p:cTn id="165" dur="1" fill="hold">
                                          <p:stCondLst>
                                            <p:cond delay="0"/>
                                          </p:stCondLst>
                                        </p:cTn>
                                        <p:tgtEl>
                                          <p:spTgt spid="60"/>
                                        </p:tgtEl>
                                        <p:attrNameLst>
                                          <p:attrName>style.visibility</p:attrName>
                                        </p:attrNameLst>
                                      </p:cBhvr>
                                      <p:to>
                                        <p:strVal val="visible"/>
                                      </p:to>
                                    </p:set>
                                  </p:childTnLst>
                                </p:cTn>
                              </p:par>
                            </p:childTnLst>
                          </p:cTn>
                        </p:par>
                        <p:par>
                          <p:cTn id="166" fill="hold">
                            <p:stCondLst>
                              <p:cond delay="10800"/>
                            </p:stCondLst>
                            <p:childTnLst>
                              <p:par>
                                <p:cTn id="167" presetID="1" presetClass="entr" presetSubtype="0" fill="hold" nodeType="afterEffect">
                                  <p:stCondLst>
                                    <p:cond delay="200"/>
                                  </p:stCondLst>
                                  <p:childTnLst>
                                    <p:set>
                                      <p:cBhvr>
                                        <p:cTn id="168" dur="1" fill="hold">
                                          <p:stCondLst>
                                            <p:cond delay="0"/>
                                          </p:stCondLst>
                                        </p:cTn>
                                        <p:tgtEl>
                                          <p:spTgt spid="61"/>
                                        </p:tgtEl>
                                        <p:attrNameLst>
                                          <p:attrName>style.visibility</p:attrName>
                                        </p:attrNameLst>
                                      </p:cBhvr>
                                      <p:to>
                                        <p:strVal val="visible"/>
                                      </p:to>
                                    </p:set>
                                  </p:childTnLst>
                                </p:cTn>
                              </p:par>
                            </p:childTnLst>
                          </p:cTn>
                        </p:par>
                        <p:par>
                          <p:cTn id="169" fill="hold">
                            <p:stCondLst>
                              <p:cond delay="11000"/>
                            </p:stCondLst>
                            <p:childTnLst>
                              <p:par>
                                <p:cTn id="170" presetID="1" presetClass="entr" presetSubtype="0" fill="hold" nodeType="afterEffect">
                                  <p:stCondLst>
                                    <p:cond delay="200"/>
                                  </p:stCondLst>
                                  <p:childTnLst>
                                    <p:set>
                                      <p:cBhvr>
                                        <p:cTn id="171" dur="1" fill="hold">
                                          <p:stCondLst>
                                            <p:cond delay="0"/>
                                          </p:stCondLst>
                                        </p:cTn>
                                        <p:tgtEl>
                                          <p:spTgt spid="62"/>
                                        </p:tgtEl>
                                        <p:attrNameLst>
                                          <p:attrName>style.visibility</p:attrName>
                                        </p:attrNameLst>
                                      </p:cBhvr>
                                      <p:to>
                                        <p:strVal val="visible"/>
                                      </p:to>
                                    </p:set>
                                  </p:childTnLst>
                                </p:cTn>
                              </p:par>
                            </p:childTnLst>
                          </p:cTn>
                        </p:par>
                        <p:par>
                          <p:cTn id="172" fill="hold">
                            <p:stCondLst>
                              <p:cond delay="11200"/>
                            </p:stCondLst>
                            <p:childTnLst>
                              <p:par>
                                <p:cTn id="173" presetID="1" presetClass="entr" presetSubtype="0" fill="hold" nodeType="afterEffect">
                                  <p:stCondLst>
                                    <p:cond delay="200"/>
                                  </p:stCondLst>
                                  <p:childTnLst>
                                    <p:set>
                                      <p:cBhvr>
                                        <p:cTn id="174" dur="1" fill="hold">
                                          <p:stCondLst>
                                            <p:cond delay="0"/>
                                          </p:stCondLst>
                                        </p:cTn>
                                        <p:tgtEl>
                                          <p:spTgt spid="63"/>
                                        </p:tgtEl>
                                        <p:attrNameLst>
                                          <p:attrName>style.visibility</p:attrName>
                                        </p:attrNameLst>
                                      </p:cBhvr>
                                      <p:to>
                                        <p:strVal val="visible"/>
                                      </p:to>
                                    </p:set>
                                  </p:childTnLst>
                                </p:cTn>
                              </p:par>
                            </p:childTnLst>
                          </p:cTn>
                        </p:par>
                        <p:par>
                          <p:cTn id="175" fill="hold">
                            <p:stCondLst>
                              <p:cond delay="11400"/>
                            </p:stCondLst>
                            <p:childTnLst>
                              <p:par>
                                <p:cTn id="176" presetID="1" presetClass="entr" presetSubtype="0" fill="hold" nodeType="afterEffect">
                                  <p:stCondLst>
                                    <p:cond delay="200"/>
                                  </p:stCondLst>
                                  <p:childTnLst>
                                    <p:set>
                                      <p:cBhvr>
                                        <p:cTn id="177" dur="1" fill="hold">
                                          <p:stCondLst>
                                            <p:cond delay="0"/>
                                          </p:stCondLst>
                                        </p:cTn>
                                        <p:tgtEl>
                                          <p:spTgt spid="64"/>
                                        </p:tgtEl>
                                        <p:attrNameLst>
                                          <p:attrName>style.visibility</p:attrName>
                                        </p:attrNameLst>
                                      </p:cBhvr>
                                      <p:to>
                                        <p:strVal val="visible"/>
                                      </p:to>
                                    </p:set>
                                  </p:childTnLst>
                                </p:cTn>
                              </p:par>
                            </p:childTnLst>
                          </p:cTn>
                        </p:par>
                        <p:par>
                          <p:cTn id="178" fill="hold">
                            <p:stCondLst>
                              <p:cond delay="11600"/>
                            </p:stCondLst>
                            <p:childTnLst>
                              <p:par>
                                <p:cTn id="179" presetID="1" presetClass="entr" presetSubtype="0" fill="hold" nodeType="afterEffect">
                                  <p:stCondLst>
                                    <p:cond delay="200"/>
                                  </p:stCondLst>
                                  <p:childTnLst>
                                    <p:set>
                                      <p:cBhvr>
                                        <p:cTn id="180" dur="1" fill="hold">
                                          <p:stCondLst>
                                            <p:cond delay="0"/>
                                          </p:stCondLst>
                                        </p:cTn>
                                        <p:tgtEl>
                                          <p:spTgt spid="65"/>
                                        </p:tgtEl>
                                        <p:attrNameLst>
                                          <p:attrName>style.visibility</p:attrName>
                                        </p:attrNameLst>
                                      </p:cBhvr>
                                      <p:to>
                                        <p:strVal val="visible"/>
                                      </p:to>
                                    </p:set>
                                  </p:childTnLst>
                                </p:cTn>
                              </p:par>
                            </p:childTnLst>
                          </p:cTn>
                        </p:par>
                        <p:par>
                          <p:cTn id="181" fill="hold">
                            <p:stCondLst>
                              <p:cond delay="11800"/>
                            </p:stCondLst>
                            <p:childTnLst>
                              <p:par>
                                <p:cTn id="182" presetID="1" presetClass="entr" presetSubtype="0" fill="hold" nodeType="afterEffect">
                                  <p:stCondLst>
                                    <p:cond delay="200"/>
                                  </p:stCondLst>
                                  <p:childTnLst>
                                    <p:set>
                                      <p:cBhvr>
                                        <p:cTn id="183" dur="1" fill="hold">
                                          <p:stCondLst>
                                            <p:cond delay="0"/>
                                          </p:stCondLst>
                                        </p:cTn>
                                        <p:tgtEl>
                                          <p:spTgt spid="66"/>
                                        </p:tgtEl>
                                        <p:attrNameLst>
                                          <p:attrName>style.visibility</p:attrName>
                                        </p:attrNameLst>
                                      </p:cBhvr>
                                      <p:to>
                                        <p:strVal val="visible"/>
                                      </p:to>
                                    </p:set>
                                  </p:childTnLst>
                                </p:cTn>
                              </p:par>
                            </p:childTnLst>
                          </p:cTn>
                        </p:par>
                        <p:par>
                          <p:cTn id="184" fill="hold">
                            <p:stCondLst>
                              <p:cond delay="12000"/>
                            </p:stCondLst>
                            <p:childTnLst>
                              <p:par>
                                <p:cTn id="185" presetID="1" presetClass="entr" presetSubtype="0" fill="hold" nodeType="afterEffect">
                                  <p:stCondLst>
                                    <p:cond delay="200"/>
                                  </p:stCondLst>
                                  <p:childTnLst>
                                    <p:set>
                                      <p:cBhvr>
                                        <p:cTn id="186" dur="1" fill="hold">
                                          <p:stCondLst>
                                            <p:cond delay="0"/>
                                          </p:stCondLst>
                                        </p:cTn>
                                        <p:tgtEl>
                                          <p:spTgt spid="67"/>
                                        </p:tgtEl>
                                        <p:attrNameLst>
                                          <p:attrName>style.visibility</p:attrName>
                                        </p:attrNameLst>
                                      </p:cBhvr>
                                      <p:to>
                                        <p:strVal val="visible"/>
                                      </p:to>
                                    </p:set>
                                  </p:childTnLst>
                                </p:cTn>
                              </p:par>
                            </p:childTnLst>
                          </p:cTn>
                        </p:par>
                        <p:par>
                          <p:cTn id="187" fill="hold">
                            <p:stCondLst>
                              <p:cond delay="12200"/>
                            </p:stCondLst>
                            <p:childTnLst>
                              <p:par>
                                <p:cTn id="188" presetID="1" presetClass="entr" presetSubtype="0" fill="hold" nodeType="afterEffect">
                                  <p:stCondLst>
                                    <p:cond delay="200"/>
                                  </p:stCondLst>
                                  <p:childTnLst>
                                    <p:set>
                                      <p:cBhvr>
                                        <p:cTn id="189" dur="1" fill="hold">
                                          <p:stCondLst>
                                            <p:cond delay="0"/>
                                          </p:stCondLst>
                                        </p:cTn>
                                        <p:tgtEl>
                                          <p:spTgt spid="68"/>
                                        </p:tgtEl>
                                        <p:attrNameLst>
                                          <p:attrName>style.visibility</p:attrName>
                                        </p:attrNameLst>
                                      </p:cBhvr>
                                      <p:to>
                                        <p:strVal val="visible"/>
                                      </p:to>
                                    </p:set>
                                  </p:childTnLst>
                                </p:cTn>
                              </p:par>
                            </p:childTnLst>
                          </p:cTn>
                        </p:par>
                        <p:par>
                          <p:cTn id="190" fill="hold">
                            <p:stCondLst>
                              <p:cond delay="12400"/>
                            </p:stCondLst>
                            <p:childTnLst>
                              <p:par>
                                <p:cTn id="191" presetID="1" presetClass="entr" presetSubtype="0" fill="hold" nodeType="afterEffect">
                                  <p:stCondLst>
                                    <p:cond delay="200"/>
                                  </p:stCondLst>
                                  <p:childTnLst>
                                    <p:set>
                                      <p:cBhvr>
                                        <p:cTn id="192" dur="1" fill="hold">
                                          <p:stCondLst>
                                            <p:cond delay="0"/>
                                          </p:stCondLst>
                                        </p:cTn>
                                        <p:tgtEl>
                                          <p:spTgt spid="69"/>
                                        </p:tgtEl>
                                        <p:attrNameLst>
                                          <p:attrName>style.visibility</p:attrName>
                                        </p:attrNameLst>
                                      </p:cBhvr>
                                      <p:to>
                                        <p:strVal val="visible"/>
                                      </p:to>
                                    </p:set>
                                  </p:childTnLst>
                                </p:cTn>
                              </p:par>
                            </p:childTnLst>
                          </p:cTn>
                        </p:par>
                        <p:par>
                          <p:cTn id="193" fill="hold">
                            <p:stCondLst>
                              <p:cond delay="12600"/>
                            </p:stCondLst>
                            <p:childTnLst>
                              <p:par>
                                <p:cTn id="194" presetID="1" presetClass="entr" presetSubtype="0" fill="hold" nodeType="afterEffect">
                                  <p:stCondLst>
                                    <p:cond delay="200"/>
                                  </p:stCondLst>
                                  <p:childTnLst>
                                    <p:set>
                                      <p:cBhvr>
                                        <p:cTn id="195" dur="1" fill="hold">
                                          <p:stCondLst>
                                            <p:cond delay="0"/>
                                          </p:stCondLst>
                                        </p:cTn>
                                        <p:tgtEl>
                                          <p:spTgt spid="70"/>
                                        </p:tgtEl>
                                        <p:attrNameLst>
                                          <p:attrName>style.visibility</p:attrName>
                                        </p:attrNameLst>
                                      </p:cBhvr>
                                      <p:to>
                                        <p:strVal val="visible"/>
                                      </p:to>
                                    </p:set>
                                  </p:childTnLst>
                                </p:cTn>
                              </p:par>
                            </p:childTnLst>
                          </p:cTn>
                        </p:par>
                        <p:par>
                          <p:cTn id="196" fill="hold">
                            <p:stCondLst>
                              <p:cond delay="12800"/>
                            </p:stCondLst>
                            <p:childTnLst>
                              <p:par>
                                <p:cTn id="197" presetID="1" presetClass="entr" presetSubtype="0" fill="hold" nodeType="afterEffect">
                                  <p:stCondLst>
                                    <p:cond delay="200"/>
                                  </p:stCondLst>
                                  <p:childTnLst>
                                    <p:set>
                                      <p:cBhvr>
                                        <p:cTn id="198" dur="1" fill="hold">
                                          <p:stCondLst>
                                            <p:cond delay="0"/>
                                          </p:stCondLst>
                                        </p:cTn>
                                        <p:tgtEl>
                                          <p:spTgt spid="71"/>
                                        </p:tgtEl>
                                        <p:attrNameLst>
                                          <p:attrName>style.visibility</p:attrName>
                                        </p:attrNameLst>
                                      </p:cBhvr>
                                      <p:to>
                                        <p:strVal val="visible"/>
                                      </p:to>
                                    </p:set>
                                  </p:childTnLst>
                                </p:cTn>
                              </p:par>
                            </p:childTnLst>
                          </p:cTn>
                        </p:par>
                        <p:par>
                          <p:cTn id="199" fill="hold">
                            <p:stCondLst>
                              <p:cond delay="13000"/>
                            </p:stCondLst>
                            <p:childTnLst>
                              <p:par>
                                <p:cTn id="200" presetID="1" presetClass="entr" presetSubtype="0" fill="hold" nodeType="afterEffect">
                                  <p:stCondLst>
                                    <p:cond delay="200"/>
                                  </p:stCondLst>
                                  <p:childTnLst>
                                    <p:set>
                                      <p:cBhvr>
                                        <p:cTn id="201" dur="1" fill="hold">
                                          <p:stCondLst>
                                            <p:cond delay="0"/>
                                          </p:stCondLst>
                                        </p:cTn>
                                        <p:tgtEl>
                                          <p:spTgt spid="72"/>
                                        </p:tgtEl>
                                        <p:attrNameLst>
                                          <p:attrName>style.visibility</p:attrName>
                                        </p:attrNameLst>
                                      </p:cBhvr>
                                      <p:to>
                                        <p:strVal val="visible"/>
                                      </p:to>
                                    </p:set>
                                  </p:childTnLst>
                                </p:cTn>
                              </p:par>
                            </p:childTnLst>
                          </p:cTn>
                        </p:par>
                        <p:par>
                          <p:cTn id="202" fill="hold">
                            <p:stCondLst>
                              <p:cond delay="13200"/>
                            </p:stCondLst>
                            <p:childTnLst>
                              <p:par>
                                <p:cTn id="203" presetID="1" presetClass="entr" presetSubtype="0" fill="hold" nodeType="afterEffect">
                                  <p:stCondLst>
                                    <p:cond delay="200"/>
                                  </p:stCondLst>
                                  <p:childTnLst>
                                    <p:set>
                                      <p:cBhvr>
                                        <p:cTn id="204" dur="1" fill="hold">
                                          <p:stCondLst>
                                            <p:cond delay="0"/>
                                          </p:stCondLst>
                                        </p:cTn>
                                        <p:tgtEl>
                                          <p:spTgt spid="73"/>
                                        </p:tgtEl>
                                        <p:attrNameLst>
                                          <p:attrName>style.visibility</p:attrName>
                                        </p:attrNameLst>
                                      </p:cBhvr>
                                      <p:to>
                                        <p:strVal val="visible"/>
                                      </p:to>
                                    </p:set>
                                  </p:childTnLst>
                                </p:cTn>
                              </p:par>
                            </p:childTnLst>
                          </p:cTn>
                        </p:par>
                        <p:par>
                          <p:cTn id="205" fill="hold">
                            <p:stCondLst>
                              <p:cond delay="13400"/>
                            </p:stCondLst>
                            <p:childTnLst>
                              <p:par>
                                <p:cTn id="206" presetID="1" presetClass="entr" presetSubtype="0" fill="hold" nodeType="afterEffect">
                                  <p:stCondLst>
                                    <p:cond delay="200"/>
                                  </p:stCondLst>
                                  <p:childTnLst>
                                    <p:set>
                                      <p:cBhvr>
                                        <p:cTn id="207" dur="1" fill="hold">
                                          <p:stCondLst>
                                            <p:cond delay="0"/>
                                          </p:stCondLst>
                                        </p:cTn>
                                        <p:tgtEl>
                                          <p:spTgt spid="74"/>
                                        </p:tgtEl>
                                        <p:attrNameLst>
                                          <p:attrName>style.visibility</p:attrName>
                                        </p:attrNameLst>
                                      </p:cBhvr>
                                      <p:to>
                                        <p:strVal val="visible"/>
                                      </p:to>
                                    </p:set>
                                  </p:childTnLst>
                                </p:cTn>
                              </p:par>
                            </p:childTnLst>
                          </p:cTn>
                        </p:par>
                        <p:par>
                          <p:cTn id="208" fill="hold">
                            <p:stCondLst>
                              <p:cond delay="13600"/>
                            </p:stCondLst>
                            <p:childTnLst>
                              <p:par>
                                <p:cTn id="209" presetID="1" presetClass="entr" presetSubtype="0" fill="hold" nodeType="afterEffect">
                                  <p:stCondLst>
                                    <p:cond delay="200"/>
                                  </p:stCondLst>
                                  <p:childTnLst>
                                    <p:set>
                                      <p:cBhvr>
                                        <p:cTn id="210" dur="1" fill="hold">
                                          <p:stCondLst>
                                            <p:cond delay="0"/>
                                          </p:stCondLst>
                                        </p:cTn>
                                        <p:tgtEl>
                                          <p:spTgt spid="75"/>
                                        </p:tgtEl>
                                        <p:attrNameLst>
                                          <p:attrName>style.visibility</p:attrName>
                                        </p:attrNameLst>
                                      </p:cBhvr>
                                      <p:to>
                                        <p:strVal val="visible"/>
                                      </p:to>
                                    </p:set>
                                  </p:childTnLst>
                                </p:cTn>
                              </p:par>
                            </p:childTnLst>
                          </p:cTn>
                        </p:par>
                        <p:par>
                          <p:cTn id="211" fill="hold">
                            <p:stCondLst>
                              <p:cond delay="13800"/>
                            </p:stCondLst>
                            <p:childTnLst>
                              <p:par>
                                <p:cTn id="212" presetID="1" presetClass="entr" presetSubtype="0" fill="hold" nodeType="afterEffect">
                                  <p:stCondLst>
                                    <p:cond delay="200"/>
                                  </p:stCondLst>
                                  <p:childTnLst>
                                    <p:set>
                                      <p:cBhvr>
                                        <p:cTn id="213" dur="1" fill="hold">
                                          <p:stCondLst>
                                            <p:cond delay="0"/>
                                          </p:stCondLst>
                                        </p:cTn>
                                        <p:tgtEl>
                                          <p:spTgt spid="76"/>
                                        </p:tgtEl>
                                        <p:attrNameLst>
                                          <p:attrName>style.visibility</p:attrName>
                                        </p:attrNameLst>
                                      </p:cBhvr>
                                      <p:to>
                                        <p:strVal val="visible"/>
                                      </p:to>
                                    </p:set>
                                  </p:childTnLst>
                                </p:cTn>
                              </p:par>
                              <p:par>
                                <p:cTn id="214" presetID="1" presetClass="exit" presetSubtype="0" fill="hold" nodeType="withEffect">
                                  <p:stCondLst>
                                    <p:cond delay="200"/>
                                  </p:stCondLst>
                                  <p:childTnLst>
                                    <p:set>
                                      <p:cBhvr>
                                        <p:cTn id="215" dur="1" fill="hold">
                                          <p:stCondLst>
                                            <p:cond delay="0"/>
                                          </p:stCondLst>
                                        </p:cTn>
                                        <p:tgtEl>
                                          <p:spTgt spid="7"/>
                                        </p:tgtEl>
                                        <p:attrNameLst>
                                          <p:attrName>style.visibility</p:attrName>
                                        </p:attrNameLst>
                                      </p:cBhvr>
                                      <p:to>
                                        <p:strVal val="hidden"/>
                                      </p:to>
                                    </p:set>
                                  </p:childTnLst>
                                </p:cTn>
                              </p:par>
                              <p:par>
                                <p:cTn id="216" presetID="1" presetClass="exit" presetSubtype="0" fill="hold" nodeType="withEffect">
                                  <p:stCondLst>
                                    <p:cond delay="200"/>
                                  </p:stCondLst>
                                  <p:childTnLst>
                                    <p:set>
                                      <p:cBhvr>
                                        <p:cTn id="217" dur="1" fill="hold">
                                          <p:stCondLst>
                                            <p:cond delay="0"/>
                                          </p:stCondLst>
                                        </p:cTn>
                                        <p:tgtEl>
                                          <p:spTgt spid="8"/>
                                        </p:tgtEl>
                                        <p:attrNameLst>
                                          <p:attrName>style.visibility</p:attrName>
                                        </p:attrNameLst>
                                      </p:cBhvr>
                                      <p:to>
                                        <p:strVal val="hidden"/>
                                      </p:to>
                                    </p:set>
                                  </p:childTnLst>
                                </p:cTn>
                              </p:par>
                              <p:par>
                                <p:cTn id="218" presetID="1" presetClass="exit" presetSubtype="0" fill="hold" nodeType="withEffect">
                                  <p:stCondLst>
                                    <p:cond delay="200"/>
                                  </p:stCondLst>
                                  <p:childTnLst>
                                    <p:set>
                                      <p:cBhvr>
                                        <p:cTn id="219" dur="1" fill="hold">
                                          <p:stCondLst>
                                            <p:cond delay="0"/>
                                          </p:stCondLst>
                                        </p:cTn>
                                        <p:tgtEl>
                                          <p:spTgt spid="9"/>
                                        </p:tgtEl>
                                        <p:attrNameLst>
                                          <p:attrName>style.visibility</p:attrName>
                                        </p:attrNameLst>
                                      </p:cBhvr>
                                      <p:to>
                                        <p:strVal val="hidden"/>
                                      </p:to>
                                    </p:set>
                                  </p:childTnLst>
                                </p:cTn>
                              </p:par>
                              <p:par>
                                <p:cTn id="220" presetID="1" presetClass="exit" presetSubtype="0" fill="hold" nodeType="withEffect">
                                  <p:stCondLst>
                                    <p:cond delay="200"/>
                                  </p:stCondLst>
                                  <p:childTnLst>
                                    <p:set>
                                      <p:cBhvr>
                                        <p:cTn id="221" dur="1" fill="hold">
                                          <p:stCondLst>
                                            <p:cond delay="0"/>
                                          </p:stCondLst>
                                        </p:cTn>
                                        <p:tgtEl>
                                          <p:spTgt spid="10"/>
                                        </p:tgtEl>
                                        <p:attrNameLst>
                                          <p:attrName>style.visibility</p:attrName>
                                        </p:attrNameLst>
                                      </p:cBhvr>
                                      <p:to>
                                        <p:strVal val="hidden"/>
                                      </p:to>
                                    </p:set>
                                  </p:childTnLst>
                                </p:cTn>
                              </p:par>
                              <p:par>
                                <p:cTn id="222" presetID="1" presetClass="exit" presetSubtype="0" fill="hold" nodeType="withEffect">
                                  <p:stCondLst>
                                    <p:cond delay="200"/>
                                  </p:stCondLst>
                                  <p:childTnLst>
                                    <p:set>
                                      <p:cBhvr>
                                        <p:cTn id="223" dur="1" fill="hold">
                                          <p:stCondLst>
                                            <p:cond delay="0"/>
                                          </p:stCondLst>
                                        </p:cTn>
                                        <p:tgtEl>
                                          <p:spTgt spid="11"/>
                                        </p:tgtEl>
                                        <p:attrNameLst>
                                          <p:attrName>style.visibility</p:attrName>
                                        </p:attrNameLst>
                                      </p:cBhvr>
                                      <p:to>
                                        <p:strVal val="hidden"/>
                                      </p:to>
                                    </p:set>
                                  </p:childTnLst>
                                </p:cTn>
                              </p:par>
                              <p:par>
                                <p:cTn id="224" presetID="1" presetClass="exit" presetSubtype="0" fill="hold" nodeType="withEffect">
                                  <p:stCondLst>
                                    <p:cond delay="200"/>
                                  </p:stCondLst>
                                  <p:childTnLst>
                                    <p:set>
                                      <p:cBhvr>
                                        <p:cTn id="225" dur="1" fill="hold">
                                          <p:stCondLst>
                                            <p:cond delay="0"/>
                                          </p:stCondLst>
                                        </p:cTn>
                                        <p:tgtEl>
                                          <p:spTgt spid="12"/>
                                        </p:tgtEl>
                                        <p:attrNameLst>
                                          <p:attrName>style.visibility</p:attrName>
                                        </p:attrNameLst>
                                      </p:cBhvr>
                                      <p:to>
                                        <p:strVal val="hidden"/>
                                      </p:to>
                                    </p:set>
                                  </p:childTnLst>
                                </p:cTn>
                              </p:par>
                              <p:par>
                                <p:cTn id="226" presetID="1" presetClass="exit" presetSubtype="0" fill="hold" nodeType="withEffect">
                                  <p:stCondLst>
                                    <p:cond delay="200"/>
                                  </p:stCondLst>
                                  <p:childTnLst>
                                    <p:set>
                                      <p:cBhvr>
                                        <p:cTn id="227" dur="1" fill="hold">
                                          <p:stCondLst>
                                            <p:cond delay="0"/>
                                          </p:stCondLst>
                                        </p:cTn>
                                        <p:tgtEl>
                                          <p:spTgt spid="13"/>
                                        </p:tgtEl>
                                        <p:attrNameLst>
                                          <p:attrName>style.visibility</p:attrName>
                                        </p:attrNameLst>
                                      </p:cBhvr>
                                      <p:to>
                                        <p:strVal val="hidden"/>
                                      </p:to>
                                    </p:set>
                                  </p:childTnLst>
                                </p:cTn>
                              </p:par>
                              <p:par>
                                <p:cTn id="228" presetID="1" presetClass="exit" presetSubtype="0" fill="hold" nodeType="withEffect">
                                  <p:stCondLst>
                                    <p:cond delay="200"/>
                                  </p:stCondLst>
                                  <p:childTnLst>
                                    <p:set>
                                      <p:cBhvr>
                                        <p:cTn id="229" dur="1" fill="hold">
                                          <p:stCondLst>
                                            <p:cond delay="0"/>
                                          </p:stCondLst>
                                        </p:cTn>
                                        <p:tgtEl>
                                          <p:spTgt spid="14"/>
                                        </p:tgtEl>
                                        <p:attrNameLst>
                                          <p:attrName>style.visibility</p:attrName>
                                        </p:attrNameLst>
                                      </p:cBhvr>
                                      <p:to>
                                        <p:strVal val="hidden"/>
                                      </p:to>
                                    </p:set>
                                  </p:childTnLst>
                                </p:cTn>
                              </p:par>
                              <p:par>
                                <p:cTn id="230" presetID="1" presetClass="exit" presetSubtype="0" fill="hold" nodeType="withEffect">
                                  <p:stCondLst>
                                    <p:cond delay="200"/>
                                  </p:stCondLst>
                                  <p:childTnLst>
                                    <p:set>
                                      <p:cBhvr>
                                        <p:cTn id="231" dur="1" fill="hold">
                                          <p:stCondLst>
                                            <p:cond delay="0"/>
                                          </p:stCondLst>
                                        </p:cTn>
                                        <p:tgtEl>
                                          <p:spTgt spid="15"/>
                                        </p:tgtEl>
                                        <p:attrNameLst>
                                          <p:attrName>style.visibility</p:attrName>
                                        </p:attrNameLst>
                                      </p:cBhvr>
                                      <p:to>
                                        <p:strVal val="hidden"/>
                                      </p:to>
                                    </p:set>
                                  </p:childTnLst>
                                </p:cTn>
                              </p:par>
                              <p:par>
                                <p:cTn id="232" presetID="1" presetClass="exit" presetSubtype="0" fill="hold" nodeType="withEffect">
                                  <p:stCondLst>
                                    <p:cond delay="200"/>
                                  </p:stCondLst>
                                  <p:childTnLst>
                                    <p:set>
                                      <p:cBhvr>
                                        <p:cTn id="233" dur="1" fill="hold">
                                          <p:stCondLst>
                                            <p:cond delay="0"/>
                                          </p:stCondLst>
                                        </p:cTn>
                                        <p:tgtEl>
                                          <p:spTgt spid="16"/>
                                        </p:tgtEl>
                                        <p:attrNameLst>
                                          <p:attrName>style.visibility</p:attrName>
                                        </p:attrNameLst>
                                      </p:cBhvr>
                                      <p:to>
                                        <p:strVal val="hidden"/>
                                      </p:to>
                                    </p:set>
                                  </p:childTnLst>
                                </p:cTn>
                              </p:par>
                              <p:par>
                                <p:cTn id="234" presetID="1" presetClass="exit" presetSubtype="0" fill="hold" nodeType="withEffect">
                                  <p:stCondLst>
                                    <p:cond delay="200"/>
                                  </p:stCondLst>
                                  <p:childTnLst>
                                    <p:set>
                                      <p:cBhvr>
                                        <p:cTn id="235" dur="1" fill="hold">
                                          <p:stCondLst>
                                            <p:cond delay="0"/>
                                          </p:stCondLst>
                                        </p:cTn>
                                        <p:tgtEl>
                                          <p:spTgt spid="17"/>
                                        </p:tgtEl>
                                        <p:attrNameLst>
                                          <p:attrName>style.visibility</p:attrName>
                                        </p:attrNameLst>
                                      </p:cBhvr>
                                      <p:to>
                                        <p:strVal val="hidden"/>
                                      </p:to>
                                    </p:set>
                                  </p:childTnLst>
                                </p:cTn>
                              </p:par>
                              <p:par>
                                <p:cTn id="236" presetID="1" presetClass="exit" presetSubtype="0" fill="hold" nodeType="withEffect">
                                  <p:stCondLst>
                                    <p:cond delay="200"/>
                                  </p:stCondLst>
                                  <p:childTnLst>
                                    <p:set>
                                      <p:cBhvr>
                                        <p:cTn id="237" dur="1" fill="hold">
                                          <p:stCondLst>
                                            <p:cond delay="0"/>
                                          </p:stCondLst>
                                        </p:cTn>
                                        <p:tgtEl>
                                          <p:spTgt spid="18"/>
                                        </p:tgtEl>
                                        <p:attrNameLst>
                                          <p:attrName>style.visibility</p:attrName>
                                        </p:attrNameLst>
                                      </p:cBhvr>
                                      <p:to>
                                        <p:strVal val="hidden"/>
                                      </p:to>
                                    </p:set>
                                  </p:childTnLst>
                                </p:cTn>
                              </p:par>
                              <p:par>
                                <p:cTn id="238" presetID="1" presetClass="exit" presetSubtype="0" fill="hold" nodeType="withEffect">
                                  <p:stCondLst>
                                    <p:cond delay="200"/>
                                  </p:stCondLst>
                                  <p:childTnLst>
                                    <p:set>
                                      <p:cBhvr>
                                        <p:cTn id="239" dur="1" fill="hold">
                                          <p:stCondLst>
                                            <p:cond delay="0"/>
                                          </p:stCondLst>
                                        </p:cTn>
                                        <p:tgtEl>
                                          <p:spTgt spid="19"/>
                                        </p:tgtEl>
                                        <p:attrNameLst>
                                          <p:attrName>style.visibility</p:attrName>
                                        </p:attrNameLst>
                                      </p:cBhvr>
                                      <p:to>
                                        <p:strVal val="hidden"/>
                                      </p:to>
                                    </p:set>
                                  </p:childTnLst>
                                </p:cTn>
                              </p:par>
                              <p:par>
                                <p:cTn id="240" presetID="1" presetClass="exit" presetSubtype="0" fill="hold" nodeType="withEffect">
                                  <p:stCondLst>
                                    <p:cond delay="200"/>
                                  </p:stCondLst>
                                  <p:childTnLst>
                                    <p:set>
                                      <p:cBhvr>
                                        <p:cTn id="241" dur="1" fill="hold">
                                          <p:stCondLst>
                                            <p:cond delay="0"/>
                                          </p:stCondLst>
                                        </p:cTn>
                                        <p:tgtEl>
                                          <p:spTgt spid="20"/>
                                        </p:tgtEl>
                                        <p:attrNameLst>
                                          <p:attrName>style.visibility</p:attrName>
                                        </p:attrNameLst>
                                      </p:cBhvr>
                                      <p:to>
                                        <p:strVal val="hidden"/>
                                      </p:to>
                                    </p:set>
                                  </p:childTnLst>
                                </p:cTn>
                              </p:par>
                              <p:par>
                                <p:cTn id="242" presetID="1" presetClass="exit" presetSubtype="0" fill="hold" nodeType="withEffect">
                                  <p:stCondLst>
                                    <p:cond delay="200"/>
                                  </p:stCondLst>
                                  <p:childTnLst>
                                    <p:set>
                                      <p:cBhvr>
                                        <p:cTn id="243" dur="1" fill="hold">
                                          <p:stCondLst>
                                            <p:cond delay="0"/>
                                          </p:stCondLst>
                                        </p:cTn>
                                        <p:tgtEl>
                                          <p:spTgt spid="21"/>
                                        </p:tgtEl>
                                        <p:attrNameLst>
                                          <p:attrName>style.visibility</p:attrName>
                                        </p:attrNameLst>
                                      </p:cBhvr>
                                      <p:to>
                                        <p:strVal val="hidden"/>
                                      </p:to>
                                    </p:set>
                                  </p:childTnLst>
                                </p:cTn>
                              </p:par>
                              <p:par>
                                <p:cTn id="244" presetID="1" presetClass="exit" presetSubtype="0" fill="hold" nodeType="withEffect">
                                  <p:stCondLst>
                                    <p:cond delay="200"/>
                                  </p:stCondLst>
                                  <p:childTnLst>
                                    <p:set>
                                      <p:cBhvr>
                                        <p:cTn id="245" dur="1" fill="hold">
                                          <p:stCondLst>
                                            <p:cond delay="0"/>
                                          </p:stCondLst>
                                        </p:cTn>
                                        <p:tgtEl>
                                          <p:spTgt spid="22"/>
                                        </p:tgtEl>
                                        <p:attrNameLst>
                                          <p:attrName>style.visibility</p:attrName>
                                        </p:attrNameLst>
                                      </p:cBhvr>
                                      <p:to>
                                        <p:strVal val="hidden"/>
                                      </p:to>
                                    </p:set>
                                  </p:childTnLst>
                                </p:cTn>
                              </p:par>
                              <p:par>
                                <p:cTn id="246" presetID="1" presetClass="exit" presetSubtype="0" fill="hold" nodeType="withEffect">
                                  <p:stCondLst>
                                    <p:cond delay="200"/>
                                  </p:stCondLst>
                                  <p:childTnLst>
                                    <p:set>
                                      <p:cBhvr>
                                        <p:cTn id="247" dur="1" fill="hold">
                                          <p:stCondLst>
                                            <p:cond delay="0"/>
                                          </p:stCondLst>
                                        </p:cTn>
                                        <p:tgtEl>
                                          <p:spTgt spid="23"/>
                                        </p:tgtEl>
                                        <p:attrNameLst>
                                          <p:attrName>style.visibility</p:attrName>
                                        </p:attrNameLst>
                                      </p:cBhvr>
                                      <p:to>
                                        <p:strVal val="hidden"/>
                                      </p:to>
                                    </p:set>
                                  </p:childTnLst>
                                </p:cTn>
                              </p:par>
                              <p:par>
                                <p:cTn id="248" presetID="1" presetClass="exit" presetSubtype="0" fill="hold" nodeType="withEffect">
                                  <p:stCondLst>
                                    <p:cond delay="200"/>
                                  </p:stCondLst>
                                  <p:childTnLst>
                                    <p:set>
                                      <p:cBhvr>
                                        <p:cTn id="249" dur="1" fill="hold">
                                          <p:stCondLst>
                                            <p:cond delay="0"/>
                                          </p:stCondLst>
                                        </p:cTn>
                                        <p:tgtEl>
                                          <p:spTgt spid="24"/>
                                        </p:tgtEl>
                                        <p:attrNameLst>
                                          <p:attrName>style.visibility</p:attrName>
                                        </p:attrNameLst>
                                      </p:cBhvr>
                                      <p:to>
                                        <p:strVal val="hidden"/>
                                      </p:to>
                                    </p:set>
                                  </p:childTnLst>
                                </p:cTn>
                              </p:par>
                              <p:par>
                                <p:cTn id="250" presetID="1" presetClass="exit" presetSubtype="0" fill="hold" nodeType="withEffect">
                                  <p:stCondLst>
                                    <p:cond delay="200"/>
                                  </p:stCondLst>
                                  <p:childTnLst>
                                    <p:set>
                                      <p:cBhvr>
                                        <p:cTn id="251" dur="1" fill="hold">
                                          <p:stCondLst>
                                            <p:cond delay="0"/>
                                          </p:stCondLst>
                                        </p:cTn>
                                        <p:tgtEl>
                                          <p:spTgt spid="25"/>
                                        </p:tgtEl>
                                        <p:attrNameLst>
                                          <p:attrName>style.visibility</p:attrName>
                                        </p:attrNameLst>
                                      </p:cBhvr>
                                      <p:to>
                                        <p:strVal val="hidden"/>
                                      </p:to>
                                    </p:set>
                                  </p:childTnLst>
                                </p:cTn>
                              </p:par>
                              <p:par>
                                <p:cTn id="252" presetID="1" presetClass="exit" presetSubtype="0" fill="hold" nodeType="withEffect">
                                  <p:stCondLst>
                                    <p:cond delay="200"/>
                                  </p:stCondLst>
                                  <p:childTnLst>
                                    <p:set>
                                      <p:cBhvr>
                                        <p:cTn id="253" dur="1" fill="hold">
                                          <p:stCondLst>
                                            <p:cond delay="0"/>
                                          </p:stCondLst>
                                        </p:cTn>
                                        <p:tgtEl>
                                          <p:spTgt spid="26"/>
                                        </p:tgtEl>
                                        <p:attrNameLst>
                                          <p:attrName>style.visibility</p:attrName>
                                        </p:attrNameLst>
                                      </p:cBhvr>
                                      <p:to>
                                        <p:strVal val="hidden"/>
                                      </p:to>
                                    </p:set>
                                  </p:childTnLst>
                                </p:cTn>
                              </p:par>
                              <p:par>
                                <p:cTn id="254" presetID="1" presetClass="exit" presetSubtype="0" fill="hold" nodeType="withEffect">
                                  <p:stCondLst>
                                    <p:cond delay="200"/>
                                  </p:stCondLst>
                                  <p:childTnLst>
                                    <p:set>
                                      <p:cBhvr>
                                        <p:cTn id="255" dur="1" fill="hold">
                                          <p:stCondLst>
                                            <p:cond delay="0"/>
                                          </p:stCondLst>
                                        </p:cTn>
                                        <p:tgtEl>
                                          <p:spTgt spid="27"/>
                                        </p:tgtEl>
                                        <p:attrNameLst>
                                          <p:attrName>style.visibility</p:attrName>
                                        </p:attrNameLst>
                                      </p:cBhvr>
                                      <p:to>
                                        <p:strVal val="hidden"/>
                                      </p:to>
                                    </p:set>
                                  </p:childTnLst>
                                </p:cTn>
                              </p:par>
                              <p:par>
                                <p:cTn id="256" presetID="1" presetClass="exit" presetSubtype="0" fill="hold" nodeType="withEffect">
                                  <p:stCondLst>
                                    <p:cond delay="200"/>
                                  </p:stCondLst>
                                  <p:childTnLst>
                                    <p:set>
                                      <p:cBhvr>
                                        <p:cTn id="257" dur="1" fill="hold">
                                          <p:stCondLst>
                                            <p:cond delay="0"/>
                                          </p:stCondLst>
                                        </p:cTn>
                                        <p:tgtEl>
                                          <p:spTgt spid="28"/>
                                        </p:tgtEl>
                                        <p:attrNameLst>
                                          <p:attrName>style.visibility</p:attrName>
                                        </p:attrNameLst>
                                      </p:cBhvr>
                                      <p:to>
                                        <p:strVal val="hidden"/>
                                      </p:to>
                                    </p:set>
                                  </p:childTnLst>
                                </p:cTn>
                              </p:par>
                              <p:par>
                                <p:cTn id="258" presetID="1" presetClass="exit" presetSubtype="0" fill="hold" nodeType="withEffect">
                                  <p:stCondLst>
                                    <p:cond delay="200"/>
                                  </p:stCondLst>
                                  <p:childTnLst>
                                    <p:set>
                                      <p:cBhvr>
                                        <p:cTn id="259" dur="1" fill="hold">
                                          <p:stCondLst>
                                            <p:cond delay="0"/>
                                          </p:stCondLst>
                                        </p:cTn>
                                        <p:tgtEl>
                                          <p:spTgt spid="29"/>
                                        </p:tgtEl>
                                        <p:attrNameLst>
                                          <p:attrName>style.visibility</p:attrName>
                                        </p:attrNameLst>
                                      </p:cBhvr>
                                      <p:to>
                                        <p:strVal val="hidden"/>
                                      </p:to>
                                    </p:set>
                                  </p:childTnLst>
                                </p:cTn>
                              </p:par>
                              <p:par>
                                <p:cTn id="260" presetID="1" presetClass="exit" presetSubtype="0" fill="hold" nodeType="withEffect">
                                  <p:stCondLst>
                                    <p:cond delay="200"/>
                                  </p:stCondLst>
                                  <p:childTnLst>
                                    <p:set>
                                      <p:cBhvr>
                                        <p:cTn id="261" dur="1" fill="hold">
                                          <p:stCondLst>
                                            <p:cond delay="0"/>
                                          </p:stCondLst>
                                        </p:cTn>
                                        <p:tgtEl>
                                          <p:spTgt spid="30"/>
                                        </p:tgtEl>
                                        <p:attrNameLst>
                                          <p:attrName>style.visibility</p:attrName>
                                        </p:attrNameLst>
                                      </p:cBhvr>
                                      <p:to>
                                        <p:strVal val="hidden"/>
                                      </p:to>
                                    </p:set>
                                  </p:childTnLst>
                                </p:cTn>
                              </p:par>
                              <p:par>
                                <p:cTn id="262" presetID="1" presetClass="exit" presetSubtype="0" fill="hold" nodeType="withEffect">
                                  <p:stCondLst>
                                    <p:cond delay="200"/>
                                  </p:stCondLst>
                                  <p:childTnLst>
                                    <p:set>
                                      <p:cBhvr>
                                        <p:cTn id="263" dur="1" fill="hold">
                                          <p:stCondLst>
                                            <p:cond delay="0"/>
                                          </p:stCondLst>
                                        </p:cTn>
                                        <p:tgtEl>
                                          <p:spTgt spid="31"/>
                                        </p:tgtEl>
                                        <p:attrNameLst>
                                          <p:attrName>style.visibility</p:attrName>
                                        </p:attrNameLst>
                                      </p:cBhvr>
                                      <p:to>
                                        <p:strVal val="hidden"/>
                                      </p:to>
                                    </p:set>
                                  </p:childTnLst>
                                </p:cTn>
                              </p:par>
                              <p:par>
                                <p:cTn id="264" presetID="1" presetClass="exit" presetSubtype="0" fill="hold" nodeType="withEffect">
                                  <p:stCondLst>
                                    <p:cond delay="200"/>
                                  </p:stCondLst>
                                  <p:childTnLst>
                                    <p:set>
                                      <p:cBhvr>
                                        <p:cTn id="265" dur="1" fill="hold">
                                          <p:stCondLst>
                                            <p:cond delay="0"/>
                                          </p:stCondLst>
                                        </p:cTn>
                                        <p:tgtEl>
                                          <p:spTgt spid="32"/>
                                        </p:tgtEl>
                                        <p:attrNameLst>
                                          <p:attrName>style.visibility</p:attrName>
                                        </p:attrNameLst>
                                      </p:cBhvr>
                                      <p:to>
                                        <p:strVal val="hidden"/>
                                      </p:to>
                                    </p:set>
                                  </p:childTnLst>
                                </p:cTn>
                              </p:par>
                              <p:par>
                                <p:cTn id="266" presetID="1" presetClass="exit" presetSubtype="0" fill="hold" nodeType="withEffect">
                                  <p:stCondLst>
                                    <p:cond delay="200"/>
                                  </p:stCondLst>
                                  <p:childTnLst>
                                    <p:set>
                                      <p:cBhvr>
                                        <p:cTn id="267" dur="1" fill="hold">
                                          <p:stCondLst>
                                            <p:cond delay="0"/>
                                          </p:stCondLst>
                                        </p:cTn>
                                        <p:tgtEl>
                                          <p:spTgt spid="33"/>
                                        </p:tgtEl>
                                        <p:attrNameLst>
                                          <p:attrName>style.visibility</p:attrName>
                                        </p:attrNameLst>
                                      </p:cBhvr>
                                      <p:to>
                                        <p:strVal val="hidden"/>
                                      </p:to>
                                    </p:set>
                                  </p:childTnLst>
                                </p:cTn>
                              </p:par>
                              <p:par>
                                <p:cTn id="268" presetID="1" presetClass="exit" presetSubtype="0" fill="hold" nodeType="withEffect">
                                  <p:stCondLst>
                                    <p:cond delay="200"/>
                                  </p:stCondLst>
                                  <p:childTnLst>
                                    <p:set>
                                      <p:cBhvr>
                                        <p:cTn id="269" dur="1" fill="hold">
                                          <p:stCondLst>
                                            <p:cond delay="0"/>
                                          </p:stCondLst>
                                        </p:cTn>
                                        <p:tgtEl>
                                          <p:spTgt spid="34"/>
                                        </p:tgtEl>
                                        <p:attrNameLst>
                                          <p:attrName>style.visibility</p:attrName>
                                        </p:attrNameLst>
                                      </p:cBhvr>
                                      <p:to>
                                        <p:strVal val="hidden"/>
                                      </p:to>
                                    </p:set>
                                  </p:childTnLst>
                                </p:cTn>
                              </p:par>
                              <p:par>
                                <p:cTn id="270" presetID="1" presetClass="exit" presetSubtype="0" fill="hold" nodeType="withEffect">
                                  <p:stCondLst>
                                    <p:cond delay="200"/>
                                  </p:stCondLst>
                                  <p:childTnLst>
                                    <p:set>
                                      <p:cBhvr>
                                        <p:cTn id="271" dur="1" fill="hold">
                                          <p:stCondLst>
                                            <p:cond delay="0"/>
                                          </p:stCondLst>
                                        </p:cTn>
                                        <p:tgtEl>
                                          <p:spTgt spid="35"/>
                                        </p:tgtEl>
                                        <p:attrNameLst>
                                          <p:attrName>style.visibility</p:attrName>
                                        </p:attrNameLst>
                                      </p:cBhvr>
                                      <p:to>
                                        <p:strVal val="hidden"/>
                                      </p:to>
                                    </p:set>
                                  </p:childTnLst>
                                </p:cTn>
                              </p:par>
                              <p:par>
                                <p:cTn id="272" presetID="1" presetClass="exit" presetSubtype="0" fill="hold" nodeType="withEffect">
                                  <p:stCondLst>
                                    <p:cond delay="200"/>
                                  </p:stCondLst>
                                  <p:childTnLst>
                                    <p:set>
                                      <p:cBhvr>
                                        <p:cTn id="273" dur="1" fill="hold">
                                          <p:stCondLst>
                                            <p:cond delay="0"/>
                                          </p:stCondLst>
                                        </p:cTn>
                                        <p:tgtEl>
                                          <p:spTgt spid="36"/>
                                        </p:tgtEl>
                                        <p:attrNameLst>
                                          <p:attrName>style.visibility</p:attrName>
                                        </p:attrNameLst>
                                      </p:cBhvr>
                                      <p:to>
                                        <p:strVal val="hidden"/>
                                      </p:to>
                                    </p:set>
                                  </p:childTnLst>
                                </p:cTn>
                              </p:par>
                              <p:par>
                                <p:cTn id="274" presetID="1" presetClass="exit" presetSubtype="0" fill="hold" nodeType="withEffect">
                                  <p:stCondLst>
                                    <p:cond delay="200"/>
                                  </p:stCondLst>
                                  <p:childTnLst>
                                    <p:set>
                                      <p:cBhvr>
                                        <p:cTn id="275" dur="1" fill="hold">
                                          <p:stCondLst>
                                            <p:cond delay="0"/>
                                          </p:stCondLst>
                                        </p:cTn>
                                        <p:tgtEl>
                                          <p:spTgt spid="37"/>
                                        </p:tgtEl>
                                        <p:attrNameLst>
                                          <p:attrName>style.visibility</p:attrName>
                                        </p:attrNameLst>
                                      </p:cBhvr>
                                      <p:to>
                                        <p:strVal val="hidden"/>
                                      </p:to>
                                    </p:set>
                                  </p:childTnLst>
                                </p:cTn>
                              </p:par>
                              <p:par>
                                <p:cTn id="276" presetID="1" presetClass="exit" presetSubtype="0" fill="hold" nodeType="withEffect">
                                  <p:stCondLst>
                                    <p:cond delay="200"/>
                                  </p:stCondLst>
                                  <p:childTnLst>
                                    <p:set>
                                      <p:cBhvr>
                                        <p:cTn id="277" dur="1" fill="hold">
                                          <p:stCondLst>
                                            <p:cond delay="0"/>
                                          </p:stCondLst>
                                        </p:cTn>
                                        <p:tgtEl>
                                          <p:spTgt spid="38"/>
                                        </p:tgtEl>
                                        <p:attrNameLst>
                                          <p:attrName>style.visibility</p:attrName>
                                        </p:attrNameLst>
                                      </p:cBhvr>
                                      <p:to>
                                        <p:strVal val="hidden"/>
                                      </p:to>
                                    </p:set>
                                  </p:childTnLst>
                                </p:cTn>
                              </p:par>
                              <p:par>
                                <p:cTn id="278" presetID="1" presetClass="exit" presetSubtype="0" fill="hold" nodeType="withEffect">
                                  <p:stCondLst>
                                    <p:cond delay="200"/>
                                  </p:stCondLst>
                                  <p:childTnLst>
                                    <p:set>
                                      <p:cBhvr>
                                        <p:cTn id="279" dur="1" fill="hold">
                                          <p:stCondLst>
                                            <p:cond delay="0"/>
                                          </p:stCondLst>
                                        </p:cTn>
                                        <p:tgtEl>
                                          <p:spTgt spid="39"/>
                                        </p:tgtEl>
                                        <p:attrNameLst>
                                          <p:attrName>style.visibility</p:attrName>
                                        </p:attrNameLst>
                                      </p:cBhvr>
                                      <p:to>
                                        <p:strVal val="hidden"/>
                                      </p:to>
                                    </p:set>
                                  </p:childTnLst>
                                </p:cTn>
                              </p:par>
                              <p:par>
                                <p:cTn id="280" presetID="1" presetClass="exit" presetSubtype="0" fill="hold" nodeType="withEffect">
                                  <p:stCondLst>
                                    <p:cond delay="200"/>
                                  </p:stCondLst>
                                  <p:childTnLst>
                                    <p:set>
                                      <p:cBhvr>
                                        <p:cTn id="281" dur="1" fill="hold">
                                          <p:stCondLst>
                                            <p:cond delay="0"/>
                                          </p:stCondLst>
                                        </p:cTn>
                                        <p:tgtEl>
                                          <p:spTgt spid="40"/>
                                        </p:tgtEl>
                                        <p:attrNameLst>
                                          <p:attrName>style.visibility</p:attrName>
                                        </p:attrNameLst>
                                      </p:cBhvr>
                                      <p:to>
                                        <p:strVal val="hidden"/>
                                      </p:to>
                                    </p:set>
                                  </p:childTnLst>
                                </p:cTn>
                              </p:par>
                              <p:par>
                                <p:cTn id="282" presetID="1" presetClass="exit" presetSubtype="0" fill="hold" nodeType="withEffect">
                                  <p:stCondLst>
                                    <p:cond delay="200"/>
                                  </p:stCondLst>
                                  <p:childTnLst>
                                    <p:set>
                                      <p:cBhvr>
                                        <p:cTn id="283" dur="1" fill="hold">
                                          <p:stCondLst>
                                            <p:cond delay="0"/>
                                          </p:stCondLst>
                                        </p:cTn>
                                        <p:tgtEl>
                                          <p:spTgt spid="41"/>
                                        </p:tgtEl>
                                        <p:attrNameLst>
                                          <p:attrName>style.visibility</p:attrName>
                                        </p:attrNameLst>
                                      </p:cBhvr>
                                      <p:to>
                                        <p:strVal val="hidden"/>
                                      </p:to>
                                    </p:set>
                                  </p:childTnLst>
                                </p:cTn>
                              </p:par>
                              <p:par>
                                <p:cTn id="284" presetID="1" presetClass="exit" presetSubtype="0" fill="hold" nodeType="withEffect">
                                  <p:stCondLst>
                                    <p:cond delay="200"/>
                                  </p:stCondLst>
                                  <p:childTnLst>
                                    <p:set>
                                      <p:cBhvr>
                                        <p:cTn id="285" dur="1" fill="hold">
                                          <p:stCondLst>
                                            <p:cond delay="0"/>
                                          </p:stCondLst>
                                        </p:cTn>
                                        <p:tgtEl>
                                          <p:spTgt spid="42"/>
                                        </p:tgtEl>
                                        <p:attrNameLst>
                                          <p:attrName>style.visibility</p:attrName>
                                        </p:attrNameLst>
                                      </p:cBhvr>
                                      <p:to>
                                        <p:strVal val="hidden"/>
                                      </p:to>
                                    </p:set>
                                  </p:childTnLst>
                                </p:cTn>
                              </p:par>
                              <p:par>
                                <p:cTn id="286" presetID="1" presetClass="exit" presetSubtype="0" fill="hold" nodeType="withEffect">
                                  <p:stCondLst>
                                    <p:cond delay="200"/>
                                  </p:stCondLst>
                                  <p:childTnLst>
                                    <p:set>
                                      <p:cBhvr>
                                        <p:cTn id="287" dur="1" fill="hold">
                                          <p:stCondLst>
                                            <p:cond delay="0"/>
                                          </p:stCondLst>
                                        </p:cTn>
                                        <p:tgtEl>
                                          <p:spTgt spid="43"/>
                                        </p:tgtEl>
                                        <p:attrNameLst>
                                          <p:attrName>style.visibility</p:attrName>
                                        </p:attrNameLst>
                                      </p:cBhvr>
                                      <p:to>
                                        <p:strVal val="hidden"/>
                                      </p:to>
                                    </p:set>
                                  </p:childTnLst>
                                </p:cTn>
                              </p:par>
                              <p:par>
                                <p:cTn id="288" presetID="1" presetClass="exit" presetSubtype="0" fill="hold" nodeType="withEffect">
                                  <p:stCondLst>
                                    <p:cond delay="200"/>
                                  </p:stCondLst>
                                  <p:childTnLst>
                                    <p:set>
                                      <p:cBhvr>
                                        <p:cTn id="289" dur="1" fill="hold">
                                          <p:stCondLst>
                                            <p:cond delay="0"/>
                                          </p:stCondLst>
                                        </p:cTn>
                                        <p:tgtEl>
                                          <p:spTgt spid="44"/>
                                        </p:tgtEl>
                                        <p:attrNameLst>
                                          <p:attrName>style.visibility</p:attrName>
                                        </p:attrNameLst>
                                      </p:cBhvr>
                                      <p:to>
                                        <p:strVal val="hidden"/>
                                      </p:to>
                                    </p:set>
                                  </p:childTnLst>
                                </p:cTn>
                              </p:par>
                              <p:par>
                                <p:cTn id="290" presetID="1" presetClass="exit" presetSubtype="0" fill="hold" nodeType="withEffect">
                                  <p:stCondLst>
                                    <p:cond delay="200"/>
                                  </p:stCondLst>
                                  <p:childTnLst>
                                    <p:set>
                                      <p:cBhvr>
                                        <p:cTn id="291" dur="1" fill="hold">
                                          <p:stCondLst>
                                            <p:cond delay="0"/>
                                          </p:stCondLst>
                                        </p:cTn>
                                        <p:tgtEl>
                                          <p:spTgt spid="45"/>
                                        </p:tgtEl>
                                        <p:attrNameLst>
                                          <p:attrName>style.visibility</p:attrName>
                                        </p:attrNameLst>
                                      </p:cBhvr>
                                      <p:to>
                                        <p:strVal val="hidden"/>
                                      </p:to>
                                    </p:set>
                                  </p:childTnLst>
                                </p:cTn>
                              </p:par>
                              <p:par>
                                <p:cTn id="292" presetID="1" presetClass="exit" presetSubtype="0" fill="hold" nodeType="withEffect">
                                  <p:stCondLst>
                                    <p:cond delay="200"/>
                                  </p:stCondLst>
                                  <p:childTnLst>
                                    <p:set>
                                      <p:cBhvr>
                                        <p:cTn id="293" dur="1" fill="hold">
                                          <p:stCondLst>
                                            <p:cond delay="0"/>
                                          </p:stCondLst>
                                        </p:cTn>
                                        <p:tgtEl>
                                          <p:spTgt spid="46"/>
                                        </p:tgtEl>
                                        <p:attrNameLst>
                                          <p:attrName>style.visibility</p:attrName>
                                        </p:attrNameLst>
                                      </p:cBhvr>
                                      <p:to>
                                        <p:strVal val="hidden"/>
                                      </p:to>
                                    </p:set>
                                  </p:childTnLst>
                                </p:cTn>
                              </p:par>
                              <p:par>
                                <p:cTn id="294" presetID="1" presetClass="exit" presetSubtype="0" fill="hold" nodeType="withEffect">
                                  <p:stCondLst>
                                    <p:cond delay="200"/>
                                  </p:stCondLst>
                                  <p:childTnLst>
                                    <p:set>
                                      <p:cBhvr>
                                        <p:cTn id="295" dur="1" fill="hold">
                                          <p:stCondLst>
                                            <p:cond delay="0"/>
                                          </p:stCondLst>
                                        </p:cTn>
                                        <p:tgtEl>
                                          <p:spTgt spid="47"/>
                                        </p:tgtEl>
                                        <p:attrNameLst>
                                          <p:attrName>style.visibility</p:attrName>
                                        </p:attrNameLst>
                                      </p:cBhvr>
                                      <p:to>
                                        <p:strVal val="hidden"/>
                                      </p:to>
                                    </p:set>
                                  </p:childTnLst>
                                </p:cTn>
                              </p:par>
                              <p:par>
                                <p:cTn id="296" presetID="1" presetClass="exit" presetSubtype="0" fill="hold" nodeType="withEffect">
                                  <p:stCondLst>
                                    <p:cond delay="200"/>
                                  </p:stCondLst>
                                  <p:childTnLst>
                                    <p:set>
                                      <p:cBhvr>
                                        <p:cTn id="297" dur="1" fill="hold">
                                          <p:stCondLst>
                                            <p:cond delay="0"/>
                                          </p:stCondLst>
                                        </p:cTn>
                                        <p:tgtEl>
                                          <p:spTgt spid="48"/>
                                        </p:tgtEl>
                                        <p:attrNameLst>
                                          <p:attrName>style.visibility</p:attrName>
                                        </p:attrNameLst>
                                      </p:cBhvr>
                                      <p:to>
                                        <p:strVal val="hidden"/>
                                      </p:to>
                                    </p:set>
                                  </p:childTnLst>
                                </p:cTn>
                              </p:par>
                              <p:par>
                                <p:cTn id="298" presetID="1" presetClass="exit" presetSubtype="0" fill="hold" nodeType="withEffect">
                                  <p:stCondLst>
                                    <p:cond delay="200"/>
                                  </p:stCondLst>
                                  <p:childTnLst>
                                    <p:set>
                                      <p:cBhvr>
                                        <p:cTn id="299" dur="1" fill="hold">
                                          <p:stCondLst>
                                            <p:cond delay="0"/>
                                          </p:stCondLst>
                                        </p:cTn>
                                        <p:tgtEl>
                                          <p:spTgt spid="49"/>
                                        </p:tgtEl>
                                        <p:attrNameLst>
                                          <p:attrName>style.visibility</p:attrName>
                                        </p:attrNameLst>
                                      </p:cBhvr>
                                      <p:to>
                                        <p:strVal val="hidden"/>
                                      </p:to>
                                    </p:set>
                                  </p:childTnLst>
                                </p:cTn>
                              </p:par>
                              <p:par>
                                <p:cTn id="300" presetID="1" presetClass="exit" presetSubtype="0" fill="hold" nodeType="withEffect">
                                  <p:stCondLst>
                                    <p:cond delay="200"/>
                                  </p:stCondLst>
                                  <p:childTnLst>
                                    <p:set>
                                      <p:cBhvr>
                                        <p:cTn id="301" dur="1" fill="hold">
                                          <p:stCondLst>
                                            <p:cond delay="0"/>
                                          </p:stCondLst>
                                        </p:cTn>
                                        <p:tgtEl>
                                          <p:spTgt spid="50"/>
                                        </p:tgtEl>
                                        <p:attrNameLst>
                                          <p:attrName>style.visibility</p:attrName>
                                        </p:attrNameLst>
                                      </p:cBhvr>
                                      <p:to>
                                        <p:strVal val="hidden"/>
                                      </p:to>
                                    </p:set>
                                  </p:childTnLst>
                                </p:cTn>
                              </p:par>
                              <p:par>
                                <p:cTn id="302" presetID="1" presetClass="exit" presetSubtype="0" fill="hold" nodeType="withEffect">
                                  <p:stCondLst>
                                    <p:cond delay="200"/>
                                  </p:stCondLst>
                                  <p:childTnLst>
                                    <p:set>
                                      <p:cBhvr>
                                        <p:cTn id="303" dur="1" fill="hold">
                                          <p:stCondLst>
                                            <p:cond delay="0"/>
                                          </p:stCondLst>
                                        </p:cTn>
                                        <p:tgtEl>
                                          <p:spTgt spid="51"/>
                                        </p:tgtEl>
                                        <p:attrNameLst>
                                          <p:attrName>style.visibility</p:attrName>
                                        </p:attrNameLst>
                                      </p:cBhvr>
                                      <p:to>
                                        <p:strVal val="hidden"/>
                                      </p:to>
                                    </p:set>
                                  </p:childTnLst>
                                </p:cTn>
                              </p:par>
                              <p:par>
                                <p:cTn id="304" presetID="1" presetClass="exit" presetSubtype="0" fill="hold" nodeType="withEffect">
                                  <p:stCondLst>
                                    <p:cond delay="200"/>
                                  </p:stCondLst>
                                  <p:childTnLst>
                                    <p:set>
                                      <p:cBhvr>
                                        <p:cTn id="305" dur="1" fill="hold">
                                          <p:stCondLst>
                                            <p:cond delay="0"/>
                                          </p:stCondLst>
                                        </p:cTn>
                                        <p:tgtEl>
                                          <p:spTgt spid="52"/>
                                        </p:tgtEl>
                                        <p:attrNameLst>
                                          <p:attrName>style.visibility</p:attrName>
                                        </p:attrNameLst>
                                      </p:cBhvr>
                                      <p:to>
                                        <p:strVal val="hidden"/>
                                      </p:to>
                                    </p:set>
                                  </p:childTnLst>
                                </p:cTn>
                              </p:par>
                              <p:par>
                                <p:cTn id="306" presetID="1" presetClass="exit" presetSubtype="0" fill="hold" nodeType="withEffect">
                                  <p:stCondLst>
                                    <p:cond delay="200"/>
                                  </p:stCondLst>
                                  <p:childTnLst>
                                    <p:set>
                                      <p:cBhvr>
                                        <p:cTn id="307" dur="1" fill="hold">
                                          <p:stCondLst>
                                            <p:cond delay="0"/>
                                          </p:stCondLst>
                                        </p:cTn>
                                        <p:tgtEl>
                                          <p:spTgt spid="53"/>
                                        </p:tgtEl>
                                        <p:attrNameLst>
                                          <p:attrName>style.visibility</p:attrName>
                                        </p:attrNameLst>
                                      </p:cBhvr>
                                      <p:to>
                                        <p:strVal val="hidden"/>
                                      </p:to>
                                    </p:set>
                                  </p:childTnLst>
                                </p:cTn>
                              </p:par>
                              <p:par>
                                <p:cTn id="308" presetID="1" presetClass="exit" presetSubtype="0" fill="hold" nodeType="withEffect">
                                  <p:stCondLst>
                                    <p:cond delay="200"/>
                                  </p:stCondLst>
                                  <p:childTnLst>
                                    <p:set>
                                      <p:cBhvr>
                                        <p:cTn id="309" dur="1" fill="hold">
                                          <p:stCondLst>
                                            <p:cond delay="0"/>
                                          </p:stCondLst>
                                        </p:cTn>
                                        <p:tgtEl>
                                          <p:spTgt spid="54"/>
                                        </p:tgtEl>
                                        <p:attrNameLst>
                                          <p:attrName>style.visibility</p:attrName>
                                        </p:attrNameLst>
                                      </p:cBhvr>
                                      <p:to>
                                        <p:strVal val="hidden"/>
                                      </p:to>
                                    </p:set>
                                  </p:childTnLst>
                                </p:cTn>
                              </p:par>
                              <p:par>
                                <p:cTn id="310" presetID="1" presetClass="exit" presetSubtype="0" fill="hold" nodeType="withEffect">
                                  <p:stCondLst>
                                    <p:cond delay="200"/>
                                  </p:stCondLst>
                                  <p:childTnLst>
                                    <p:set>
                                      <p:cBhvr>
                                        <p:cTn id="311" dur="1" fill="hold">
                                          <p:stCondLst>
                                            <p:cond delay="0"/>
                                          </p:stCondLst>
                                        </p:cTn>
                                        <p:tgtEl>
                                          <p:spTgt spid="55"/>
                                        </p:tgtEl>
                                        <p:attrNameLst>
                                          <p:attrName>style.visibility</p:attrName>
                                        </p:attrNameLst>
                                      </p:cBhvr>
                                      <p:to>
                                        <p:strVal val="hidden"/>
                                      </p:to>
                                    </p:set>
                                  </p:childTnLst>
                                </p:cTn>
                              </p:par>
                              <p:par>
                                <p:cTn id="312" presetID="1" presetClass="exit" presetSubtype="0" fill="hold" nodeType="withEffect">
                                  <p:stCondLst>
                                    <p:cond delay="200"/>
                                  </p:stCondLst>
                                  <p:childTnLst>
                                    <p:set>
                                      <p:cBhvr>
                                        <p:cTn id="313" dur="1" fill="hold">
                                          <p:stCondLst>
                                            <p:cond delay="0"/>
                                          </p:stCondLst>
                                        </p:cTn>
                                        <p:tgtEl>
                                          <p:spTgt spid="56"/>
                                        </p:tgtEl>
                                        <p:attrNameLst>
                                          <p:attrName>style.visibility</p:attrName>
                                        </p:attrNameLst>
                                      </p:cBhvr>
                                      <p:to>
                                        <p:strVal val="hidden"/>
                                      </p:to>
                                    </p:set>
                                  </p:childTnLst>
                                </p:cTn>
                              </p:par>
                              <p:par>
                                <p:cTn id="314" presetID="1" presetClass="exit" presetSubtype="0" fill="hold" nodeType="withEffect">
                                  <p:stCondLst>
                                    <p:cond delay="200"/>
                                  </p:stCondLst>
                                  <p:childTnLst>
                                    <p:set>
                                      <p:cBhvr>
                                        <p:cTn id="315" dur="1" fill="hold">
                                          <p:stCondLst>
                                            <p:cond delay="0"/>
                                          </p:stCondLst>
                                        </p:cTn>
                                        <p:tgtEl>
                                          <p:spTgt spid="57"/>
                                        </p:tgtEl>
                                        <p:attrNameLst>
                                          <p:attrName>style.visibility</p:attrName>
                                        </p:attrNameLst>
                                      </p:cBhvr>
                                      <p:to>
                                        <p:strVal val="hidden"/>
                                      </p:to>
                                    </p:set>
                                  </p:childTnLst>
                                </p:cTn>
                              </p:par>
                              <p:par>
                                <p:cTn id="316" presetID="1" presetClass="exit" presetSubtype="0" fill="hold" nodeType="withEffect">
                                  <p:stCondLst>
                                    <p:cond delay="200"/>
                                  </p:stCondLst>
                                  <p:childTnLst>
                                    <p:set>
                                      <p:cBhvr>
                                        <p:cTn id="317" dur="1" fill="hold">
                                          <p:stCondLst>
                                            <p:cond delay="0"/>
                                          </p:stCondLst>
                                        </p:cTn>
                                        <p:tgtEl>
                                          <p:spTgt spid="58"/>
                                        </p:tgtEl>
                                        <p:attrNameLst>
                                          <p:attrName>style.visibility</p:attrName>
                                        </p:attrNameLst>
                                      </p:cBhvr>
                                      <p:to>
                                        <p:strVal val="hidden"/>
                                      </p:to>
                                    </p:set>
                                  </p:childTnLst>
                                </p:cTn>
                              </p:par>
                              <p:par>
                                <p:cTn id="318" presetID="1" presetClass="exit" presetSubtype="0" fill="hold" nodeType="withEffect">
                                  <p:stCondLst>
                                    <p:cond delay="200"/>
                                  </p:stCondLst>
                                  <p:childTnLst>
                                    <p:set>
                                      <p:cBhvr>
                                        <p:cTn id="319" dur="1" fill="hold">
                                          <p:stCondLst>
                                            <p:cond delay="0"/>
                                          </p:stCondLst>
                                        </p:cTn>
                                        <p:tgtEl>
                                          <p:spTgt spid="59"/>
                                        </p:tgtEl>
                                        <p:attrNameLst>
                                          <p:attrName>style.visibility</p:attrName>
                                        </p:attrNameLst>
                                      </p:cBhvr>
                                      <p:to>
                                        <p:strVal val="hidden"/>
                                      </p:to>
                                    </p:set>
                                  </p:childTnLst>
                                </p:cTn>
                              </p:par>
                              <p:par>
                                <p:cTn id="320" presetID="1" presetClass="exit" presetSubtype="0" fill="hold" nodeType="withEffect">
                                  <p:stCondLst>
                                    <p:cond delay="200"/>
                                  </p:stCondLst>
                                  <p:childTnLst>
                                    <p:set>
                                      <p:cBhvr>
                                        <p:cTn id="321" dur="1" fill="hold">
                                          <p:stCondLst>
                                            <p:cond delay="0"/>
                                          </p:stCondLst>
                                        </p:cTn>
                                        <p:tgtEl>
                                          <p:spTgt spid="60"/>
                                        </p:tgtEl>
                                        <p:attrNameLst>
                                          <p:attrName>style.visibility</p:attrName>
                                        </p:attrNameLst>
                                      </p:cBhvr>
                                      <p:to>
                                        <p:strVal val="hidden"/>
                                      </p:to>
                                    </p:set>
                                  </p:childTnLst>
                                </p:cTn>
                              </p:par>
                              <p:par>
                                <p:cTn id="322" presetID="1" presetClass="exit" presetSubtype="0" fill="hold" nodeType="withEffect">
                                  <p:stCondLst>
                                    <p:cond delay="200"/>
                                  </p:stCondLst>
                                  <p:childTnLst>
                                    <p:set>
                                      <p:cBhvr>
                                        <p:cTn id="323" dur="1" fill="hold">
                                          <p:stCondLst>
                                            <p:cond delay="0"/>
                                          </p:stCondLst>
                                        </p:cTn>
                                        <p:tgtEl>
                                          <p:spTgt spid="61"/>
                                        </p:tgtEl>
                                        <p:attrNameLst>
                                          <p:attrName>style.visibility</p:attrName>
                                        </p:attrNameLst>
                                      </p:cBhvr>
                                      <p:to>
                                        <p:strVal val="hidden"/>
                                      </p:to>
                                    </p:set>
                                  </p:childTnLst>
                                </p:cTn>
                              </p:par>
                              <p:par>
                                <p:cTn id="324" presetID="1" presetClass="exit" presetSubtype="0" fill="hold" nodeType="withEffect">
                                  <p:stCondLst>
                                    <p:cond delay="200"/>
                                  </p:stCondLst>
                                  <p:childTnLst>
                                    <p:set>
                                      <p:cBhvr>
                                        <p:cTn id="325" dur="1" fill="hold">
                                          <p:stCondLst>
                                            <p:cond delay="0"/>
                                          </p:stCondLst>
                                        </p:cTn>
                                        <p:tgtEl>
                                          <p:spTgt spid="62"/>
                                        </p:tgtEl>
                                        <p:attrNameLst>
                                          <p:attrName>style.visibility</p:attrName>
                                        </p:attrNameLst>
                                      </p:cBhvr>
                                      <p:to>
                                        <p:strVal val="hidden"/>
                                      </p:to>
                                    </p:set>
                                  </p:childTnLst>
                                </p:cTn>
                              </p:par>
                              <p:par>
                                <p:cTn id="326" presetID="1" presetClass="exit" presetSubtype="0" fill="hold" nodeType="withEffect">
                                  <p:stCondLst>
                                    <p:cond delay="200"/>
                                  </p:stCondLst>
                                  <p:childTnLst>
                                    <p:set>
                                      <p:cBhvr>
                                        <p:cTn id="327" dur="1" fill="hold">
                                          <p:stCondLst>
                                            <p:cond delay="0"/>
                                          </p:stCondLst>
                                        </p:cTn>
                                        <p:tgtEl>
                                          <p:spTgt spid="63"/>
                                        </p:tgtEl>
                                        <p:attrNameLst>
                                          <p:attrName>style.visibility</p:attrName>
                                        </p:attrNameLst>
                                      </p:cBhvr>
                                      <p:to>
                                        <p:strVal val="hidden"/>
                                      </p:to>
                                    </p:set>
                                  </p:childTnLst>
                                </p:cTn>
                              </p:par>
                              <p:par>
                                <p:cTn id="328" presetID="1" presetClass="exit" presetSubtype="0" fill="hold" nodeType="withEffect">
                                  <p:stCondLst>
                                    <p:cond delay="200"/>
                                  </p:stCondLst>
                                  <p:childTnLst>
                                    <p:set>
                                      <p:cBhvr>
                                        <p:cTn id="329" dur="1" fill="hold">
                                          <p:stCondLst>
                                            <p:cond delay="0"/>
                                          </p:stCondLst>
                                        </p:cTn>
                                        <p:tgtEl>
                                          <p:spTgt spid="64"/>
                                        </p:tgtEl>
                                        <p:attrNameLst>
                                          <p:attrName>style.visibility</p:attrName>
                                        </p:attrNameLst>
                                      </p:cBhvr>
                                      <p:to>
                                        <p:strVal val="hidden"/>
                                      </p:to>
                                    </p:set>
                                  </p:childTnLst>
                                </p:cTn>
                              </p:par>
                              <p:par>
                                <p:cTn id="330" presetID="1" presetClass="exit" presetSubtype="0" fill="hold" nodeType="withEffect">
                                  <p:stCondLst>
                                    <p:cond delay="200"/>
                                  </p:stCondLst>
                                  <p:childTnLst>
                                    <p:set>
                                      <p:cBhvr>
                                        <p:cTn id="331" dur="1" fill="hold">
                                          <p:stCondLst>
                                            <p:cond delay="0"/>
                                          </p:stCondLst>
                                        </p:cTn>
                                        <p:tgtEl>
                                          <p:spTgt spid="65"/>
                                        </p:tgtEl>
                                        <p:attrNameLst>
                                          <p:attrName>style.visibility</p:attrName>
                                        </p:attrNameLst>
                                      </p:cBhvr>
                                      <p:to>
                                        <p:strVal val="hidden"/>
                                      </p:to>
                                    </p:set>
                                  </p:childTnLst>
                                </p:cTn>
                              </p:par>
                              <p:par>
                                <p:cTn id="332" presetID="1" presetClass="exit" presetSubtype="0" fill="hold" nodeType="withEffect">
                                  <p:stCondLst>
                                    <p:cond delay="200"/>
                                  </p:stCondLst>
                                  <p:childTnLst>
                                    <p:set>
                                      <p:cBhvr>
                                        <p:cTn id="333" dur="1" fill="hold">
                                          <p:stCondLst>
                                            <p:cond delay="0"/>
                                          </p:stCondLst>
                                        </p:cTn>
                                        <p:tgtEl>
                                          <p:spTgt spid="66"/>
                                        </p:tgtEl>
                                        <p:attrNameLst>
                                          <p:attrName>style.visibility</p:attrName>
                                        </p:attrNameLst>
                                      </p:cBhvr>
                                      <p:to>
                                        <p:strVal val="hidden"/>
                                      </p:to>
                                    </p:set>
                                  </p:childTnLst>
                                </p:cTn>
                              </p:par>
                              <p:par>
                                <p:cTn id="334" presetID="1" presetClass="exit" presetSubtype="0" fill="hold" nodeType="withEffect">
                                  <p:stCondLst>
                                    <p:cond delay="200"/>
                                  </p:stCondLst>
                                  <p:childTnLst>
                                    <p:set>
                                      <p:cBhvr>
                                        <p:cTn id="335" dur="1" fill="hold">
                                          <p:stCondLst>
                                            <p:cond delay="0"/>
                                          </p:stCondLst>
                                        </p:cTn>
                                        <p:tgtEl>
                                          <p:spTgt spid="67"/>
                                        </p:tgtEl>
                                        <p:attrNameLst>
                                          <p:attrName>style.visibility</p:attrName>
                                        </p:attrNameLst>
                                      </p:cBhvr>
                                      <p:to>
                                        <p:strVal val="hidden"/>
                                      </p:to>
                                    </p:set>
                                  </p:childTnLst>
                                </p:cTn>
                              </p:par>
                              <p:par>
                                <p:cTn id="336" presetID="1" presetClass="exit" presetSubtype="0" fill="hold" nodeType="withEffect">
                                  <p:stCondLst>
                                    <p:cond delay="200"/>
                                  </p:stCondLst>
                                  <p:childTnLst>
                                    <p:set>
                                      <p:cBhvr>
                                        <p:cTn id="337" dur="1" fill="hold">
                                          <p:stCondLst>
                                            <p:cond delay="0"/>
                                          </p:stCondLst>
                                        </p:cTn>
                                        <p:tgtEl>
                                          <p:spTgt spid="68"/>
                                        </p:tgtEl>
                                        <p:attrNameLst>
                                          <p:attrName>style.visibility</p:attrName>
                                        </p:attrNameLst>
                                      </p:cBhvr>
                                      <p:to>
                                        <p:strVal val="hidden"/>
                                      </p:to>
                                    </p:set>
                                  </p:childTnLst>
                                </p:cTn>
                              </p:par>
                              <p:par>
                                <p:cTn id="338" presetID="1" presetClass="exit" presetSubtype="0" fill="hold" nodeType="withEffect">
                                  <p:stCondLst>
                                    <p:cond delay="200"/>
                                  </p:stCondLst>
                                  <p:childTnLst>
                                    <p:set>
                                      <p:cBhvr>
                                        <p:cTn id="339" dur="1" fill="hold">
                                          <p:stCondLst>
                                            <p:cond delay="0"/>
                                          </p:stCondLst>
                                        </p:cTn>
                                        <p:tgtEl>
                                          <p:spTgt spid="69"/>
                                        </p:tgtEl>
                                        <p:attrNameLst>
                                          <p:attrName>style.visibility</p:attrName>
                                        </p:attrNameLst>
                                      </p:cBhvr>
                                      <p:to>
                                        <p:strVal val="hidden"/>
                                      </p:to>
                                    </p:set>
                                  </p:childTnLst>
                                </p:cTn>
                              </p:par>
                              <p:par>
                                <p:cTn id="340" presetID="1" presetClass="exit" presetSubtype="0" fill="hold" nodeType="withEffect">
                                  <p:stCondLst>
                                    <p:cond delay="200"/>
                                  </p:stCondLst>
                                  <p:childTnLst>
                                    <p:set>
                                      <p:cBhvr>
                                        <p:cTn id="341" dur="1" fill="hold">
                                          <p:stCondLst>
                                            <p:cond delay="0"/>
                                          </p:stCondLst>
                                        </p:cTn>
                                        <p:tgtEl>
                                          <p:spTgt spid="70"/>
                                        </p:tgtEl>
                                        <p:attrNameLst>
                                          <p:attrName>style.visibility</p:attrName>
                                        </p:attrNameLst>
                                      </p:cBhvr>
                                      <p:to>
                                        <p:strVal val="hidden"/>
                                      </p:to>
                                    </p:set>
                                  </p:childTnLst>
                                </p:cTn>
                              </p:par>
                              <p:par>
                                <p:cTn id="342" presetID="1" presetClass="exit" presetSubtype="0" fill="hold" nodeType="withEffect">
                                  <p:stCondLst>
                                    <p:cond delay="200"/>
                                  </p:stCondLst>
                                  <p:childTnLst>
                                    <p:set>
                                      <p:cBhvr>
                                        <p:cTn id="343" dur="1" fill="hold">
                                          <p:stCondLst>
                                            <p:cond delay="0"/>
                                          </p:stCondLst>
                                        </p:cTn>
                                        <p:tgtEl>
                                          <p:spTgt spid="71"/>
                                        </p:tgtEl>
                                        <p:attrNameLst>
                                          <p:attrName>style.visibility</p:attrName>
                                        </p:attrNameLst>
                                      </p:cBhvr>
                                      <p:to>
                                        <p:strVal val="hidden"/>
                                      </p:to>
                                    </p:set>
                                  </p:childTnLst>
                                </p:cTn>
                              </p:par>
                              <p:par>
                                <p:cTn id="344" presetID="1" presetClass="exit" presetSubtype="0" fill="hold" nodeType="withEffect">
                                  <p:stCondLst>
                                    <p:cond delay="200"/>
                                  </p:stCondLst>
                                  <p:childTnLst>
                                    <p:set>
                                      <p:cBhvr>
                                        <p:cTn id="345" dur="1" fill="hold">
                                          <p:stCondLst>
                                            <p:cond delay="0"/>
                                          </p:stCondLst>
                                        </p:cTn>
                                        <p:tgtEl>
                                          <p:spTgt spid="72"/>
                                        </p:tgtEl>
                                        <p:attrNameLst>
                                          <p:attrName>style.visibility</p:attrName>
                                        </p:attrNameLst>
                                      </p:cBhvr>
                                      <p:to>
                                        <p:strVal val="hidden"/>
                                      </p:to>
                                    </p:set>
                                  </p:childTnLst>
                                </p:cTn>
                              </p:par>
                              <p:par>
                                <p:cTn id="346" presetID="1" presetClass="exit" presetSubtype="0" fill="hold" nodeType="withEffect">
                                  <p:stCondLst>
                                    <p:cond delay="200"/>
                                  </p:stCondLst>
                                  <p:childTnLst>
                                    <p:set>
                                      <p:cBhvr>
                                        <p:cTn id="347" dur="1" fill="hold">
                                          <p:stCondLst>
                                            <p:cond delay="0"/>
                                          </p:stCondLst>
                                        </p:cTn>
                                        <p:tgtEl>
                                          <p:spTgt spid="73"/>
                                        </p:tgtEl>
                                        <p:attrNameLst>
                                          <p:attrName>style.visibility</p:attrName>
                                        </p:attrNameLst>
                                      </p:cBhvr>
                                      <p:to>
                                        <p:strVal val="hidden"/>
                                      </p:to>
                                    </p:set>
                                  </p:childTnLst>
                                </p:cTn>
                              </p:par>
                              <p:par>
                                <p:cTn id="348" presetID="1" presetClass="exit" presetSubtype="0" fill="hold" nodeType="withEffect">
                                  <p:stCondLst>
                                    <p:cond delay="200"/>
                                  </p:stCondLst>
                                  <p:childTnLst>
                                    <p:set>
                                      <p:cBhvr>
                                        <p:cTn id="349" dur="1" fill="hold">
                                          <p:stCondLst>
                                            <p:cond delay="0"/>
                                          </p:stCondLst>
                                        </p:cTn>
                                        <p:tgtEl>
                                          <p:spTgt spid="74"/>
                                        </p:tgtEl>
                                        <p:attrNameLst>
                                          <p:attrName>style.visibility</p:attrName>
                                        </p:attrNameLst>
                                      </p:cBhvr>
                                      <p:to>
                                        <p:strVal val="hidden"/>
                                      </p:to>
                                    </p:set>
                                  </p:childTnLst>
                                </p:cTn>
                              </p:par>
                              <p:par>
                                <p:cTn id="350" presetID="1" presetClass="exit" presetSubtype="0" fill="hold" nodeType="withEffect">
                                  <p:stCondLst>
                                    <p:cond delay="200"/>
                                  </p:stCondLst>
                                  <p:childTnLst>
                                    <p:set>
                                      <p:cBhvr>
                                        <p:cTn id="351" dur="1" fill="hold">
                                          <p:stCondLst>
                                            <p:cond delay="0"/>
                                          </p:stCondLst>
                                        </p:cTn>
                                        <p:tgtEl>
                                          <p:spTgt spid="75"/>
                                        </p:tgtEl>
                                        <p:attrNameLst>
                                          <p:attrName>style.visibility</p:attrName>
                                        </p:attrNameLst>
                                      </p:cBhvr>
                                      <p:to>
                                        <p:strVal val="hidden"/>
                                      </p:to>
                                    </p:set>
                                  </p:childTnLst>
                                </p:cTn>
                              </p:par>
                              <p:par>
                                <p:cTn id="352" presetID="1" presetClass="exit" presetSubtype="0" fill="hold" nodeType="withEffect">
                                  <p:stCondLst>
                                    <p:cond delay="200"/>
                                  </p:stCondLst>
                                  <p:childTnLst>
                                    <p:set>
                                      <p:cBhvr>
                                        <p:cTn id="353" dur="1" fill="hold">
                                          <p:stCondLst>
                                            <p:cond delay="0"/>
                                          </p:stCondLst>
                                        </p:cTn>
                                        <p:tgtEl>
                                          <p:spTgt spid="76"/>
                                        </p:tgtEl>
                                        <p:attrNameLst>
                                          <p:attrName>style.visibility</p:attrName>
                                        </p:attrNameLst>
                                      </p:cBhvr>
                                      <p:to>
                                        <p:strVal val="hidden"/>
                                      </p:to>
                                    </p:set>
                                  </p:childTnLst>
                                </p:cTn>
                              </p:par>
                            </p:childTnLst>
                          </p:cTn>
                        </p:par>
                        <p:par>
                          <p:cTn id="354" fill="hold">
                            <p:stCondLst>
                              <p:cond delay="14000"/>
                            </p:stCondLst>
                            <p:childTnLst>
                              <p:par>
                                <p:cTn id="355" presetID="1" presetClass="entr" presetSubtype="0" fill="hold" nodeType="afterEffect">
                                  <p:stCondLst>
                                    <p:cond delay="200"/>
                                  </p:stCondLst>
                                  <p:childTnLst>
                                    <p:set>
                                      <p:cBhvr>
                                        <p:cTn id="356" dur="1" fill="hold">
                                          <p:stCondLst>
                                            <p:cond delay="0"/>
                                          </p:stCondLst>
                                        </p:cTn>
                                        <p:tgtEl>
                                          <p:spTgt spid="7"/>
                                        </p:tgtEl>
                                        <p:attrNameLst>
                                          <p:attrName>style.visibility</p:attrName>
                                        </p:attrNameLst>
                                      </p:cBhvr>
                                      <p:to>
                                        <p:strVal val="visible"/>
                                      </p:to>
                                    </p:set>
                                  </p:childTnLst>
                                </p:cTn>
                              </p:par>
                            </p:childTnLst>
                          </p:cTn>
                        </p:par>
                        <p:par>
                          <p:cTn id="357" fill="hold">
                            <p:stCondLst>
                              <p:cond delay="14200"/>
                            </p:stCondLst>
                            <p:childTnLst>
                              <p:par>
                                <p:cTn id="358" presetID="1" presetClass="entr" presetSubtype="0" fill="hold" nodeType="afterEffect">
                                  <p:stCondLst>
                                    <p:cond delay="200"/>
                                  </p:stCondLst>
                                  <p:childTnLst>
                                    <p:set>
                                      <p:cBhvr>
                                        <p:cTn id="359" dur="1" fill="hold">
                                          <p:stCondLst>
                                            <p:cond delay="0"/>
                                          </p:stCondLst>
                                        </p:cTn>
                                        <p:tgtEl>
                                          <p:spTgt spid="8"/>
                                        </p:tgtEl>
                                        <p:attrNameLst>
                                          <p:attrName>style.visibility</p:attrName>
                                        </p:attrNameLst>
                                      </p:cBhvr>
                                      <p:to>
                                        <p:strVal val="visible"/>
                                      </p:to>
                                    </p:set>
                                  </p:childTnLst>
                                </p:cTn>
                              </p:par>
                            </p:childTnLst>
                          </p:cTn>
                        </p:par>
                        <p:par>
                          <p:cTn id="360" fill="hold">
                            <p:stCondLst>
                              <p:cond delay="14400"/>
                            </p:stCondLst>
                            <p:childTnLst>
                              <p:par>
                                <p:cTn id="361" presetID="1" presetClass="entr" presetSubtype="0" fill="hold" nodeType="afterEffect">
                                  <p:stCondLst>
                                    <p:cond delay="200"/>
                                  </p:stCondLst>
                                  <p:childTnLst>
                                    <p:set>
                                      <p:cBhvr>
                                        <p:cTn id="362" dur="1" fill="hold">
                                          <p:stCondLst>
                                            <p:cond delay="0"/>
                                          </p:stCondLst>
                                        </p:cTn>
                                        <p:tgtEl>
                                          <p:spTgt spid="9"/>
                                        </p:tgtEl>
                                        <p:attrNameLst>
                                          <p:attrName>style.visibility</p:attrName>
                                        </p:attrNameLst>
                                      </p:cBhvr>
                                      <p:to>
                                        <p:strVal val="visible"/>
                                      </p:to>
                                    </p:set>
                                  </p:childTnLst>
                                </p:cTn>
                              </p:par>
                            </p:childTnLst>
                          </p:cTn>
                        </p:par>
                        <p:par>
                          <p:cTn id="363" fill="hold">
                            <p:stCondLst>
                              <p:cond delay="14600"/>
                            </p:stCondLst>
                            <p:childTnLst>
                              <p:par>
                                <p:cTn id="364" presetID="1" presetClass="entr" presetSubtype="0" fill="hold" nodeType="afterEffect">
                                  <p:stCondLst>
                                    <p:cond delay="200"/>
                                  </p:stCondLst>
                                  <p:childTnLst>
                                    <p:set>
                                      <p:cBhvr>
                                        <p:cTn id="365" dur="1" fill="hold">
                                          <p:stCondLst>
                                            <p:cond delay="0"/>
                                          </p:stCondLst>
                                        </p:cTn>
                                        <p:tgtEl>
                                          <p:spTgt spid="10"/>
                                        </p:tgtEl>
                                        <p:attrNameLst>
                                          <p:attrName>style.visibility</p:attrName>
                                        </p:attrNameLst>
                                      </p:cBhvr>
                                      <p:to>
                                        <p:strVal val="visible"/>
                                      </p:to>
                                    </p:set>
                                  </p:childTnLst>
                                </p:cTn>
                              </p:par>
                            </p:childTnLst>
                          </p:cTn>
                        </p:par>
                        <p:par>
                          <p:cTn id="366" fill="hold">
                            <p:stCondLst>
                              <p:cond delay="14800"/>
                            </p:stCondLst>
                            <p:childTnLst>
                              <p:par>
                                <p:cTn id="367" presetID="1" presetClass="entr" presetSubtype="0" fill="hold" nodeType="afterEffect">
                                  <p:stCondLst>
                                    <p:cond delay="200"/>
                                  </p:stCondLst>
                                  <p:childTnLst>
                                    <p:set>
                                      <p:cBhvr>
                                        <p:cTn id="368" dur="1" fill="hold">
                                          <p:stCondLst>
                                            <p:cond delay="0"/>
                                          </p:stCondLst>
                                        </p:cTn>
                                        <p:tgtEl>
                                          <p:spTgt spid="11"/>
                                        </p:tgtEl>
                                        <p:attrNameLst>
                                          <p:attrName>style.visibility</p:attrName>
                                        </p:attrNameLst>
                                      </p:cBhvr>
                                      <p:to>
                                        <p:strVal val="visible"/>
                                      </p:to>
                                    </p:set>
                                  </p:childTnLst>
                                </p:cTn>
                              </p:par>
                            </p:childTnLst>
                          </p:cTn>
                        </p:par>
                        <p:par>
                          <p:cTn id="369" fill="hold">
                            <p:stCondLst>
                              <p:cond delay="15000"/>
                            </p:stCondLst>
                            <p:childTnLst>
                              <p:par>
                                <p:cTn id="370" presetID="1" presetClass="entr" presetSubtype="0" fill="hold" nodeType="afterEffect">
                                  <p:stCondLst>
                                    <p:cond delay="200"/>
                                  </p:stCondLst>
                                  <p:childTnLst>
                                    <p:set>
                                      <p:cBhvr>
                                        <p:cTn id="371" dur="1" fill="hold">
                                          <p:stCondLst>
                                            <p:cond delay="0"/>
                                          </p:stCondLst>
                                        </p:cTn>
                                        <p:tgtEl>
                                          <p:spTgt spid="12"/>
                                        </p:tgtEl>
                                        <p:attrNameLst>
                                          <p:attrName>style.visibility</p:attrName>
                                        </p:attrNameLst>
                                      </p:cBhvr>
                                      <p:to>
                                        <p:strVal val="visible"/>
                                      </p:to>
                                    </p:set>
                                  </p:childTnLst>
                                </p:cTn>
                              </p:par>
                            </p:childTnLst>
                          </p:cTn>
                        </p:par>
                        <p:par>
                          <p:cTn id="372" fill="hold">
                            <p:stCondLst>
                              <p:cond delay="15200"/>
                            </p:stCondLst>
                            <p:childTnLst>
                              <p:par>
                                <p:cTn id="373" presetID="1" presetClass="entr" presetSubtype="0" fill="hold" nodeType="afterEffect">
                                  <p:stCondLst>
                                    <p:cond delay="200"/>
                                  </p:stCondLst>
                                  <p:childTnLst>
                                    <p:set>
                                      <p:cBhvr>
                                        <p:cTn id="374" dur="1" fill="hold">
                                          <p:stCondLst>
                                            <p:cond delay="0"/>
                                          </p:stCondLst>
                                        </p:cTn>
                                        <p:tgtEl>
                                          <p:spTgt spid="13"/>
                                        </p:tgtEl>
                                        <p:attrNameLst>
                                          <p:attrName>style.visibility</p:attrName>
                                        </p:attrNameLst>
                                      </p:cBhvr>
                                      <p:to>
                                        <p:strVal val="visible"/>
                                      </p:to>
                                    </p:set>
                                  </p:childTnLst>
                                </p:cTn>
                              </p:par>
                            </p:childTnLst>
                          </p:cTn>
                        </p:par>
                        <p:par>
                          <p:cTn id="375" fill="hold">
                            <p:stCondLst>
                              <p:cond delay="15400"/>
                            </p:stCondLst>
                            <p:childTnLst>
                              <p:par>
                                <p:cTn id="376" presetID="1" presetClass="entr" presetSubtype="0" fill="hold" nodeType="afterEffect">
                                  <p:stCondLst>
                                    <p:cond delay="200"/>
                                  </p:stCondLst>
                                  <p:childTnLst>
                                    <p:set>
                                      <p:cBhvr>
                                        <p:cTn id="377" dur="1" fill="hold">
                                          <p:stCondLst>
                                            <p:cond delay="0"/>
                                          </p:stCondLst>
                                        </p:cTn>
                                        <p:tgtEl>
                                          <p:spTgt spid="14"/>
                                        </p:tgtEl>
                                        <p:attrNameLst>
                                          <p:attrName>style.visibility</p:attrName>
                                        </p:attrNameLst>
                                      </p:cBhvr>
                                      <p:to>
                                        <p:strVal val="visible"/>
                                      </p:to>
                                    </p:set>
                                  </p:childTnLst>
                                </p:cTn>
                              </p:par>
                            </p:childTnLst>
                          </p:cTn>
                        </p:par>
                        <p:par>
                          <p:cTn id="378" fill="hold">
                            <p:stCondLst>
                              <p:cond delay="15600"/>
                            </p:stCondLst>
                            <p:childTnLst>
                              <p:par>
                                <p:cTn id="379" presetID="1" presetClass="entr" presetSubtype="0" fill="hold" nodeType="afterEffect">
                                  <p:stCondLst>
                                    <p:cond delay="200"/>
                                  </p:stCondLst>
                                  <p:childTnLst>
                                    <p:set>
                                      <p:cBhvr>
                                        <p:cTn id="380" dur="1" fill="hold">
                                          <p:stCondLst>
                                            <p:cond delay="0"/>
                                          </p:stCondLst>
                                        </p:cTn>
                                        <p:tgtEl>
                                          <p:spTgt spid="15"/>
                                        </p:tgtEl>
                                        <p:attrNameLst>
                                          <p:attrName>style.visibility</p:attrName>
                                        </p:attrNameLst>
                                      </p:cBhvr>
                                      <p:to>
                                        <p:strVal val="visible"/>
                                      </p:to>
                                    </p:set>
                                  </p:childTnLst>
                                </p:cTn>
                              </p:par>
                            </p:childTnLst>
                          </p:cTn>
                        </p:par>
                        <p:par>
                          <p:cTn id="381" fill="hold">
                            <p:stCondLst>
                              <p:cond delay="15800"/>
                            </p:stCondLst>
                            <p:childTnLst>
                              <p:par>
                                <p:cTn id="382" presetID="1" presetClass="entr" presetSubtype="0" fill="hold" nodeType="afterEffect">
                                  <p:stCondLst>
                                    <p:cond delay="200"/>
                                  </p:stCondLst>
                                  <p:childTnLst>
                                    <p:set>
                                      <p:cBhvr>
                                        <p:cTn id="383" dur="1" fill="hold">
                                          <p:stCondLst>
                                            <p:cond delay="0"/>
                                          </p:stCondLst>
                                        </p:cTn>
                                        <p:tgtEl>
                                          <p:spTgt spid="16"/>
                                        </p:tgtEl>
                                        <p:attrNameLst>
                                          <p:attrName>style.visibility</p:attrName>
                                        </p:attrNameLst>
                                      </p:cBhvr>
                                      <p:to>
                                        <p:strVal val="visible"/>
                                      </p:to>
                                    </p:set>
                                  </p:childTnLst>
                                </p:cTn>
                              </p:par>
                            </p:childTnLst>
                          </p:cTn>
                        </p:par>
                        <p:par>
                          <p:cTn id="384" fill="hold">
                            <p:stCondLst>
                              <p:cond delay="16000"/>
                            </p:stCondLst>
                            <p:childTnLst>
                              <p:par>
                                <p:cTn id="385" presetID="1" presetClass="entr" presetSubtype="0" fill="hold" nodeType="afterEffect">
                                  <p:stCondLst>
                                    <p:cond delay="200"/>
                                  </p:stCondLst>
                                  <p:childTnLst>
                                    <p:set>
                                      <p:cBhvr>
                                        <p:cTn id="386" dur="1" fill="hold">
                                          <p:stCondLst>
                                            <p:cond delay="0"/>
                                          </p:stCondLst>
                                        </p:cTn>
                                        <p:tgtEl>
                                          <p:spTgt spid="17"/>
                                        </p:tgtEl>
                                        <p:attrNameLst>
                                          <p:attrName>style.visibility</p:attrName>
                                        </p:attrNameLst>
                                      </p:cBhvr>
                                      <p:to>
                                        <p:strVal val="visible"/>
                                      </p:to>
                                    </p:set>
                                  </p:childTnLst>
                                </p:cTn>
                              </p:par>
                            </p:childTnLst>
                          </p:cTn>
                        </p:par>
                        <p:par>
                          <p:cTn id="387" fill="hold">
                            <p:stCondLst>
                              <p:cond delay="16200"/>
                            </p:stCondLst>
                            <p:childTnLst>
                              <p:par>
                                <p:cTn id="388" presetID="1" presetClass="entr" presetSubtype="0" fill="hold" nodeType="afterEffect">
                                  <p:stCondLst>
                                    <p:cond delay="200"/>
                                  </p:stCondLst>
                                  <p:childTnLst>
                                    <p:set>
                                      <p:cBhvr>
                                        <p:cTn id="389" dur="1" fill="hold">
                                          <p:stCondLst>
                                            <p:cond delay="0"/>
                                          </p:stCondLst>
                                        </p:cTn>
                                        <p:tgtEl>
                                          <p:spTgt spid="18"/>
                                        </p:tgtEl>
                                        <p:attrNameLst>
                                          <p:attrName>style.visibility</p:attrName>
                                        </p:attrNameLst>
                                      </p:cBhvr>
                                      <p:to>
                                        <p:strVal val="visible"/>
                                      </p:to>
                                    </p:set>
                                  </p:childTnLst>
                                </p:cTn>
                              </p:par>
                            </p:childTnLst>
                          </p:cTn>
                        </p:par>
                        <p:par>
                          <p:cTn id="390" fill="hold">
                            <p:stCondLst>
                              <p:cond delay="16400"/>
                            </p:stCondLst>
                            <p:childTnLst>
                              <p:par>
                                <p:cTn id="391" presetID="1" presetClass="entr" presetSubtype="0" fill="hold" nodeType="afterEffect">
                                  <p:stCondLst>
                                    <p:cond delay="200"/>
                                  </p:stCondLst>
                                  <p:childTnLst>
                                    <p:set>
                                      <p:cBhvr>
                                        <p:cTn id="392" dur="1" fill="hold">
                                          <p:stCondLst>
                                            <p:cond delay="0"/>
                                          </p:stCondLst>
                                        </p:cTn>
                                        <p:tgtEl>
                                          <p:spTgt spid="19"/>
                                        </p:tgtEl>
                                        <p:attrNameLst>
                                          <p:attrName>style.visibility</p:attrName>
                                        </p:attrNameLst>
                                      </p:cBhvr>
                                      <p:to>
                                        <p:strVal val="visible"/>
                                      </p:to>
                                    </p:set>
                                  </p:childTnLst>
                                </p:cTn>
                              </p:par>
                            </p:childTnLst>
                          </p:cTn>
                        </p:par>
                        <p:par>
                          <p:cTn id="393" fill="hold">
                            <p:stCondLst>
                              <p:cond delay="16600"/>
                            </p:stCondLst>
                            <p:childTnLst>
                              <p:par>
                                <p:cTn id="394" presetID="1" presetClass="entr" presetSubtype="0" fill="hold" nodeType="afterEffect">
                                  <p:stCondLst>
                                    <p:cond delay="200"/>
                                  </p:stCondLst>
                                  <p:childTnLst>
                                    <p:set>
                                      <p:cBhvr>
                                        <p:cTn id="395" dur="1" fill="hold">
                                          <p:stCondLst>
                                            <p:cond delay="0"/>
                                          </p:stCondLst>
                                        </p:cTn>
                                        <p:tgtEl>
                                          <p:spTgt spid="20"/>
                                        </p:tgtEl>
                                        <p:attrNameLst>
                                          <p:attrName>style.visibility</p:attrName>
                                        </p:attrNameLst>
                                      </p:cBhvr>
                                      <p:to>
                                        <p:strVal val="visible"/>
                                      </p:to>
                                    </p:set>
                                  </p:childTnLst>
                                </p:cTn>
                              </p:par>
                            </p:childTnLst>
                          </p:cTn>
                        </p:par>
                        <p:par>
                          <p:cTn id="396" fill="hold">
                            <p:stCondLst>
                              <p:cond delay="16800"/>
                            </p:stCondLst>
                            <p:childTnLst>
                              <p:par>
                                <p:cTn id="397" presetID="1" presetClass="entr" presetSubtype="0" fill="hold" nodeType="afterEffect">
                                  <p:stCondLst>
                                    <p:cond delay="200"/>
                                  </p:stCondLst>
                                  <p:childTnLst>
                                    <p:set>
                                      <p:cBhvr>
                                        <p:cTn id="398" dur="1" fill="hold">
                                          <p:stCondLst>
                                            <p:cond delay="0"/>
                                          </p:stCondLst>
                                        </p:cTn>
                                        <p:tgtEl>
                                          <p:spTgt spid="21"/>
                                        </p:tgtEl>
                                        <p:attrNameLst>
                                          <p:attrName>style.visibility</p:attrName>
                                        </p:attrNameLst>
                                      </p:cBhvr>
                                      <p:to>
                                        <p:strVal val="visible"/>
                                      </p:to>
                                    </p:set>
                                  </p:childTnLst>
                                </p:cTn>
                              </p:par>
                            </p:childTnLst>
                          </p:cTn>
                        </p:par>
                        <p:par>
                          <p:cTn id="399" fill="hold">
                            <p:stCondLst>
                              <p:cond delay="17000"/>
                            </p:stCondLst>
                            <p:childTnLst>
                              <p:par>
                                <p:cTn id="400" presetID="1" presetClass="entr" presetSubtype="0" fill="hold" nodeType="afterEffect">
                                  <p:stCondLst>
                                    <p:cond delay="200"/>
                                  </p:stCondLst>
                                  <p:childTnLst>
                                    <p:set>
                                      <p:cBhvr>
                                        <p:cTn id="401" dur="1" fill="hold">
                                          <p:stCondLst>
                                            <p:cond delay="0"/>
                                          </p:stCondLst>
                                        </p:cTn>
                                        <p:tgtEl>
                                          <p:spTgt spid="22"/>
                                        </p:tgtEl>
                                        <p:attrNameLst>
                                          <p:attrName>style.visibility</p:attrName>
                                        </p:attrNameLst>
                                      </p:cBhvr>
                                      <p:to>
                                        <p:strVal val="visible"/>
                                      </p:to>
                                    </p:set>
                                  </p:childTnLst>
                                </p:cTn>
                              </p:par>
                            </p:childTnLst>
                          </p:cTn>
                        </p:par>
                        <p:par>
                          <p:cTn id="402" fill="hold">
                            <p:stCondLst>
                              <p:cond delay="17200"/>
                            </p:stCondLst>
                            <p:childTnLst>
                              <p:par>
                                <p:cTn id="403" presetID="1" presetClass="entr" presetSubtype="0" fill="hold" nodeType="afterEffect">
                                  <p:stCondLst>
                                    <p:cond delay="200"/>
                                  </p:stCondLst>
                                  <p:childTnLst>
                                    <p:set>
                                      <p:cBhvr>
                                        <p:cTn id="404" dur="1" fill="hold">
                                          <p:stCondLst>
                                            <p:cond delay="0"/>
                                          </p:stCondLst>
                                        </p:cTn>
                                        <p:tgtEl>
                                          <p:spTgt spid="23"/>
                                        </p:tgtEl>
                                        <p:attrNameLst>
                                          <p:attrName>style.visibility</p:attrName>
                                        </p:attrNameLst>
                                      </p:cBhvr>
                                      <p:to>
                                        <p:strVal val="visible"/>
                                      </p:to>
                                    </p:set>
                                  </p:childTnLst>
                                </p:cTn>
                              </p:par>
                            </p:childTnLst>
                          </p:cTn>
                        </p:par>
                        <p:par>
                          <p:cTn id="405" fill="hold">
                            <p:stCondLst>
                              <p:cond delay="17400"/>
                            </p:stCondLst>
                            <p:childTnLst>
                              <p:par>
                                <p:cTn id="406" presetID="1" presetClass="entr" presetSubtype="0" fill="hold" nodeType="afterEffect">
                                  <p:stCondLst>
                                    <p:cond delay="200"/>
                                  </p:stCondLst>
                                  <p:childTnLst>
                                    <p:set>
                                      <p:cBhvr>
                                        <p:cTn id="407" dur="1" fill="hold">
                                          <p:stCondLst>
                                            <p:cond delay="0"/>
                                          </p:stCondLst>
                                        </p:cTn>
                                        <p:tgtEl>
                                          <p:spTgt spid="24"/>
                                        </p:tgtEl>
                                        <p:attrNameLst>
                                          <p:attrName>style.visibility</p:attrName>
                                        </p:attrNameLst>
                                      </p:cBhvr>
                                      <p:to>
                                        <p:strVal val="visible"/>
                                      </p:to>
                                    </p:set>
                                  </p:childTnLst>
                                </p:cTn>
                              </p:par>
                            </p:childTnLst>
                          </p:cTn>
                        </p:par>
                        <p:par>
                          <p:cTn id="408" fill="hold">
                            <p:stCondLst>
                              <p:cond delay="17600"/>
                            </p:stCondLst>
                            <p:childTnLst>
                              <p:par>
                                <p:cTn id="409" presetID="1" presetClass="entr" presetSubtype="0" fill="hold" nodeType="afterEffect">
                                  <p:stCondLst>
                                    <p:cond delay="200"/>
                                  </p:stCondLst>
                                  <p:childTnLst>
                                    <p:set>
                                      <p:cBhvr>
                                        <p:cTn id="410" dur="1" fill="hold">
                                          <p:stCondLst>
                                            <p:cond delay="0"/>
                                          </p:stCondLst>
                                        </p:cTn>
                                        <p:tgtEl>
                                          <p:spTgt spid="25"/>
                                        </p:tgtEl>
                                        <p:attrNameLst>
                                          <p:attrName>style.visibility</p:attrName>
                                        </p:attrNameLst>
                                      </p:cBhvr>
                                      <p:to>
                                        <p:strVal val="visible"/>
                                      </p:to>
                                    </p:set>
                                  </p:childTnLst>
                                </p:cTn>
                              </p:par>
                            </p:childTnLst>
                          </p:cTn>
                        </p:par>
                        <p:par>
                          <p:cTn id="411" fill="hold">
                            <p:stCondLst>
                              <p:cond delay="17800"/>
                            </p:stCondLst>
                            <p:childTnLst>
                              <p:par>
                                <p:cTn id="412" presetID="1" presetClass="entr" presetSubtype="0" fill="hold" nodeType="afterEffect">
                                  <p:stCondLst>
                                    <p:cond delay="200"/>
                                  </p:stCondLst>
                                  <p:childTnLst>
                                    <p:set>
                                      <p:cBhvr>
                                        <p:cTn id="413" dur="1" fill="hold">
                                          <p:stCondLst>
                                            <p:cond delay="0"/>
                                          </p:stCondLst>
                                        </p:cTn>
                                        <p:tgtEl>
                                          <p:spTgt spid="26"/>
                                        </p:tgtEl>
                                        <p:attrNameLst>
                                          <p:attrName>style.visibility</p:attrName>
                                        </p:attrNameLst>
                                      </p:cBhvr>
                                      <p:to>
                                        <p:strVal val="visible"/>
                                      </p:to>
                                    </p:set>
                                  </p:childTnLst>
                                </p:cTn>
                              </p:par>
                            </p:childTnLst>
                          </p:cTn>
                        </p:par>
                        <p:par>
                          <p:cTn id="414" fill="hold">
                            <p:stCondLst>
                              <p:cond delay="18000"/>
                            </p:stCondLst>
                            <p:childTnLst>
                              <p:par>
                                <p:cTn id="415" presetID="1" presetClass="entr" presetSubtype="0" fill="hold" nodeType="afterEffect">
                                  <p:stCondLst>
                                    <p:cond delay="200"/>
                                  </p:stCondLst>
                                  <p:childTnLst>
                                    <p:set>
                                      <p:cBhvr>
                                        <p:cTn id="416" dur="1" fill="hold">
                                          <p:stCondLst>
                                            <p:cond delay="0"/>
                                          </p:stCondLst>
                                        </p:cTn>
                                        <p:tgtEl>
                                          <p:spTgt spid="27"/>
                                        </p:tgtEl>
                                        <p:attrNameLst>
                                          <p:attrName>style.visibility</p:attrName>
                                        </p:attrNameLst>
                                      </p:cBhvr>
                                      <p:to>
                                        <p:strVal val="visible"/>
                                      </p:to>
                                    </p:set>
                                  </p:childTnLst>
                                </p:cTn>
                              </p:par>
                            </p:childTnLst>
                          </p:cTn>
                        </p:par>
                        <p:par>
                          <p:cTn id="417" fill="hold">
                            <p:stCondLst>
                              <p:cond delay="18200"/>
                            </p:stCondLst>
                            <p:childTnLst>
                              <p:par>
                                <p:cTn id="418" presetID="1" presetClass="entr" presetSubtype="0" fill="hold" nodeType="afterEffect">
                                  <p:stCondLst>
                                    <p:cond delay="200"/>
                                  </p:stCondLst>
                                  <p:childTnLst>
                                    <p:set>
                                      <p:cBhvr>
                                        <p:cTn id="419" dur="1" fill="hold">
                                          <p:stCondLst>
                                            <p:cond delay="0"/>
                                          </p:stCondLst>
                                        </p:cTn>
                                        <p:tgtEl>
                                          <p:spTgt spid="28"/>
                                        </p:tgtEl>
                                        <p:attrNameLst>
                                          <p:attrName>style.visibility</p:attrName>
                                        </p:attrNameLst>
                                      </p:cBhvr>
                                      <p:to>
                                        <p:strVal val="visible"/>
                                      </p:to>
                                    </p:set>
                                  </p:childTnLst>
                                </p:cTn>
                              </p:par>
                            </p:childTnLst>
                          </p:cTn>
                        </p:par>
                        <p:par>
                          <p:cTn id="420" fill="hold">
                            <p:stCondLst>
                              <p:cond delay="18400"/>
                            </p:stCondLst>
                            <p:childTnLst>
                              <p:par>
                                <p:cTn id="421" presetID="1" presetClass="entr" presetSubtype="0" fill="hold" nodeType="afterEffect">
                                  <p:stCondLst>
                                    <p:cond delay="200"/>
                                  </p:stCondLst>
                                  <p:childTnLst>
                                    <p:set>
                                      <p:cBhvr>
                                        <p:cTn id="422" dur="1" fill="hold">
                                          <p:stCondLst>
                                            <p:cond delay="0"/>
                                          </p:stCondLst>
                                        </p:cTn>
                                        <p:tgtEl>
                                          <p:spTgt spid="29"/>
                                        </p:tgtEl>
                                        <p:attrNameLst>
                                          <p:attrName>style.visibility</p:attrName>
                                        </p:attrNameLst>
                                      </p:cBhvr>
                                      <p:to>
                                        <p:strVal val="visible"/>
                                      </p:to>
                                    </p:set>
                                  </p:childTnLst>
                                </p:cTn>
                              </p:par>
                            </p:childTnLst>
                          </p:cTn>
                        </p:par>
                        <p:par>
                          <p:cTn id="423" fill="hold">
                            <p:stCondLst>
                              <p:cond delay="18600"/>
                            </p:stCondLst>
                            <p:childTnLst>
                              <p:par>
                                <p:cTn id="424" presetID="1" presetClass="entr" presetSubtype="0" fill="hold" nodeType="afterEffect">
                                  <p:stCondLst>
                                    <p:cond delay="200"/>
                                  </p:stCondLst>
                                  <p:childTnLst>
                                    <p:set>
                                      <p:cBhvr>
                                        <p:cTn id="425" dur="1" fill="hold">
                                          <p:stCondLst>
                                            <p:cond delay="0"/>
                                          </p:stCondLst>
                                        </p:cTn>
                                        <p:tgtEl>
                                          <p:spTgt spid="30"/>
                                        </p:tgtEl>
                                        <p:attrNameLst>
                                          <p:attrName>style.visibility</p:attrName>
                                        </p:attrNameLst>
                                      </p:cBhvr>
                                      <p:to>
                                        <p:strVal val="visible"/>
                                      </p:to>
                                    </p:set>
                                  </p:childTnLst>
                                </p:cTn>
                              </p:par>
                            </p:childTnLst>
                          </p:cTn>
                        </p:par>
                        <p:par>
                          <p:cTn id="426" fill="hold">
                            <p:stCondLst>
                              <p:cond delay="18800"/>
                            </p:stCondLst>
                            <p:childTnLst>
                              <p:par>
                                <p:cTn id="427" presetID="1" presetClass="entr" presetSubtype="0" fill="hold" nodeType="afterEffect">
                                  <p:stCondLst>
                                    <p:cond delay="200"/>
                                  </p:stCondLst>
                                  <p:childTnLst>
                                    <p:set>
                                      <p:cBhvr>
                                        <p:cTn id="428" dur="1" fill="hold">
                                          <p:stCondLst>
                                            <p:cond delay="0"/>
                                          </p:stCondLst>
                                        </p:cTn>
                                        <p:tgtEl>
                                          <p:spTgt spid="31"/>
                                        </p:tgtEl>
                                        <p:attrNameLst>
                                          <p:attrName>style.visibility</p:attrName>
                                        </p:attrNameLst>
                                      </p:cBhvr>
                                      <p:to>
                                        <p:strVal val="visible"/>
                                      </p:to>
                                    </p:set>
                                  </p:childTnLst>
                                </p:cTn>
                              </p:par>
                            </p:childTnLst>
                          </p:cTn>
                        </p:par>
                        <p:par>
                          <p:cTn id="429" fill="hold">
                            <p:stCondLst>
                              <p:cond delay="19000"/>
                            </p:stCondLst>
                            <p:childTnLst>
                              <p:par>
                                <p:cTn id="430" presetID="1" presetClass="entr" presetSubtype="0" fill="hold" nodeType="afterEffect">
                                  <p:stCondLst>
                                    <p:cond delay="200"/>
                                  </p:stCondLst>
                                  <p:childTnLst>
                                    <p:set>
                                      <p:cBhvr>
                                        <p:cTn id="431" dur="1" fill="hold">
                                          <p:stCondLst>
                                            <p:cond delay="0"/>
                                          </p:stCondLst>
                                        </p:cTn>
                                        <p:tgtEl>
                                          <p:spTgt spid="32"/>
                                        </p:tgtEl>
                                        <p:attrNameLst>
                                          <p:attrName>style.visibility</p:attrName>
                                        </p:attrNameLst>
                                      </p:cBhvr>
                                      <p:to>
                                        <p:strVal val="visible"/>
                                      </p:to>
                                    </p:set>
                                  </p:childTnLst>
                                </p:cTn>
                              </p:par>
                            </p:childTnLst>
                          </p:cTn>
                        </p:par>
                        <p:par>
                          <p:cTn id="432" fill="hold">
                            <p:stCondLst>
                              <p:cond delay="19200"/>
                            </p:stCondLst>
                            <p:childTnLst>
                              <p:par>
                                <p:cTn id="433" presetID="1" presetClass="entr" presetSubtype="0" fill="hold" nodeType="afterEffect">
                                  <p:stCondLst>
                                    <p:cond delay="200"/>
                                  </p:stCondLst>
                                  <p:childTnLst>
                                    <p:set>
                                      <p:cBhvr>
                                        <p:cTn id="434" dur="1" fill="hold">
                                          <p:stCondLst>
                                            <p:cond delay="0"/>
                                          </p:stCondLst>
                                        </p:cTn>
                                        <p:tgtEl>
                                          <p:spTgt spid="33"/>
                                        </p:tgtEl>
                                        <p:attrNameLst>
                                          <p:attrName>style.visibility</p:attrName>
                                        </p:attrNameLst>
                                      </p:cBhvr>
                                      <p:to>
                                        <p:strVal val="visible"/>
                                      </p:to>
                                    </p:set>
                                  </p:childTnLst>
                                </p:cTn>
                              </p:par>
                            </p:childTnLst>
                          </p:cTn>
                        </p:par>
                        <p:par>
                          <p:cTn id="435" fill="hold">
                            <p:stCondLst>
                              <p:cond delay="19400"/>
                            </p:stCondLst>
                            <p:childTnLst>
                              <p:par>
                                <p:cTn id="436" presetID="1" presetClass="entr" presetSubtype="0" fill="hold" nodeType="afterEffect">
                                  <p:stCondLst>
                                    <p:cond delay="200"/>
                                  </p:stCondLst>
                                  <p:childTnLst>
                                    <p:set>
                                      <p:cBhvr>
                                        <p:cTn id="437" dur="1" fill="hold">
                                          <p:stCondLst>
                                            <p:cond delay="0"/>
                                          </p:stCondLst>
                                        </p:cTn>
                                        <p:tgtEl>
                                          <p:spTgt spid="34"/>
                                        </p:tgtEl>
                                        <p:attrNameLst>
                                          <p:attrName>style.visibility</p:attrName>
                                        </p:attrNameLst>
                                      </p:cBhvr>
                                      <p:to>
                                        <p:strVal val="visible"/>
                                      </p:to>
                                    </p:set>
                                  </p:childTnLst>
                                </p:cTn>
                              </p:par>
                            </p:childTnLst>
                          </p:cTn>
                        </p:par>
                        <p:par>
                          <p:cTn id="438" fill="hold">
                            <p:stCondLst>
                              <p:cond delay="19600"/>
                            </p:stCondLst>
                            <p:childTnLst>
                              <p:par>
                                <p:cTn id="439" presetID="1" presetClass="entr" presetSubtype="0" fill="hold" nodeType="afterEffect">
                                  <p:stCondLst>
                                    <p:cond delay="200"/>
                                  </p:stCondLst>
                                  <p:childTnLst>
                                    <p:set>
                                      <p:cBhvr>
                                        <p:cTn id="440" dur="1" fill="hold">
                                          <p:stCondLst>
                                            <p:cond delay="0"/>
                                          </p:stCondLst>
                                        </p:cTn>
                                        <p:tgtEl>
                                          <p:spTgt spid="35"/>
                                        </p:tgtEl>
                                        <p:attrNameLst>
                                          <p:attrName>style.visibility</p:attrName>
                                        </p:attrNameLst>
                                      </p:cBhvr>
                                      <p:to>
                                        <p:strVal val="visible"/>
                                      </p:to>
                                    </p:set>
                                  </p:childTnLst>
                                </p:cTn>
                              </p:par>
                            </p:childTnLst>
                          </p:cTn>
                        </p:par>
                        <p:par>
                          <p:cTn id="441" fill="hold">
                            <p:stCondLst>
                              <p:cond delay="19800"/>
                            </p:stCondLst>
                            <p:childTnLst>
                              <p:par>
                                <p:cTn id="442" presetID="1" presetClass="entr" presetSubtype="0" fill="hold" nodeType="afterEffect">
                                  <p:stCondLst>
                                    <p:cond delay="200"/>
                                  </p:stCondLst>
                                  <p:childTnLst>
                                    <p:set>
                                      <p:cBhvr>
                                        <p:cTn id="443" dur="1" fill="hold">
                                          <p:stCondLst>
                                            <p:cond delay="0"/>
                                          </p:stCondLst>
                                        </p:cTn>
                                        <p:tgtEl>
                                          <p:spTgt spid="36"/>
                                        </p:tgtEl>
                                        <p:attrNameLst>
                                          <p:attrName>style.visibility</p:attrName>
                                        </p:attrNameLst>
                                      </p:cBhvr>
                                      <p:to>
                                        <p:strVal val="visible"/>
                                      </p:to>
                                    </p:set>
                                  </p:childTnLst>
                                </p:cTn>
                              </p:par>
                            </p:childTnLst>
                          </p:cTn>
                        </p:par>
                        <p:par>
                          <p:cTn id="444" fill="hold">
                            <p:stCondLst>
                              <p:cond delay="20000"/>
                            </p:stCondLst>
                            <p:childTnLst>
                              <p:par>
                                <p:cTn id="445" presetID="1" presetClass="entr" presetSubtype="0" fill="hold" nodeType="afterEffect">
                                  <p:stCondLst>
                                    <p:cond delay="200"/>
                                  </p:stCondLst>
                                  <p:childTnLst>
                                    <p:set>
                                      <p:cBhvr>
                                        <p:cTn id="446" dur="1" fill="hold">
                                          <p:stCondLst>
                                            <p:cond delay="0"/>
                                          </p:stCondLst>
                                        </p:cTn>
                                        <p:tgtEl>
                                          <p:spTgt spid="37"/>
                                        </p:tgtEl>
                                        <p:attrNameLst>
                                          <p:attrName>style.visibility</p:attrName>
                                        </p:attrNameLst>
                                      </p:cBhvr>
                                      <p:to>
                                        <p:strVal val="visible"/>
                                      </p:to>
                                    </p:set>
                                  </p:childTnLst>
                                </p:cTn>
                              </p:par>
                            </p:childTnLst>
                          </p:cTn>
                        </p:par>
                        <p:par>
                          <p:cTn id="447" fill="hold">
                            <p:stCondLst>
                              <p:cond delay="20200"/>
                            </p:stCondLst>
                            <p:childTnLst>
                              <p:par>
                                <p:cTn id="448" presetID="1" presetClass="entr" presetSubtype="0" fill="hold" nodeType="afterEffect">
                                  <p:stCondLst>
                                    <p:cond delay="200"/>
                                  </p:stCondLst>
                                  <p:childTnLst>
                                    <p:set>
                                      <p:cBhvr>
                                        <p:cTn id="449" dur="1" fill="hold">
                                          <p:stCondLst>
                                            <p:cond delay="0"/>
                                          </p:stCondLst>
                                        </p:cTn>
                                        <p:tgtEl>
                                          <p:spTgt spid="38"/>
                                        </p:tgtEl>
                                        <p:attrNameLst>
                                          <p:attrName>style.visibility</p:attrName>
                                        </p:attrNameLst>
                                      </p:cBhvr>
                                      <p:to>
                                        <p:strVal val="visible"/>
                                      </p:to>
                                    </p:set>
                                  </p:childTnLst>
                                </p:cTn>
                              </p:par>
                            </p:childTnLst>
                          </p:cTn>
                        </p:par>
                        <p:par>
                          <p:cTn id="450" fill="hold">
                            <p:stCondLst>
                              <p:cond delay="20400"/>
                            </p:stCondLst>
                            <p:childTnLst>
                              <p:par>
                                <p:cTn id="451" presetID="1" presetClass="entr" presetSubtype="0" fill="hold" nodeType="afterEffect">
                                  <p:stCondLst>
                                    <p:cond delay="200"/>
                                  </p:stCondLst>
                                  <p:childTnLst>
                                    <p:set>
                                      <p:cBhvr>
                                        <p:cTn id="452" dur="1" fill="hold">
                                          <p:stCondLst>
                                            <p:cond delay="0"/>
                                          </p:stCondLst>
                                        </p:cTn>
                                        <p:tgtEl>
                                          <p:spTgt spid="39"/>
                                        </p:tgtEl>
                                        <p:attrNameLst>
                                          <p:attrName>style.visibility</p:attrName>
                                        </p:attrNameLst>
                                      </p:cBhvr>
                                      <p:to>
                                        <p:strVal val="visible"/>
                                      </p:to>
                                    </p:set>
                                  </p:childTnLst>
                                </p:cTn>
                              </p:par>
                            </p:childTnLst>
                          </p:cTn>
                        </p:par>
                        <p:par>
                          <p:cTn id="453" fill="hold">
                            <p:stCondLst>
                              <p:cond delay="20600"/>
                            </p:stCondLst>
                            <p:childTnLst>
                              <p:par>
                                <p:cTn id="454" presetID="1" presetClass="entr" presetSubtype="0" fill="hold" nodeType="afterEffect">
                                  <p:stCondLst>
                                    <p:cond delay="200"/>
                                  </p:stCondLst>
                                  <p:childTnLst>
                                    <p:set>
                                      <p:cBhvr>
                                        <p:cTn id="455" dur="1" fill="hold">
                                          <p:stCondLst>
                                            <p:cond delay="0"/>
                                          </p:stCondLst>
                                        </p:cTn>
                                        <p:tgtEl>
                                          <p:spTgt spid="40"/>
                                        </p:tgtEl>
                                        <p:attrNameLst>
                                          <p:attrName>style.visibility</p:attrName>
                                        </p:attrNameLst>
                                      </p:cBhvr>
                                      <p:to>
                                        <p:strVal val="visible"/>
                                      </p:to>
                                    </p:set>
                                  </p:childTnLst>
                                </p:cTn>
                              </p:par>
                            </p:childTnLst>
                          </p:cTn>
                        </p:par>
                        <p:par>
                          <p:cTn id="456" fill="hold">
                            <p:stCondLst>
                              <p:cond delay="20800"/>
                            </p:stCondLst>
                            <p:childTnLst>
                              <p:par>
                                <p:cTn id="457" presetID="1" presetClass="entr" presetSubtype="0" fill="hold" nodeType="afterEffect">
                                  <p:stCondLst>
                                    <p:cond delay="200"/>
                                  </p:stCondLst>
                                  <p:childTnLst>
                                    <p:set>
                                      <p:cBhvr>
                                        <p:cTn id="458" dur="1" fill="hold">
                                          <p:stCondLst>
                                            <p:cond delay="0"/>
                                          </p:stCondLst>
                                        </p:cTn>
                                        <p:tgtEl>
                                          <p:spTgt spid="41"/>
                                        </p:tgtEl>
                                        <p:attrNameLst>
                                          <p:attrName>style.visibility</p:attrName>
                                        </p:attrNameLst>
                                      </p:cBhvr>
                                      <p:to>
                                        <p:strVal val="visible"/>
                                      </p:to>
                                    </p:set>
                                  </p:childTnLst>
                                </p:cTn>
                              </p:par>
                            </p:childTnLst>
                          </p:cTn>
                        </p:par>
                        <p:par>
                          <p:cTn id="459" fill="hold">
                            <p:stCondLst>
                              <p:cond delay="21000"/>
                            </p:stCondLst>
                            <p:childTnLst>
                              <p:par>
                                <p:cTn id="460" presetID="1" presetClass="entr" presetSubtype="0" fill="hold" nodeType="afterEffect">
                                  <p:stCondLst>
                                    <p:cond delay="200"/>
                                  </p:stCondLst>
                                  <p:childTnLst>
                                    <p:set>
                                      <p:cBhvr>
                                        <p:cTn id="461" dur="1" fill="hold">
                                          <p:stCondLst>
                                            <p:cond delay="0"/>
                                          </p:stCondLst>
                                        </p:cTn>
                                        <p:tgtEl>
                                          <p:spTgt spid="42"/>
                                        </p:tgtEl>
                                        <p:attrNameLst>
                                          <p:attrName>style.visibility</p:attrName>
                                        </p:attrNameLst>
                                      </p:cBhvr>
                                      <p:to>
                                        <p:strVal val="visible"/>
                                      </p:to>
                                    </p:set>
                                  </p:childTnLst>
                                </p:cTn>
                              </p:par>
                            </p:childTnLst>
                          </p:cTn>
                        </p:par>
                        <p:par>
                          <p:cTn id="462" fill="hold">
                            <p:stCondLst>
                              <p:cond delay="21200"/>
                            </p:stCondLst>
                            <p:childTnLst>
                              <p:par>
                                <p:cTn id="463" presetID="1" presetClass="entr" presetSubtype="0" fill="hold" nodeType="afterEffect">
                                  <p:stCondLst>
                                    <p:cond delay="200"/>
                                  </p:stCondLst>
                                  <p:childTnLst>
                                    <p:set>
                                      <p:cBhvr>
                                        <p:cTn id="464" dur="1" fill="hold">
                                          <p:stCondLst>
                                            <p:cond delay="0"/>
                                          </p:stCondLst>
                                        </p:cTn>
                                        <p:tgtEl>
                                          <p:spTgt spid="43"/>
                                        </p:tgtEl>
                                        <p:attrNameLst>
                                          <p:attrName>style.visibility</p:attrName>
                                        </p:attrNameLst>
                                      </p:cBhvr>
                                      <p:to>
                                        <p:strVal val="visible"/>
                                      </p:to>
                                    </p:set>
                                  </p:childTnLst>
                                </p:cTn>
                              </p:par>
                            </p:childTnLst>
                          </p:cTn>
                        </p:par>
                        <p:par>
                          <p:cTn id="465" fill="hold">
                            <p:stCondLst>
                              <p:cond delay="21400"/>
                            </p:stCondLst>
                            <p:childTnLst>
                              <p:par>
                                <p:cTn id="466" presetID="1" presetClass="entr" presetSubtype="0" fill="hold" nodeType="afterEffect">
                                  <p:stCondLst>
                                    <p:cond delay="200"/>
                                  </p:stCondLst>
                                  <p:childTnLst>
                                    <p:set>
                                      <p:cBhvr>
                                        <p:cTn id="467" dur="1" fill="hold">
                                          <p:stCondLst>
                                            <p:cond delay="0"/>
                                          </p:stCondLst>
                                        </p:cTn>
                                        <p:tgtEl>
                                          <p:spTgt spid="44"/>
                                        </p:tgtEl>
                                        <p:attrNameLst>
                                          <p:attrName>style.visibility</p:attrName>
                                        </p:attrNameLst>
                                      </p:cBhvr>
                                      <p:to>
                                        <p:strVal val="visible"/>
                                      </p:to>
                                    </p:set>
                                  </p:childTnLst>
                                </p:cTn>
                              </p:par>
                            </p:childTnLst>
                          </p:cTn>
                        </p:par>
                        <p:par>
                          <p:cTn id="468" fill="hold">
                            <p:stCondLst>
                              <p:cond delay="21600"/>
                            </p:stCondLst>
                            <p:childTnLst>
                              <p:par>
                                <p:cTn id="469" presetID="1" presetClass="entr" presetSubtype="0" fill="hold" nodeType="afterEffect">
                                  <p:stCondLst>
                                    <p:cond delay="200"/>
                                  </p:stCondLst>
                                  <p:childTnLst>
                                    <p:set>
                                      <p:cBhvr>
                                        <p:cTn id="470" dur="1" fill="hold">
                                          <p:stCondLst>
                                            <p:cond delay="0"/>
                                          </p:stCondLst>
                                        </p:cTn>
                                        <p:tgtEl>
                                          <p:spTgt spid="45"/>
                                        </p:tgtEl>
                                        <p:attrNameLst>
                                          <p:attrName>style.visibility</p:attrName>
                                        </p:attrNameLst>
                                      </p:cBhvr>
                                      <p:to>
                                        <p:strVal val="visible"/>
                                      </p:to>
                                    </p:set>
                                  </p:childTnLst>
                                </p:cTn>
                              </p:par>
                            </p:childTnLst>
                          </p:cTn>
                        </p:par>
                        <p:par>
                          <p:cTn id="471" fill="hold">
                            <p:stCondLst>
                              <p:cond delay="21800"/>
                            </p:stCondLst>
                            <p:childTnLst>
                              <p:par>
                                <p:cTn id="472" presetID="1" presetClass="entr" presetSubtype="0" fill="hold" nodeType="afterEffect">
                                  <p:stCondLst>
                                    <p:cond delay="200"/>
                                  </p:stCondLst>
                                  <p:childTnLst>
                                    <p:set>
                                      <p:cBhvr>
                                        <p:cTn id="473" dur="1" fill="hold">
                                          <p:stCondLst>
                                            <p:cond delay="0"/>
                                          </p:stCondLst>
                                        </p:cTn>
                                        <p:tgtEl>
                                          <p:spTgt spid="46"/>
                                        </p:tgtEl>
                                        <p:attrNameLst>
                                          <p:attrName>style.visibility</p:attrName>
                                        </p:attrNameLst>
                                      </p:cBhvr>
                                      <p:to>
                                        <p:strVal val="visible"/>
                                      </p:to>
                                    </p:set>
                                  </p:childTnLst>
                                </p:cTn>
                              </p:par>
                            </p:childTnLst>
                          </p:cTn>
                        </p:par>
                        <p:par>
                          <p:cTn id="474" fill="hold">
                            <p:stCondLst>
                              <p:cond delay="22000"/>
                            </p:stCondLst>
                            <p:childTnLst>
                              <p:par>
                                <p:cTn id="475" presetID="1" presetClass="entr" presetSubtype="0" fill="hold" nodeType="afterEffect">
                                  <p:stCondLst>
                                    <p:cond delay="200"/>
                                  </p:stCondLst>
                                  <p:childTnLst>
                                    <p:set>
                                      <p:cBhvr>
                                        <p:cTn id="476" dur="1" fill="hold">
                                          <p:stCondLst>
                                            <p:cond delay="0"/>
                                          </p:stCondLst>
                                        </p:cTn>
                                        <p:tgtEl>
                                          <p:spTgt spid="47"/>
                                        </p:tgtEl>
                                        <p:attrNameLst>
                                          <p:attrName>style.visibility</p:attrName>
                                        </p:attrNameLst>
                                      </p:cBhvr>
                                      <p:to>
                                        <p:strVal val="visible"/>
                                      </p:to>
                                    </p:set>
                                  </p:childTnLst>
                                </p:cTn>
                              </p:par>
                            </p:childTnLst>
                          </p:cTn>
                        </p:par>
                        <p:par>
                          <p:cTn id="477" fill="hold">
                            <p:stCondLst>
                              <p:cond delay="22200"/>
                            </p:stCondLst>
                            <p:childTnLst>
                              <p:par>
                                <p:cTn id="478" presetID="1" presetClass="entr" presetSubtype="0" fill="hold" nodeType="afterEffect">
                                  <p:stCondLst>
                                    <p:cond delay="200"/>
                                  </p:stCondLst>
                                  <p:childTnLst>
                                    <p:set>
                                      <p:cBhvr>
                                        <p:cTn id="479" dur="1" fill="hold">
                                          <p:stCondLst>
                                            <p:cond delay="0"/>
                                          </p:stCondLst>
                                        </p:cTn>
                                        <p:tgtEl>
                                          <p:spTgt spid="48"/>
                                        </p:tgtEl>
                                        <p:attrNameLst>
                                          <p:attrName>style.visibility</p:attrName>
                                        </p:attrNameLst>
                                      </p:cBhvr>
                                      <p:to>
                                        <p:strVal val="visible"/>
                                      </p:to>
                                    </p:set>
                                  </p:childTnLst>
                                </p:cTn>
                              </p:par>
                            </p:childTnLst>
                          </p:cTn>
                        </p:par>
                        <p:par>
                          <p:cTn id="480" fill="hold">
                            <p:stCondLst>
                              <p:cond delay="22400"/>
                            </p:stCondLst>
                            <p:childTnLst>
                              <p:par>
                                <p:cTn id="481" presetID="1" presetClass="entr" presetSubtype="0" fill="hold" nodeType="afterEffect">
                                  <p:stCondLst>
                                    <p:cond delay="200"/>
                                  </p:stCondLst>
                                  <p:childTnLst>
                                    <p:set>
                                      <p:cBhvr>
                                        <p:cTn id="482" dur="1" fill="hold">
                                          <p:stCondLst>
                                            <p:cond delay="0"/>
                                          </p:stCondLst>
                                        </p:cTn>
                                        <p:tgtEl>
                                          <p:spTgt spid="49"/>
                                        </p:tgtEl>
                                        <p:attrNameLst>
                                          <p:attrName>style.visibility</p:attrName>
                                        </p:attrNameLst>
                                      </p:cBhvr>
                                      <p:to>
                                        <p:strVal val="visible"/>
                                      </p:to>
                                    </p:set>
                                  </p:childTnLst>
                                </p:cTn>
                              </p:par>
                            </p:childTnLst>
                          </p:cTn>
                        </p:par>
                        <p:par>
                          <p:cTn id="483" fill="hold">
                            <p:stCondLst>
                              <p:cond delay="22600"/>
                            </p:stCondLst>
                            <p:childTnLst>
                              <p:par>
                                <p:cTn id="484" presetID="1" presetClass="entr" presetSubtype="0" fill="hold" nodeType="afterEffect">
                                  <p:stCondLst>
                                    <p:cond delay="200"/>
                                  </p:stCondLst>
                                  <p:childTnLst>
                                    <p:set>
                                      <p:cBhvr>
                                        <p:cTn id="485" dur="1" fill="hold">
                                          <p:stCondLst>
                                            <p:cond delay="0"/>
                                          </p:stCondLst>
                                        </p:cTn>
                                        <p:tgtEl>
                                          <p:spTgt spid="50"/>
                                        </p:tgtEl>
                                        <p:attrNameLst>
                                          <p:attrName>style.visibility</p:attrName>
                                        </p:attrNameLst>
                                      </p:cBhvr>
                                      <p:to>
                                        <p:strVal val="visible"/>
                                      </p:to>
                                    </p:set>
                                  </p:childTnLst>
                                </p:cTn>
                              </p:par>
                            </p:childTnLst>
                          </p:cTn>
                        </p:par>
                        <p:par>
                          <p:cTn id="486" fill="hold">
                            <p:stCondLst>
                              <p:cond delay="22800"/>
                            </p:stCondLst>
                            <p:childTnLst>
                              <p:par>
                                <p:cTn id="487" presetID="1" presetClass="entr" presetSubtype="0" fill="hold" nodeType="afterEffect">
                                  <p:stCondLst>
                                    <p:cond delay="200"/>
                                  </p:stCondLst>
                                  <p:childTnLst>
                                    <p:set>
                                      <p:cBhvr>
                                        <p:cTn id="488" dur="1" fill="hold">
                                          <p:stCondLst>
                                            <p:cond delay="0"/>
                                          </p:stCondLst>
                                        </p:cTn>
                                        <p:tgtEl>
                                          <p:spTgt spid="51"/>
                                        </p:tgtEl>
                                        <p:attrNameLst>
                                          <p:attrName>style.visibility</p:attrName>
                                        </p:attrNameLst>
                                      </p:cBhvr>
                                      <p:to>
                                        <p:strVal val="visible"/>
                                      </p:to>
                                    </p:set>
                                  </p:childTnLst>
                                </p:cTn>
                              </p:par>
                            </p:childTnLst>
                          </p:cTn>
                        </p:par>
                        <p:par>
                          <p:cTn id="489" fill="hold">
                            <p:stCondLst>
                              <p:cond delay="23000"/>
                            </p:stCondLst>
                            <p:childTnLst>
                              <p:par>
                                <p:cTn id="490" presetID="1" presetClass="entr" presetSubtype="0" fill="hold" nodeType="afterEffect">
                                  <p:stCondLst>
                                    <p:cond delay="200"/>
                                  </p:stCondLst>
                                  <p:childTnLst>
                                    <p:set>
                                      <p:cBhvr>
                                        <p:cTn id="491" dur="1" fill="hold">
                                          <p:stCondLst>
                                            <p:cond delay="0"/>
                                          </p:stCondLst>
                                        </p:cTn>
                                        <p:tgtEl>
                                          <p:spTgt spid="52"/>
                                        </p:tgtEl>
                                        <p:attrNameLst>
                                          <p:attrName>style.visibility</p:attrName>
                                        </p:attrNameLst>
                                      </p:cBhvr>
                                      <p:to>
                                        <p:strVal val="visible"/>
                                      </p:to>
                                    </p:set>
                                  </p:childTnLst>
                                </p:cTn>
                              </p:par>
                            </p:childTnLst>
                          </p:cTn>
                        </p:par>
                        <p:par>
                          <p:cTn id="492" fill="hold">
                            <p:stCondLst>
                              <p:cond delay="23200"/>
                            </p:stCondLst>
                            <p:childTnLst>
                              <p:par>
                                <p:cTn id="493" presetID="1" presetClass="entr" presetSubtype="0" fill="hold" nodeType="afterEffect">
                                  <p:stCondLst>
                                    <p:cond delay="200"/>
                                  </p:stCondLst>
                                  <p:childTnLst>
                                    <p:set>
                                      <p:cBhvr>
                                        <p:cTn id="494" dur="1" fill="hold">
                                          <p:stCondLst>
                                            <p:cond delay="0"/>
                                          </p:stCondLst>
                                        </p:cTn>
                                        <p:tgtEl>
                                          <p:spTgt spid="53"/>
                                        </p:tgtEl>
                                        <p:attrNameLst>
                                          <p:attrName>style.visibility</p:attrName>
                                        </p:attrNameLst>
                                      </p:cBhvr>
                                      <p:to>
                                        <p:strVal val="visible"/>
                                      </p:to>
                                    </p:set>
                                  </p:childTnLst>
                                </p:cTn>
                              </p:par>
                            </p:childTnLst>
                          </p:cTn>
                        </p:par>
                        <p:par>
                          <p:cTn id="495" fill="hold">
                            <p:stCondLst>
                              <p:cond delay="23400"/>
                            </p:stCondLst>
                            <p:childTnLst>
                              <p:par>
                                <p:cTn id="496" presetID="1" presetClass="entr" presetSubtype="0" fill="hold" nodeType="afterEffect">
                                  <p:stCondLst>
                                    <p:cond delay="200"/>
                                  </p:stCondLst>
                                  <p:childTnLst>
                                    <p:set>
                                      <p:cBhvr>
                                        <p:cTn id="497" dur="1" fill="hold">
                                          <p:stCondLst>
                                            <p:cond delay="0"/>
                                          </p:stCondLst>
                                        </p:cTn>
                                        <p:tgtEl>
                                          <p:spTgt spid="54"/>
                                        </p:tgtEl>
                                        <p:attrNameLst>
                                          <p:attrName>style.visibility</p:attrName>
                                        </p:attrNameLst>
                                      </p:cBhvr>
                                      <p:to>
                                        <p:strVal val="visible"/>
                                      </p:to>
                                    </p:set>
                                  </p:childTnLst>
                                </p:cTn>
                              </p:par>
                            </p:childTnLst>
                          </p:cTn>
                        </p:par>
                        <p:par>
                          <p:cTn id="498" fill="hold">
                            <p:stCondLst>
                              <p:cond delay="23600"/>
                            </p:stCondLst>
                            <p:childTnLst>
                              <p:par>
                                <p:cTn id="499" presetID="1" presetClass="entr" presetSubtype="0" fill="hold" nodeType="afterEffect">
                                  <p:stCondLst>
                                    <p:cond delay="200"/>
                                  </p:stCondLst>
                                  <p:childTnLst>
                                    <p:set>
                                      <p:cBhvr>
                                        <p:cTn id="500" dur="1" fill="hold">
                                          <p:stCondLst>
                                            <p:cond delay="0"/>
                                          </p:stCondLst>
                                        </p:cTn>
                                        <p:tgtEl>
                                          <p:spTgt spid="55"/>
                                        </p:tgtEl>
                                        <p:attrNameLst>
                                          <p:attrName>style.visibility</p:attrName>
                                        </p:attrNameLst>
                                      </p:cBhvr>
                                      <p:to>
                                        <p:strVal val="visible"/>
                                      </p:to>
                                    </p:set>
                                  </p:childTnLst>
                                </p:cTn>
                              </p:par>
                            </p:childTnLst>
                          </p:cTn>
                        </p:par>
                        <p:par>
                          <p:cTn id="501" fill="hold">
                            <p:stCondLst>
                              <p:cond delay="23800"/>
                            </p:stCondLst>
                            <p:childTnLst>
                              <p:par>
                                <p:cTn id="502" presetID="1" presetClass="entr" presetSubtype="0" fill="hold" nodeType="afterEffect">
                                  <p:stCondLst>
                                    <p:cond delay="200"/>
                                  </p:stCondLst>
                                  <p:childTnLst>
                                    <p:set>
                                      <p:cBhvr>
                                        <p:cTn id="503" dur="1" fill="hold">
                                          <p:stCondLst>
                                            <p:cond delay="0"/>
                                          </p:stCondLst>
                                        </p:cTn>
                                        <p:tgtEl>
                                          <p:spTgt spid="56"/>
                                        </p:tgtEl>
                                        <p:attrNameLst>
                                          <p:attrName>style.visibility</p:attrName>
                                        </p:attrNameLst>
                                      </p:cBhvr>
                                      <p:to>
                                        <p:strVal val="visible"/>
                                      </p:to>
                                    </p:set>
                                  </p:childTnLst>
                                </p:cTn>
                              </p:par>
                            </p:childTnLst>
                          </p:cTn>
                        </p:par>
                        <p:par>
                          <p:cTn id="504" fill="hold">
                            <p:stCondLst>
                              <p:cond delay="24000"/>
                            </p:stCondLst>
                            <p:childTnLst>
                              <p:par>
                                <p:cTn id="505" presetID="1" presetClass="entr" presetSubtype="0" fill="hold" nodeType="afterEffect">
                                  <p:stCondLst>
                                    <p:cond delay="200"/>
                                  </p:stCondLst>
                                  <p:childTnLst>
                                    <p:set>
                                      <p:cBhvr>
                                        <p:cTn id="506" dur="1" fill="hold">
                                          <p:stCondLst>
                                            <p:cond delay="0"/>
                                          </p:stCondLst>
                                        </p:cTn>
                                        <p:tgtEl>
                                          <p:spTgt spid="57"/>
                                        </p:tgtEl>
                                        <p:attrNameLst>
                                          <p:attrName>style.visibility</p:attrName>
                                        </p:attrNameLst>
                                      </p:cBhvr>
                                      <p:to>
                                        <p:strVal val="visible"/>
                                      </p:to>
                                    </p:set>
                                  </p:childTnLst>
                                </p:cTn>
                              </p:par>
                            </p:childTnLst>
                          </p:cTn>
                        </p:par>
                        <p:par>
                          <p:cTn id="507" fill="hold">
                            <p:stCondLst>
                              <p:cond delay="24200"/>
                            </p:stCondLst>
                            <p:childTnLst>
                              <p:par>
                                <p:cTn id="508" presetID="1" presetClass="entr" presetSubtype="0" fill="hold" nodeType="afterEffect">
                                  <p:stCondLst>
                                    <p:cond delay="200"/>
                                  </p:stCondLst>
                                  <p:childTnLst>
                                    <p:set>
                                      <p:cBhvr>
                                        <p:cTn id="509" dur="1" fill="hold">
                                          <p:stCondLst>
                                            <p:cond delay="0"/>
                                          </p:stCondLst>
                                        </p:cTn>
                                        <p:tgtEl>
                                          <p:spTgt spid="58"/>
                                        </p:tgtEl>
                                        <p:attrNameLst>
                                          <p:attrName>style.visibility</p:attrName>
                                        </p:attrNameLst>
                                      </p:cBhvr>
                                      <p:to>
                                        <p:strVal val="visible"/>
                                      </p:to>
                                    </p:set>
                                  </p:childTnLst>
                                </p:cTn>
                              </p:par>
                            </p:childTnLst>
                          </p:cTn>
                        </p:par>
                        <p:par>
                          <p:cTn id="510" fill="hold">
                            <p:stCondLst>
                              <p:cond delay="24400"/>
                            </p:stCondLst>
                            <p:childTnLst>
                              <p:par>
                                <p:cTn id="511" presetID="1" presetClass="entr" presetSubtype="0" fill="hold" nodeType="afterEffect">
                                  <p:stCondLst>
                                    <p:cond delay="200"/>
                                  </p:stCondLst>
                                  <p:childTnLst>
                                    <p:set>
                                      <p:cBhvr>
                                        <p:cTn id="512" dur="1" fill="hold">
                                          <p:stCondLst>
                                            <p:cond delay="0"/>
                                          </p:stCondLst>
                                        </p:cTn>
                                        <p:tgtEl>
                                          <p:spTgt spid="59"/>
                                        </p:tgtEl>
                                        <p:attrNameLst>
                                          <p:attrName>style.visibility</p:attrName>
                                        </p:attrNameLst>
                                      </p:cBhvr>
                                      <p:to>
                                        <p:strVal val="visible"/>
                                      </p:to>
                                    </p:set>
                                  </p:childTnLst>
                                </p:cTn>
                              </p:par>
                            </p:childTnLst>
                          </p:cTn>
                        </p:par>
                        <p:par>
                          <p:cTn id="513" fill="hold">
                            <p:stCondLst>
                              <p:cond delay="24600"/>
                            </p:stCondLst>
                            <p:childTnLst>
                              <p:par>
                                <p:cTn id="514" presetID="1" presetClass="entr" presetSubtype="0" fill="hold" nodeType="afterEffect">
                                  <p:stCondLst>
                                    <p:cond delay="200"/>
                                  </p:stCondLst>
                                  <p:childTnLst>
                                    <p:set>
                                      <p:cBhvr>
                                        <p:cTn id="515" dur="1" fill="hold">
                                          <p:stCondLst>
                                            <p:cond delay="0"/>
                                          </p:stCondLst>
                                        </p:cTn>
                                        <p:tgtEl>
                                          <p:spTgt spid="60"/>
                                        </p:tgtEl>
                                        <p:attrNameLst>
                                          <p:attrName>style.visibility</p:attrName>
                                        </p:attrNameLst>
                                      </p:cBhvr>
                                      <p:to>
                                        <p:strVal val="visible"/>
                                      </p:to>
                                    </p:set>
                                  </p:childTnLst>
                                </p:cTn>
                              </p:par>
                            </p:childTnLst>
                          </p:cTn>
                        </p:par>
                        <p:par>
                          <p:cTn id="516" fill="hold">
                            <p:stCondLst>
                              <p:cond delay="24800"/>
                            </p:stCondLst>
                            <p:childTnLst>
                              <p:par>
                                <p:cTn id="517" presetID="1" presetClass="entr" presetSubtype="0" fill="hold" nodeType="afterEffect">
                                  <p:stCondLst>
                                    <p:cond delay="200"/>
                                  </p:stCondLst>
                                  <p:childTnLst>
                                    <p:set>
                                      <p:cBhvr>
                                        <p:cTn id="518" dur="1" fill="hold">
                                          <p:stCondLst>
                                            <p:cond delay="0"/>
                                          </p:stCondLst>
                                        </p:cTn>
                                        <p:tgtEl>
                                          <p:spTgt spid="61"/>
                                        </p:tgtEl>
                                        <p:attrNameLst>
                                          <p:attrName>style.visibility</p:attrName>
                                        </p:attrNameLst>
                                      </p:cBhvr>
                                      <p:to>
                                        <p:strVal val="visible"/>
                                      </p:to>
                                    </p:set>
                                  </p:childTnLst>
                                </p:cTn>
                              </p:par>
                            </p:childTnLst>
                          </p:cTn>
                        </p:par>
                        <p:par>
                          <p:cTn id="519" fill="hold">
                            <p:stCondLst>
                              <p:cond delay="25000"/>
                            </p:stCondLst>
                            <p:childTnLst>
                              <p:par>
                                <p:cTn id="520" presetID="1" presetClass="entr" presetSubtype="0" fill="hold" nodeType="afterEffect">
                                  <p:stCondLst>
                                    <p:cond delay="200"/>
                                  </p:stCondLst>
                                  <p:childTnLst>
                                    <p:set>
                                      <p:cBhvr>
                                        <p:cTn id="521" dur="1" fill="hold">
                                          <p:stCondLst>
                                            <p:cond delay="0"/>
                                          </p:stCondLst>
                                        </p:cTn>
                                        <p:tgtEl>
                                          <p:spTgt spid="62"/>
                                        </p:tgtEl>
                                        <p:attrNameLst>
                                          <p:attrName>style.visibility</p:attrName>
                                        </p:attrNameLst>
                                      </p:cBhvr>
                                      <p:to>
                                        <p:strVal val="visible"/>
                                      </p:to>
                                    </p:set>
                                  </p:childTnLst>
                                </p:cTn>
                              </p:par>
                            </p:childTnLst>
                          </p:cTn>
                        </p:par>
                        <p:par>
                          <p:cTn id="522" fill="hold">
                            <p:stCondLst>
                              <p:cond delay="25200"/>
                            </p:stCondLst>
                            <p:childTnLst>
                              <p:par>
                                <p:cTn id="523" presetID="1" presetClass="entr" presetSubtype="0" fill="hold" nodeType="afterEffect">
                                  <p:stCondLst>
                                    <p:cond delay="200"/>
                                  </p:stCondLst>
                                  <p:childTnLst>
                                    <p:set>
                                      <p:cBhvr>
                                        <p:cTn id="524" dur="1" fill="hold">
                                          <p:stCondLst>
                                            <p:cond delay="0"/>
                                          </p:stCondLst>
                                        </p:cTn>
                                        <p:tgtEl>
                                          <p:spTgt spid="63"/>
                                        </p:tgtEl>
                                        <p:attrNameLst>
                                          <p:attrName>style.visibility</p:attrName>
                                        </p:attrNameLst>
                                      </p:cBhvr>
                                      <p:to>
                                        <p:strVal val="visible"/>
                                      </p:to>
                                    </p:set>
                                  </p:childTnLst>
                                </p:cTn>
                              </p:par>
                            </p:childTnLst>
                          </p:cTn>
                        </p:par>
                        <p:par>
                          <p:cTn id="525" fill="hold">
                            <p:stCondLst>
                              <p:cond delay="25400"/>
                            </p:stCondLst>
                            <p:childTnLst>
                              <p:par>
                                <p:cTn id="526" presetID="1" presetClass="entr" presetSubtype="0" fill="hold" nodeType="afterEffect">
                                  <p:stCondLst>
                                    <p:cond delay="200"/>
                                  </p:stCondLst>
                                  <p:childTnLst>
                                    <p:set>
                                      <p:cBhvr>
                                        <p:cTn id="527" dur="1" fill="hold">
                                          <p:stCondLst>
                                            <p:cond delay="0"/>
                                          </p:stCondLst>
                                        </p:cTn>
                                        <p:tgtEl>
                                          <p:spTgt spid="64"/>
                                        </p:tgtEl>
                                        <p:attrNameLst>
                                          <p:attrName>style.visibility</p:attrName>
                                        </p:attrNameLst>
                                      </p:cBhvr>
                                      <p:to>
                                        <p:strVal val="visible"/>
                                      </p:to>
                                    </p:set>
                                  </p:childTnLst>
                                </p:cTn>
                              </p:par>
                            </p:childTnLst>
                          </p:cTn>
                        </p:par>
                        <p:par>
                          <p:cTn id="528" fill="hold">
                            <p:stCondLst>
                              <p:cond delay="25600"/>
                            </p:stCondLst>
                            <p:childTnLst>
                              <p:par>
                                <p:cTn id="529" presetID="1" presetClass="entr" presetSubtype="0" fill="hold" nodeType="afterEffect">
                                  <p:stCondLst>
                                    <p:cond delay="200"/>
                                  </p:stCondLst>
                                  <p:childTnLst>
                                    <p:set>
                                      <p:cBhvr>
                                        <p:cTn id="530" dur="1" fill="hold">
                                          <p:stCondLst>
                                            <p:cond delay="0"/>
                                          </p:stCondLst>
                                        </p:cTn>
                                        <p:tgtEl>
                                          <p:spTgt spid="65"/>
                                        </p:tgtEl>
                                        <p:attrNameLst>
                                          <p:attrName>style.visibility</p:attrName>
                                        </p:attrNameLst>
                                      </p:cBhvr>
                                      <p:to>
                                        <p:strVal val="visible"/>
                                      </p:to>
                                    </p:set>
                                  </p:childTnLst>
                                </p:cTn>
                              </p:par>
                            </p:childTnLst>
                          </p:cTn>
                        </p:par>
                        <p:par>
                          <p:cTn id="531" fill="hold">
                            <p:stCondLst>
                              <p:cond delay="25800"/>
                            </p:stCondLst>
                            <p:childTnLst>
                              <p:par>
                                <p:cTn id="532" presetID="1" presetClass="entr" presetSubtype="0" fill="hold" nodeType="afterEffect">
                                  <p:stCondLst>
                                    <p:cond delay="200"/>
                                  </p:stCondLst>
                                  <p:childTnLst>
                                    <p:set>
                                      <p:cBhvr>
                                        <p:cTn id="533" dur="1" fill="hold">
                                          <p:stCondLst>
                                            <p:cond delay="0"/>
                                          </p:stCondLst>
                                        </p:cTn>
                                        <p:tgtEl>
                                          <p:spTgt spid="66"/>
                                        </p:tgtEl>
                                        <p:attrNameLst>
                                          <p:attrName>style.visibility</p:attrName>
                                        </p:attrNameLst>
                                      </p:cBhvr>
                                      <p:to>
                                        <p:strVal val="visible"/>
                                      </p:to>
                                    </p:set>
                                  </p:childTnLst>
                                </p:cTn>
                              </p:par>
                            </p:childTnLst>
                          </p:cTn>
                        </p:par>
                        <p:par>
                          <p:cTn id="534" fill="hold">
                            <p:stCondLst>
                              <p:cond delay="26000"/>
                            </p:stCondLst>
                            <p:childTnLst>
                              <p:par>
                                <p:cTn id="535" presetID="1" presetClass="entr" presetSubtype="0" fill="hold" nodeType="afterEffect">
                                  <p:stCondLst>
                                    <p:cond delay="200"/>
                                  </p:stCondLst>
                                  <p:childTnLst>
                                    <p:set>
                                      <p:cBhvr>
                                        <p:cTn id="536" dur="1" fill="hold">
                                          <p:stCondLst>
                                            <p:cond delay="0"/>
                                          </p:stCondLst>
                                        </p:cTn>
                                        <p:tgtEl>
                                          <p:spTgt spid="67"/>
                                        </p:tgtEl>
                                        <p:attrNameLst>
                                          <p:attrName>style.visibility</p:attrName>
                                        </p:attrNameLst>
                                      </p:cBhvr>
                                      <p:to>
                                        <p:strVal val="visible"/>
                                      </p:to>
                                    </p:set>
                                  </p:childTnLst>
                                </p:cTn>
                              </p:par>
                            </p:childTnLst>
                          </p:cTn>
                        </p:par>
                        <p:par>
                          <p:cTn id="537" fill="hold">
                            <p:stCondLst>
                              <p:cond delay="26200"/>
                            </p:stCondLst>
                            <p:childTnLst>
                              <p:par>
                                <p:cTn id="538" presetID="1" presetClass="entr" presetSubtype="0" fill="hold" nodeType="afterEffect">
                                  <p:stCondLst>
                                    <p:cond delay="200"/>
                                  </p:stCondLst>
                                  <p:childTnLst>
                                    <p:set>
                                      <p:cBhvr>
                                        <p:cTn id="539" dur="1" fill="hold">
                                          <p:stCondLst>
                                            <p:cond delay="0"/>
                                          </p:stCondLst>
                                        </p:cTn>
                                        <p:tgtEl>
                                          <p:spTgt spid="68"/>
                                        </p:tgtEl>
                                        <p:attrNameLst>
                                          <p:attrName>style.visibility</p:attrName>
                                        </p:attrNameLst>
                                      </p:cBhvr>
                                      <p:to>
                                        <p:strVal val="visible"/>
                                      </p:to>
                                    </p:set>
                                  </p:childTnLst>
                                </p:cTn>
                              </p:par>
                            </p:childTnLst>
                          </p:cTn>
                        </p:par>
                        <p:par>
                          <p:cTn id="540" fill="hold">
                            <p:stCondLst>
                              <p:cond delay="26400"/>
                            </p:stCondLst>
                            <p:childTnLst>
                              <p:par>
                                <p:cTn id="541" presetID="1" presetClass="entr" presetSubtype="0" fill="hold" nodeType="afterEffect">
                                  <p:stCondLst>
                                    <p:cond delay="200"/>
                                  </p:stCondLst>
                                  <p:childTnLst>
                                    <p:set>
                                      <p:cBhvr>
                                        <p:cTn id="542" dur="1" fill="hold">
                                          <p:stCondLst>
                                            <p:cond delay="0"/>
                                          </p:stCondLst>
                                        </p:cTn>
                                        <p:tgtEl>
                                          <p:spTgt spid="69"/>
                                        </p:tgtEl>
                                        <p:attrNameLst>
                                          <p:attrName>style.visibility</p:attrName>
                                        </p:attrNameLst>
                                      </p:cBhvr>
                                      <p:to>
                                        <p:strVal val="visible"/>
                                      </p:to>
                                    </p:set>
                                  </p:childTnLst>
                                </p:cTn>
                              </p:par>
                            </p:childTnLst>
                          </p:cTn>
                        </p:par>
                        <p:par>
                          <p:cTn id="543" fill="hold">
                            <p:stCondLst>
                              <p:cond delay="26600"/>
                            </p:stCondLst>
                            <p:childTnLst>
                              <p:par>
                                <p:cTn id="544" presetID="1" presetClass="entr" presetSubtype="0" fill="hold" nodeType="afterEffect">
                                  <p:stCondLst>
                                    <p:cond delay="200"/>
                                  </p:stCondLst>
                                  <p:childTnLst>
                                    <p:set>
                                      <p:cBhvr>
                                        <p:cTn id="545" dur="1" fill="hold">
                                          <p:stCondLst>
                                            <p:cond delay="0"/>
                                          </p:stCondLst>
                                        </p:cTn>
                                        <p:tgtEl>
                                          <p:spTgt spid="70"/>
                                        </p:tgtEl>
                                        <p:attrNameLst>
                                          <p:attrName>style.visibility</p:attrName>
                                        </p:attrNameLst>
                                      </p:cBhvr>
                                      <p:to>
                                        <p:strVal val="visible"/>
                                      </p:to>
                                    </p:set>
                                  </p:childTnLst>
                                </p:cTn>
                              </p:par>
                            </p:childTnLst>
                          </p:cTn>
                        </p:par>
                        <p:par>
                          <p:cTn id="546" fill="hold">
                            <p:stCondLst>
                              <p:cond delay="26800"/>
                            </p:stCondLst>
                            <p:childTnLst>
                              <p:par>
                                <p:cTn id="547" presetID="1" presetClass="entr" presetSubtype="0" fill="hold" nodeType="afterEffect">
                                  <p:stCondLst>
                                    <p:cond delay="200"/>
                                  </p:stCondLst>
                                  <p:childTnLst>
                                    <p:set>
                                      <p:cBhvr>
                                        <p:cTn id="548" dur="1" fill="hold">
                                          <p:stCondLst>
                                            <p:cond delay="0"/>
                                          </p:stCondLst>
                                        </p:cTn>
                                        <p:tgtEl>
                                          <p:spTgt spid="71"/>
                                        </p:tgtEl>
                                        <p:attrNameLst>
                                          <p:attrName>style.visibility</p:attrName>
                                        </p:attrNameLst>
                                      </p:cBhvr>
                                      <p:to>
                                        <p:strVal val="visible"/>
                                      </p:to>
                                    </p:set>
                                  </p:childTnLst>
                                </p:cTn>
                              </p:par>
                            </p:childTnLst>
                          </p:cTn>
                        </p:par>
                        <p:par>
                          <p:cTn id="549" fill="hold">
                            <p:stCondLst>
                              <p:cond delay="27000"/>
                            </p:stCondLst>
                            <p:childTnLst>
                              <p:par>
                                <p:cTn id="550" presetID="1" presetClass="entr" presetSubtype="0" fill="hold" nodeType="afterEffect">
                                  <p:stCondLst>
                                    <p:cond delay="200"/>
                                  </p:stCondLst>
                                  <p:childTnLst>
                                    <p:set>
                                      <p:cBhvr>
                                        <p:cTn id="551" dur="1" fill="hold">
                                          <p:stCondLst>
                                            <p:cond delay="0"/>
                                          </p:stCondLst>
                                        </p:cTn>
                                        <p:tgtEl>
                                          <p:spTgt spid="72"/>
                                        </p:tgtEl>
                                        <p:attrNameLst>
                                          <p:attrName>style.visibility</p:attrName>
                                        </p:attrNameLst>
                                      </p:cBhvr>
                                      <p:to>
                                        <p:strVal val="visible"/>
                                      </p:to>
                                    </p:set>
                                  </p:childTnLst>
                                </p:cTn>
                              </p:par>
                            </p:childTnLst>
                          </p:cTn>
                        </p:par>
                        <p:par>
                          <p:cTn id="552" fill="hold">
                            <p:stCondLst>
                              <p:cond delay="27200"/>
                            </p:stCondLst>
                            <p:childTnLst>
                              <p:par>
                                <p:cTn id="553" presetID="1" presetClass="entr" presetSubtype="0" fill="hold" nodeType="afterEffect">
                                  <p:stCondLst>
                                    <p:cond delay="200"/>
                                  </p:stCondLst>
                                  <p:childTnLst>
                                    <p:set>
                                      <p:cBhvr>
                                        <p:cTn id="554" dur="1" fill="hold">
                                          <p:stCondLst>
                                            <p:cond delay="0"/>
                                          </p:stCondLst>
                                        </p:cTn>
                                        <p:tgtEl>
                                          <p:spTgt spid="73"/>
                                        </p:tgtEl>
                                        <p:attrNameLst>
                                          <p:attrName>style.visibility</p:attrName>
                                        </p:attrNameLst>
                                      </p:cBhvr>
                                      <p:to>
                                        <p:strVal val="visible"/>
                                      </p:to>
                                    </p:set>
                                  </p:childTnLst>
                                </p:cTn>
                              </p:par>
                            </p:childTnLst>
                          </p:cTn>
                        </p:par>
                        <p:par>
                          <p:cTn id="555" fill="hold">
                            <p:stCondLst>
                              <p:cond delay="27400"/>
                            </p:stCondLst>
                            <p:childTnLst>
                              <p:par>
                                <p:cTn id="556" presetID="1" presetClass="entr" presetSubtype="0" fill="hold" nodeType="afterEffect">
                                  <p:stCondLst>
                                    <p:cond delay="200"/>
                                  </p:stCondLst>
                                  <p:childTnLst>
                                    <p:set>
                                      <p:cBhvr>
                                        <p:cTn id="557" dur="1" fill="hold">
                                          <p:stCondLst>
                                            <p:cond delay="0"/>
                                          </p:stCondLst>
                                        </p:cTn>
                                        <p:tgtEl>
                                          <p:spTgt spid="74"/>
                                        </p:tgtEl>
                                        <p:attrNameLst>
                                          <p:attrName>style.visibility</p:attrName>
                                        </p:attrNameLst>
                                      </p:cBhvr>
                                      <p:to>
                                        <p:strVal val="visible"/>
                                      </p:to>
                                    </p:set>
                                  </p:childTnLst>
                                </p:cTn>
                              </p:par>
                            </p:childTnLst>
                          </p:cTn>
                        </p:par>
                        <p:par>
                          <p:cTn id="558" fill="hold">
                            <p:stCondLst>
                              <p:cond delay="27600"/>
                            </p:stCondLst>
                            <p:childTnLst>
                              <p:par>
                                <p:cTn id="559" presetID="1" presetClass="entr" presetSubtype="0" fill="hold" nodeType="afterEffect">
                                  <p:stCondLst>
                                    <p:cond delay="200"/>
                                  </p:stCondLst>
                                  <p:childTnLst>
                                    <p:set>
                                      <p:cBhvr>
                                        <p:cTn id="560" dur="1" fill="hold">
                                          <p:stCondLst>
                                            <p:cond delay="0"/>
                                          </p:stCondLst>
                                        </p:cTn>
                                        <p:tgtEl>
                                          <p:spTgt spid="75"/>
                                        </p:tgtEl>
                                        <p:attrNameLst>
                                          <p:attrName>style.visibility</p:attrName>
                                        </p:attrNameLst>
                                      </p:cBhvr>
                                      <p:to>
                                        <p:strVal val="visible"/>
                                      </p:to>
                                    </p:set>
                                  </p:childTnLst>
                                </p:cTn>
                              </p:par>
                            </p:childTnLst>
                          </p:cTn>
                        </p:par>
                        <p:par>
                          <p:cTn id="561" fill="hold">
                            <p:stCondLst>
                              <p:cond delay="27800"/>
                            </p:stCondLst>
                            <p:childTnLst>
                              <p:par>
                                <p:cTn id="562" presetID="1" presetClass="entr" presetSubtype="0" fill="hold" nodeType="afterEffect">
                                  <p:stCondLst>
                                    <p:cond delay="200"/>
                                  </p:stCondLst>
                                  <p:childTnLst>
                                    <p:set>
                                      <p:cBhvr>
                                        <p:cTn id="563"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rricaneSandy-13Advisory-TrackCompares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9631" y="1254923"/>
            <a:ext cx="8534400" cy="4688677"/>
          </a:xfrm>
          <a:prstGeom prst="rect">
            <a:avLst/>
          </a:prstGeom>
        </p:spPr>
      </p:pic>
      <p:sp>
        <p:nvSpPr>
          <p:cNvPr id="3" name="TextBox 2"/>
          <p:cNvSpPr txBox="1"/>
          <p:nvPr/>
        </p:nvSpPr>
        <p:spPr>
          <a:xfrm>
            <a:off x="1474903" y="76200"/>
            <a:ext cx="6194195" cy="954107"/>
          </a:xfrm>
          <a:prstGeom prst="rect">
            <a:avLst/>
          </a:prstGeom>
          <a:noFill/>
        </p:spPr>
        <p:txBody>
          <a:bodyPr wrap="none" rtlCol="0">
            <a:spAutoFit/>
          </a:bodyPr>
          <a:lstStyle/>
          <a:p>
            <a:pPr algn="ctr" fontAlgn="base">
              <a:spcBef>
                <a:spcPct val="0"/>
              </a:spcBef>
              <a:spcAft>
                <a:spcPct val="0"/>
              </a:spcAft>
            </a:pPr>
            <a:r>
              <a:rPr lang="en-US" sz="3600" b="1" dirty="0">
                <a:solidFill>
                  <a:prstClr val="black"/>
                </a:solidFill>
                <a:latin typeface="Calibri" panose="020F0502020204030204" pitchFamily="34" charset="0"/>
                <a:cs typeface="Arial" charset="0"/>
              </a:rPr>
              <a:t>Hurricane Sandy</a:t>
            </a:r>
          </a:p>
          <a:p>
            <a:pPr algn="ctr" fontAlgn="base">
              <a:spcBef>
                <a:spcPct val="0"/>
              </a:spcBef>
              <a:spcAft>
                <a:spcPct val="0"/>
              </a:spcAft>
            </a:pPr>
            <a:r>
              <a:rPr lang="en-US" sz="2000" b="1" dirty="0">
                <a:solidFill>
                  <a:prstClr val="black"/>
                </a:solidFill>
                <a:latin typeface="Calibri" panose="020F0502020204030204" pitchFamily="34" charset="0"/>
                <a:cs typeface="Arial" charset="0"/>
              </a:rPr>
              <a:t>October 21, 2012 0345Z through October 31, 2012 1315Z</a:t>
            </a:r>
          </a:p>
        </p:txBody>
      </p:sp>
      <p:sp>
        <p:nvSpPr>
          <p:cNvPr id="4" name="TextBox 3"/>
          <p:cNvSpPr txBox="1"/>
          <p:nvPr/>
        </p:nvSpPr>
        <p:spPr>
          <a:xfrm>
            <a:off x="121601" y="6192990"/>
            <a:ext cx="9022425" cy="646331"/>
          </a:xfrm>
          <a:prstGeom prst="rect">
            <a:avLst/>
          </a:prstGeom>
          <a:noFill/>
        </p:spPr>
        <p:txBody>
          <a:bodyPr wrap="square" rtlCol="0">
            <a:spAutoFit/>
          </a:bodyPr>
          <a:lstStyle/>
          <a:p>
            <a:pPr algn="ctr" fontAlgn="base">
              <a:spcBef>
                <a:spcPct val="0"/>
              </a:spcBef>
              <a:spcAft>
                <a:spcPct val="0"/>
              </a:spcAft>
            </a:pPr>
            <a:r>
              <a:rPr lang="en-US" dirty="0">
                <a:solidFill>
                  <a:prstClr val="black"/>
                </a:solidFill>
                <a:cs typeface="Arial" charset="0"/>
              </a:rPr>
              <a:t>National Hurricane Center's 5 day forecast </a:t>
            </a:r>
            <a:r>
              <a:rPr lang="en-US" dirty="0" smtClean="0">
                <a:solidFill>
                  <a:prstClr val="black"/>
                </a:solidFill>
                <a:cs typeface="Arial" charset="0"/>
              </a:rPr>
              <a:t>track</a:t>
            </a:r>
          </a:p>
          <a:p>
            <a:pPr algn="ctr" fontAlgn="base">
              <a:spcBef>
                <a:spcPct val="0"/>
              </a:spcBef>
              <a:spcAft>
                <a:spcPct val="0"/>
              </a:spcAft>
            </a:pPr>
            <a:r>
              <a:rPr lang="en-US" dirty="0" smtClean="0">
                <a:solidFill>
                  <a:prstClr val="black"/>
                </a:solidFill>
                <a:cs typeface="Arial" charset="0"/>
              </a:rPr>
              <a:t>Issued </a:t>
            </a:r>
            <a:r>
              <a:rPr lang="en-US" dirty="0">
                <a:solidFill>
                  <a:prstClr val="black"/>
                </a:solidFill>
                <a:cs typeface="Arial" charset="0"/>
              </a:rPr>
              <a:t>at 11 a.m. EDT on Thursday, </a:t>
            </a:r>
            <a:r>
              <a:rPr lang="en-US" dirty="0" smtClean="0">
                <a:solidFill>
                  <a:prstClr val="black"/>
                </a:solidFill>
                <a:cs typeface="Arial" charset="0"/>
              </a:rPr>
              <a:t>October </a:t>
            </a:r>
            <a:r>
              <a:rPr lang="en-US" dirty="0">
                <a:solidFill>
                  <a:prstClr val="black"/>
                </a:solidFill>
                <a:cs typeface="Arial" charset="0"/>
              </a:rPr>
              <a:t>25</a:t>
            </a:r>
          </a:p>
        </p:txBody>
      </p:sp>
      <p:sp>
        <p:nvSpPr>
          <p:cNvPr id="6" name="Slide Number Placeholder 14"/>
          <p:cNvSpPr txBox="1">
            <a:spLocks/>
          </p:cNvSpPr>
          <p:nvPr/>
        </p:nvSpPr>
        <p:spPr>
          <a:xfrm>
            <a:off x="7086600" y="6400800"/>
            <a:ext cx="1905000" cy="457200"/>
          </a:xfrm>
          <a:prstGeom prst="rect">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a:defRPr/>
            </a:pPr>
            <a:fld id="{839C07B3-06C0-43E8-888F-F9BF9DD4BA1D}" type="slidenum">
              <a:rPr lang="en-US" sz="1400" smtClean="0">
                <a:solidFill>
                  <a:srgbClr val="000000"/>
                </a:solidFill>
                <a:latin typeface="Times New Roman" panose="02020603050405020304" pitchFamily="18" charset="0"/>
                <a:cs typeface="Times New Roman" panose="02020603050405020304" pitchFamily="18" charset="0"/>
              </a:rPr>
              <a:pPr algn="r">
                <a:defRPr/>
              </a:pPr>
              <a:t>9</a:t>
            </a:fld>
            <a:endParaRPr lang="en-US" sz="1400" dirty="0">
              <a:solidFill>
                <a:srgbClr val="000000"/>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304800" y="1066800"/>
            <a:ext cx="845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38358"/>
      </p:ext>
    </p:extLst>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luxton_EnergyBriefing">
  <a:themeElements>
    <a:clrScheme name="Edited Multis">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B5394"/>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luxton_EnergyBriefing">
  <a:themeElements>
    <a:clrScheme name="Edited Multis">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B5394"/>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619</TotalTime>
  <Words>2099</Words>
  <Application>Microsoft Office PowerPoint</Application>
  <PresentationFormat>On-screen Show (4:3)</PresentationFormat>
  <Paragraphs>530</Paragraphs>
  <Slides>37</Slides>
  <Notes>37</Notes>
  <HiddenSlides>0</HiddenSlides>
  <MMClips>1</MMClips>
  <ScaleCrop>false</ScaleCrop>
  <HeadingPairs>
    <vt:vector size="4" baseType="variant">
      <vt:variant>
        <vt:lpstr>Theme</vt:lpstr>
      </vt:variant>
      <vt:variant>
        <vt:i4>10</vt:i4>
      </vt:variant>
      <vt:variant>
        <vt:lpstr>Slide Titles</vt:lpstr>
      </vt:variant>
      <vt:variant>
        <vt:i4>37</vt:i4>
      </vt:variant>
    </vt:vector>
  </HeadingPairs>
  <TitlesOfParts>
    <vt:vector size="47" baseType="lpstr">
      <vt:lpstr>Office Theme</vt:lpstr>
      <vt:lpstr>5_Default Design</vt:lpstr>
      <vt:lpstr>Custom Design</vt:lpstr>
      <vt:lpstr>3_luxton_EnergyBriefing</vt:lpstr>
      <vt:lpstr>6_Default Design</vt:lpstr>
      <vt:lpstr>Default Design</vt:lpstr>
      <vt:lpstr>2_luxton_EnergyBriefing</vt:lpstr>
      <vt:lpstr>1_Office Theme</vt:lpstr>
      <vt:lpstr>1_Custom Design</vt:lpstr>
      <vt:lpstr>2_Office Theme</vt:lpstr>
      <vt:lpstr>PowerPoint Presentation</vt:lpstr>
      <vt:lpstr>Outline</vt:lpstr>
      <vt:lpstr>      Building a Weather-Ready Nation Decrease Vulnerability by Increasing  Resilience and Preparedness</vt:lpstr>
      <vt:lpstr>   NWS Strategic Outcome:      Weather-Ready Nation Strategic Goals</vt:lpstr>
      <vt:lpstr>NWS Operational Forecast Process</vt:lpstr>
      <vt:lpstr>PowerPoint Presentation</vt:lpstr>
      <vt:lpstr>  Operational Numerical  Prediction Enterprise</vt:lpstr>
      <vt:lpstr>PowerPoint Presentation</vt:lpstr>
      <vt:lpstr>PowerPoint Presentation</vt:lpstr>
      <vt:lpstr>PowerPoint Presentation</vt:lpstr>
      <vt:lpstr>Hurricane Sandy: Communication Strategy</vt:lpstr>
      <vt:lpstr>PowerPoint Presentation</vt:lpstr>
      <vt:lpstr>PowerPoint Presentation</vt:lpstr>
      <vt:lpstr>PowerPoint Presentation</vt:lpstr>
      <vt:lpstr>PowerPoint Presentation</vt:lpstr>
      <vt:lpstr>PowerPoint Presentation</vt:lpstr>
      <vt:lpstr>Global Observations Used for NWP</vt:lpstr>
      <vt:lpstr>Joint Center for Satellite Data Assimilation</vt:lpstr>
      <vt:lpstr>Satellite Data Used in Operational NWP</vt:lpstr>
      <vt:lpstr>Measuring Impact of Observations</vt:lpstr>
      <vt:lpstr>Operational ECMWF system September to December 2008.  Averaged over all model layers and entire global atmosphere.  % contribution of different observations to reduction in forecast error.</vt:lpstr>
      <vt:lpstr>PowerPoint Presentation</vt:lpstr>
      <vt:lpstr>500 hPa Anomaly Correlations 15 Aug – 30 Sep 2010</vt:lpstr>
      <vt:lpstr>Summary of NCEP Data Denial Studies (No Polar Satellite in P.M. Orbit)</vt:lpstr>
      <vt:lpstr>Forecasts of Hurricane Sandy without polar satellites </vt:lpstr>
      <vt:lpstr>Ongoing Efforts to Improve Forecast Capabilities</vt:lpstr>
      <vt:lpstr>Priority Research Satellites:  Global Precipitation Mission </vt:lpstr>
      <vt:lpstr>GPM Extends Current Capability</vt:lpstr>
      <vt:lpstr>TRMM vs. GPM</vt:lpstr>
      <vt:lpstr>PowerPoint Presentation</vt:lpstr>
      <vt:lpstr>Challenges to the Next Group of Research Satellites</vt:lpstr>
      <vt:lpstr>Summary </vt:lpstr>
      <vt:lpstr>PowerPoint Presentation</vt:lpstr>
      <vt:lpstr>Example: Hurricane Forecasting </vt:lpstr>
      <vt:lpstr>Future Emphasis: JPSS</vt:lpstr>
      <vt:lpstr>Future Emphasis: GOES-R</vt:lpstr>
      <vt:lpstr>Priority Research Satellites:  Soil Moisture Active Passive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jgyoe</dc:creator>
  <cp:lastModifiedBy>Charles Woodrum</cp:lastModifiedBy>
  <cp:revision>76</cp:revision>
  <cp:lastPrinted>2013-11-08T22:22:38Z</cp:lastPrinted>
  <dcterms:created xsi:type="dcterms:W3CDTF">2013-11-07T18:11:47Z</dcterms:created>
  <dcterms:modified xsi:type="dcterms:W3CDTF">2013-11-12T12:45:30Z</dcterms:modified>
</cp:coreProperties>
</file>