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86" r:id="rId2"/>
    <p:sldId id="269" r:id="rId3"/>
    <p:sldId id="291" r:id="rId4"/>
    <p:sldId id="305" r:id="rId5"/>
    <p:sldId id="319" r:id="rId6"/>
    <p:sldId id="313" r:id="rId7"/>
    <p:sldId id="270" r:id="rId8"/>
    <p:sldId id="288" r:id="rId9"/>
    <p:sldId id="314" r:id="rId10"/>
    <p:sldId id="290" r:id="rId11"/>
    <p:sldId id="293" r:id="rId12"/>
    <p:sldId id="315" r:id="rId13"/>
    <p:sldId id="311" r:id="rId14"/>
    <p:sldId id="308" r:id="rId15"/>
    <p:sldId id="309" r:id="rId16"/>
    <p:sldId id="310" r:id="rId17"/>
    <p:sldId id="312" r:id="rId18"/>
    <p:sldId id="261" r:id="rId19"/>
    <p:sldId id="262" r:id="rId20"/>
    <p:sldId id="257" r:id="rId21"/>
    <p:sldId id="264" r:id="rId22"/>
    <p:sldId id="292" r:id="rId23"/>
    <p:sldId id="281" r:id="rId24"/>
    <p:sldId id="265" r:id="rId25"/>
    <p:sldId id="304" r:id="rId26"/>
    <p:sldId id="306" r:id="rId27"/>
    <p:sldId id="307" r:id="rId28"/>
    <p:sldId id="295" r:id="rId29"/>
    <p:sldId id="296" r:id="rId30"/>
    <p:sldId id="297" r:id="rId31"/>
    <p:sldId id="298" r:id="rId32"/>
    <p:sldId id="299" r:id="rId33"/>
    <p:sldId id="300" r:id="rId34"/>
    <p:sldId id="294" r:id="rId35"/>
    <p:sldId id="283" r:id="rId36"/>
    <p:sldId id="275" r:id="rId37"/>
    <p:sldId id="316" r:id="rId38"/>
    <p:sldId id="276" r:id="rId39"/>
    <p:sldId id="318" r:id="rId40"/>
    <p:sldId id="278" r:id="rId41"/>
    <p:sldId id="277" r:id="rId42"/>
    <p:sldId id="279" r:id="rId43"/>
    <p:sldId id="274" r:id="rId44"/>
    <p:sldId id="280" r:id="rId45"/>
    <p:sldId id="282" r:id="rId46"/>
    <p:sldId id="284" r:id="rId47"/>
  </p:sldIdLst>
  <p:sldSz cx="9144000" cy="6858000" type="screen4x3"/>
  <p:notesSz cx="6858000" cy="9144000"/>
  <p:defaultTextStyle>
    <a:defPPr>
      <a:defRPr lang="en-US"/>
    </a:defPPr>
    <a:lvl1pPr marL="0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4571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4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AC327-DAF4-D942-9BA5-165EE8F87054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B8B9C-EDD1-224C-BC10-71FE0EB01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FBCAE0-2A43-6E46-BE2D-1DD3C514E77A}" type="slidenum">
              <a:rPr lang="en-GB" sz="1200">
                <a:latin typeface="Times New Roman" charset="0"/>
              </a:rPr>
              <a:pPr eaLnBrk="1" hangingPunct="1"/>
              <a:t>2</a:t>
            </a:fld>
            <a:endParaRPr lang="en-GB" sz="1200">
              <a:latin typeface="Times New Roman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3881176" y="8685856"/>
            <a:ext cx="2967404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3000"/>
              </a:lnSpc>
            </a:pPr>
            <a:fld id="{9F16C00F-C2B1-0345-8440-B9EFA1DF4A73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 hangingPunct="1">
                <a:lnSpc>
                  <a:spcPct val="93000"/>
                </a:lnSpc>
              </a:pPr>
              <a:t>2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210513" y="694303"/>
            <a:ext cx="4430695" cy="34274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269" name="Text Box 3"/>
          <p:cNvSpPr>
            <a:spLocks noGrp="1" noChangeArrowheads="1"/>
          </p:cNvSpPr>
          <p:nvPr>
            <p:ph type="body"/>
          </p:nvPr>
        </p:nvSpPr>
        <p:spPr>
          <a:xfrm>
            <a:off x="686114" y="4342141"/>
            <a:ext cx="5476352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48E4E-A3EC-A843-BD13-19A3578C4864}" type="slidenum">
              <a:rPr lang="en-GB"/>
              <a:pPr/>
              <a:t>3</a:t>
            </a:fld>
            <a:endParaRPr lang="en-GB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3A4D57-2A0E-7C4E-A6F2-EE06E28ACD74}" type="slidenum">
              <a:rPr lang="en-US" sz="1200">
                <a:latin typeface="Times New Roman" charset="0"/>
              </a:rPr>
              <a:pPr eaLnBrk="1" hangingPunct="1"/>
              <a:t>7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C71700-D768-DB44-BD4E-EA9264FF4B7E}" type="slidenum">
              <a:rPr lang="en-GB"/>
              <a:pPr/>
              <a:t>10</a:t>
            </a:fld>
            <a:endParaRPr lang="en-GB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881439" y="8686512"/>
            <a:ext cx="2966757" cy="45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93000"/>
              </a:lnSpc>
            </a:pPr>
            <a:fld id="{CF2344C9-15E4-B243-A69A-5718843D2821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>
                <a:lnSpc>
                  <a:spcPct val="93000"/>
                </a:lnSpc>
              </a:pPr>
              <a:t>10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152806" y="695614"/>
            <a:ext cx="4549588" cy="342755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686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6875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5850FC-DE85-E041-BE51-F03797E442FD}" type="slidenum">
              <a:rPr lang="en-GB" sz="1200">
                <a:latin typeface="Times New Roman" charset="0"/>
              </a:rPr>
              <a:pPr eaLnBrk="1" hangingPunct="1"/>
              <a:t>46</a:t>
            </a:fld>
            <a:endParaRPr lang="en-GB" sz="1200">
              <a:latin typeface="Times New Roman" charset="0"/>
            </a:endParaRPr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176" y="8685856"/>
            <a:ext cx="2967404" cy="45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93000"/>
              </a:lnSpc>
              <a:defRPr/>
            </a:pPr>
            <a:fld id="{2CA37EBF-9720-8F43-8C1A-B8C4907AA37E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>
                <a:lnSpc>
                  <a:spcPct val="93000"/>
                </a:lnSpc>
                <a:defRPr/>
              </a:pPr>
              <a:t>46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10513" y="694303"/>
            <a:ext cx="4435405" cy="34274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/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6114" y="4342141"/>
            <a:ext cx="5476352" cy="411543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1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4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2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150001" y="730073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half" idx="13"/>
          </p:nvPr>
        </p:nvSpPr>
        <p:spPr>
          <a:xfrm>
            <a:off x="2400062" y="730073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4"/>
          </p:nvPr>
        </p:nvSpPr>
        <p:spPr>
          <a:xfrm>
            <a:off x="4650123" y="730073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/>
          </p:nvPr>
        </p:nvSpPr>
        <p:spPr>
          <a:xfrm>
            <a:off x="6900184" y="730073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half" idx="16"/>
          </p:nvPr>
        </p:nvSpPr>
        <p:spPr>
          <a:xfrm>
            <a:off x="150001" y="2760221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half" idx="17"/>
          </p:nvPr>
        </p:nvSpPr>
        <p:spPr>
          <a:xfrm>
            <a:off x="2400062" y="2760221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half" idx="18"/>
          </p:nvPr>
        </p:nvSpPr>
        <p:spPr>
          <a:xfrm>
            <a:off x="4650123" y="2760221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9"/>
          </p:nvPr>
        </p:nvSpPr>
        <p:spPr>
          <a:xfrm>
            <a:off x="6900184" y="2760221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0"/>
          </p:nvPr>
        </p:nvSpPr>
        <p:spPr>
          <a:xfrm>
            <a:off x="150000" y="4790369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half" idx="21"/>
          </p:nvPr>
        </p:nvSpPr>
        <p:spPr>
          <a:xfrm>
            <a:off x="2400062" y="4790369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22"/>
          </p:nvPr>
        </p:nvSpPr>
        <p:spPr>
          <a:xfrm>
            <a:off x="4650123" y="4790369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half" idx="23"/>
          </p:nvPr>
        </p:nvSpPr>
        <p:spPr>
          <a:xfrm>
            <a:off x="6900184" y="4790369"/>
            <a:ext cx="2250061" cy="2030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527200" y="140010"/>
            <a:ext cx="8229600" cy="59006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24"/>
          </p:nvPr>
        </p:nvSpPr>
        <p:spPr>
          <a:xfrm>
            <a:off x="606425" y="7086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A9316-EECD-6E4A-ACDF-5CB6909CAEF7}" type="datetimeFigureOut">
              <a:rPr lang="en-US"/>
              <a:pPr>
                <a:defRPr/>
              </a:pPr>
              <a:t>11/12/13</a:t>
            </a:fld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5"/>
          </p:nvPr>
        </p:nvSpPr>
        <p:spPr>
          <a:xfrm>
            <a:off x="3273425" y="7086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26"/>
          </p:nvPr>
        </p:nvSpPr>
        <p:spPr>
          <a:xfrm>
            <a:off x="6702425" y="7086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EF593-5B4F-974D-91D0-7B769FF942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9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4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4" indent="0">
              <a:buNone/>
              <a:defRPr sz="1000"/>
            </a:lvl3pPr>
            <a:lvl4pPr marL="1371591" indent="0">
              <a:buNone/>
              <a:defRPr sz="900"/>
            </a:lvl4pPr>
            <a:lvl5pPr marL="1828789" indent="0">
              <a:buNone/>
              <a:defRPr sz="900"/>
            </a:lvl5pPr>
            <a:lvl6pPr marL="2285986" indent="0">
              <a:buNone/>
              <a:defRPr sz="900"/>
            </a:lvl6pPr>
            <a:lvl7pPr marL="2743183" indent="0">
              <a:buNone/>
              <a:defRPr sz="900"/>
            </a:lvl7pPr>
            <a:lvl8pPr marL="3200380" indent="0">
              <a:buNone/>
              <a:defRPr sz="900"/>
            </a:lvl8pPr>
            <a:lvl9pPr marL="36575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4" indent="0">
              <a:buNone/>
              <a:defRPr sz="2400"/>
            </a:lvl3pPr>
            <a:lvl4pPr marL="1371591" indent="0">
              <a:buNone/>
              <a:defRPr sz="2000"/>
            </a:lvl4pPr>
            <a:lvl5pPr marL="1828789" indent="0">
              <a:buNone/>
              <a:defRPr sz="2000"/>
            </a:lvl5pPr>
            <a:lvl6pPr marL="2285986" indent="0">
              <a:buNone/>
              <a:defRPr sz="2000"/>
            </a:lvl6pPr>
            <a:lvl7pPr marL="2743183" indent="0">
              <a:buNone/>
              <a:defRPr sz="2000"/>
            </a:lvl7pPr>
            <a:lvl8pPr marL="3200380" indent="0">
              <a:buNone/>
              <a:defRPr sz="2000"/>
            </a:lvl8pPr>
            <a:lvl9pPr marL="3657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4" indent="0">
              <a:buNone/>
              <a:defRPr sz="1000"/>
            </a:lvl3pPr>
            <a:lvl4pPr marL="1371591" indent="0">
              <a:buNone/>
              <a:defRPr sz="900"/>
            </a:lvl4pPr>
            <a:lvl5pPr marL="1828789" indent="0">
              <a:buNone/>
              <a:defRPr sz="900"/>
            </a:lvl5pPr>
            <a:lvl6pPr marL="2285986" indent="0">
              <a:buNone/>
              <a:defRPr sz="900"/>
            </a:lvl6pPr>
            <a:lvl7pPr marL="2743183" indent="0">
              <a:buNone/>
              <a:defRPr sz="900"/>
            </a:lvl7pPr>
            <a:lvl8pPr marL="3200380" indent="0">
              <a:buNone/>
              <a:defRPr sz="900"/>
            </a:lvl8pPr>
            <a:lvl9pPr marL="36575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8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NULL" TargetMode="Externa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9F512-DD2F-9445-80B5-7007B1422C6F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5403-DCFA-EC43-8A86-C68603DCBC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d :Users:hristova:Documents:papers_ours:OVWSTM_2009:ForSvetla:"/>
          <p:cNvPicPr>
            <a:picLocks noChangeAspect="1" noChangeArrowheads="1"/>
          </p:cNvPicPr>
          <p:nvPr userDrawn="1"/>
        </p:nvPicPr>
        <p:blipFill>
          <a:blip r:embed="rId14" r:link="rId15"/>
          <a:srcRect/>
          <a:stretch>
            <a:fillRect/>
          </a:stretch>
        </p:blipFill>
        <p:spPr bwMode="auto">
          <a:xfrm>
            <a:off x="-42041" y="17280"/>
            <a:ext cx="838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56" y="0"/>
            <a:ext cx="560444" cy="3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75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4571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5" indent="-285748" algn="l" defTabSz="4571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4571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0" indent="-228599" algn="l" defTabSz="4571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7" indent="-228599" algn="l" defTabSz="4571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4" indent="-228599" algn="l" defTabSz="4571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1" indent="-228599" algn="l" defTabSz="4571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8" indent="-228599" algn="l" defTabSz="4571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6" indent="-228599" algn="l" defTabSz="4571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6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7" algn="l" defTabSz="4571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NUL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Relationship Id="rId3" Type="http://schemas.openxmlformats.org/officeDocument/2006/relationships/hyperlink" Target="http://tropicalcyclone.jpl.nasa.go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ip.jpl.nasa.gov" TargetMode="External"/><Relationship Id="rId3" Type="http://schemas.openxmlformats.org/officeDocument/2006/relationships/hyperlink" Target="http://hs3.jpl.nasa.gov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Relationship Id="rId3" Type="http://schemas.openxmlformats.org/officeDocument/2006/relationships/hyperlink" Target="http://grip.jpl.nasa.g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hyperlink" Target="http://grip.jpl.nasa.go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Relationship Id="rId3" Type="http://schemas.openxmlformats.org/officeDocument/2006/relationships/hyperlink" Target="http://grip.jpl.nasa.g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://grip.jpl.nasa.gov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hyperlink" Target="http://grip.jpl.nasa.g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image" Target="NUL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695" y="4800016"/>
            <a:ext cx="7931582" cy="152145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S. Hristova-Veleva, P. P. Li</a:t>
            </a:r>
            <a:r>
              <a:rPr lang="en-US" sz="2000" b="1" baseline="4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F. J. Turk, </a:t>
            </a:r>
          </a:p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B. Knosp</a:t>
            </a:r>
            <a:r>
              <a:rPr lang="en-US" sz="20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Q. Vu, W.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Poulsen</a:t>
            </a:r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T.-P.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Shen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</a:t>
            </a:r>
          </a:p>
          <a:p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B.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Lambrigtsen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Z. Haddad, S.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Tanelli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N. </a:t>
            </a:r>
            <a:r>
              <a:rPr lang="en-US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Niamsuwan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267" y="6304002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November </a:t>
            </a:r>
            <a:r>
              <a:rPr lang="en-US" b="1" smtClean="0"/>
              <a:t>12th</a:t>
            </a:r>
            <a:r>
              <a:rPr lang="en-US" b="1" dirty="0" smtClean="0"/>
              <a:t>, 2013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84616" y="350364"/>
            <a:ext cx="8539273" cy="75231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GPM mission – an invaluable source for </a:t>
            </a:r>
            <a:b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model evaluation and forecast improvement: </a:t>
            </a:r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</a:rPr>
              <a:t>Focus on the high-resolution hurricane models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2720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025"/>
          <p:cNvSpPr>
            <a:spLocks noChangeArrowheads="1"/>
          </p:cNvSpPr>
          <p:nvPr/>
        </p:nvSpPr>
        <p:spPr bwMode="auto">
          <a:xfrm>
            <a:off x="3098880" y="597664"/>
            <a:ext cx="2905920" cy="106571"/>
          </a:xfrm>
          <a:prstGeom prst="roundRect">
            <a:avLst>
              <a:gd name="adj" fmla="val 1514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4" name="AutoShape 1026"/>
          <p:cNvSpPr>
            <a:spLocks noChangeArrowheads="1"/>
          </p:cNvSpPr>
          <p:nvPr/>
        </p:nvSpPr>
        <p:spPr bwMode="auto">
          <a:xfrm>
            <a:off x="6079680" y="606305"/>
            <a:ext cx="2905920" cy="106571"/>
          </a:xfrm>
          <a:prstGeom prst="roundRect">
            <a:avLst>
              <a:gd name="adj" fmla="val 1514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1027"/>
          <p:cNvSpPr>
            <a:spLocks noChangeArrowheads="1"/>
          </p:cNvSpPr>
          <p:nvPr/>
        </p:nvSpPr>
        <p:spPr bwMode="auto">
          <a:xfrm>
            <a:off x="6118560" y="3568695"/>
            <a:ext cx="2907360" cy="106571"/>
          </a:xfrm>
          <a:prstGeom prst="roundRect">
            <a:avLst>
              <a:gd name="adj" fmla="val 1514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1028"/>
          <p:cNvSpPr>
            <a:spLocks noChangeArrowheads="1"/>
          </p:cNvSpPr>
          <p:nvPr/>
        </p:nvSpPr>
        <p:spPr bwMode="auto">
          <a:xfrm>
            <a:off x="3117601" y="3570136"/>
            <a:ext cx="2905920" cy="106571"/>
          </a:xfrm>
          <a:prstGeom prst="roundRect">
            <a:avLst>
              <a:gd name="adj" fmla="val 1514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7" name="AutoShape 1029"/>
          <p:cNvSpPr>
            <a:spLocks noChangeArrowheads="1"/>
          </p:cNvSpPr>
          <p:nvPr/>
        </p:nvSpPr>
        <p:spPr bwMode="auto">
          <a:xfrm>
            <a:off x="87841" y="3570136"/>
            <a:ext cx="2905920" cy="106571"/>
          </a:xfrm>
          <a:prstGeom prst="roundRect">
            <a:avLst>
              <a:gd name="adj" fmla="val 1514"/>
            </a:avLst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8" name="Text Box 1030"/>
          <p:cNvSpPr txBox="1">
            <a:spLocks noChangeArrowheads="1"/>
          </p:cNvSpPr>
          <p:nvPr/>
        </p:nvSpPr>
        <p:spPr bwMode="auto">
          <a:xfrm>
            <a:off x="3242880" y="618873"/>
            <a:ext cx="2684160" cy="13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ct val="83000"/>
              </a:lnSpc>
              <a:buFont typeface="Helvetica" charset="0"/>
              <a:buNone/>
            </a:pPr>
            <a:r>
              <a:rPr lang="en-GB" sz="1600" b="1">
                <a:solidFill>
                  <a:srgbClr val="000000"/>
                </a:solidFill>
                <a:latin typeface="Helvetica" charset="0"/>
              </a:rPr>
              <a:t>WRF - max reflectivity</a:t>
            </a:r>
          </a:p>
        </p:txBody>
      </p:sp>
      <p:sp>
        <p:nvSpPr>
          <p:cNvPr id="18439" name="Text Box 1031"/>
          <p:cNvSpPr txBox="1">
            <a:spLocks noChangeArrowheads="1"/>
          </p:cNvSpPr>
          <p:nvPr/>
        </p:nvSpPr>
        <p:spPr bwMode="auto">
          <a:xfrm>
            <a:off x="6177600" y="617432"/>
            <a:ext cx="2669760" cy="1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ct val="83000"/>
              </a:lnSpc>
              <a:buFont typeface="Helvetica" charset="0"/>
              <a:buNone/>
            </a:pPr>
            <a:r>
              <a:rPr lang="en-GB" sz="1600" b="1">
                <a:solidFill>
                  <a:srgbClr val="000000"/>
                </a:solidFill>
                <a:latin typeface="Helvetica" charset="0"/>
              </a:rPr>
              <a:t>WRF - Path Attenuation</a:t>
            </a:r>
          </a:p>
        </p:txBody>
      </p:sp>
      <p:sp>
        <p:nvSpPr>
          <p:cNvPr id="18440" name="Text Box 1032"/>
          <p:cNvSpPr txBox="1">
            <a:spLocks noChangeArrowheads="1"/>
          </p:cNvSpPr>
          <p:nvPr/>
        </p:nvSpPr>
        <p:spPr bwMode="auto">
          <a:xfrm>
            <a:off x="2982241" y="3663745"/>
            <a:ext cx="3182400" cy="27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ct val="83000"/>
              </a:lnSpc>
              <a:buFont typeface="Helvetica" charset="0"/>
              <a:buNone/>
            </a:pPr>
            <a:r>
              <a:rPr lang="en-GB" sz="1600" b="1">
                <a:solidFill>
                  <a:srgbClr val="000000"/>
                </a:solidFill>
                <a:latin typeface="Helvetica" charset="0"/>
              </a:rPr>
              <a:t>KU band - Rain Backscatter</a:t>
            </a:r>
          </a:p>
        </p:txBody>
      </p:sp>
      <p:sp>
        <p:nvSpPr>
          <p:cNvPr id="18441" name="Text Box 1033"/>
          <p:cNvSpPr txBox="1">
            <a:spLocks noChangeArrowheads="1"/>
          </p:cNvSpPr>
          <p:nvPr/>
        </p:nvSpPr>
        <p:spPr bwMode="auto">
          <a:xfrm>
            <a:off x="6137280" y="3663745"/>
            <a:ext cx="3006720" cy="27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ct val="83000"/>
              </a:lnSpc>
              <a:buFont typeface="Helvetica" charset="0"/>
              <a:buNone/>
            </a:pPr>
            <a:r>
              <a:rPr lang="en-GB" sz="1600" b="1">
                <a:solidFill>
                  <a:srgbClr val="000000"/>
                </a:solidFill>
                <a:latin typeface="Helvetica" charset="0"/>
              </a:rPr>
              <a:t>C band - Rain Backscatter</a:t>
            </a:r>
          </a:p>
        </p:txBody>
      </p:sp>
      <p:sp>
        <p:nvSpPr>
          <p:cNvPr id="18442" name="Rectangle 1034"/>
          <p:cNvSpPr>
            <a:spLocks noChangeArrowheads="1"/>
          </p:cNvSpPr>
          <p:nvPr/>
        </p:nvSpPr>
        <p:spPr bwMode="auto">
          <a:xfrm>
            <a:off x="967680" y="2122"/>
            <a:ext cx="7553990" cy="60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b="1" i="1" dirty="0">
                <a:solidFill>
                  <a:srgbClr val="D71F03"/>
                </a:solidFill>
              </a:rPr>
              <a:t>Instrument </a:t>
            </a:r>
            <a:r>
              <a:rPr lang="en-GB" b="1" i="1" dirty="0" smtClean="0">
                <a:solidFill>
                  <a:srgbClr val="D71F03"/>
                </a:solidFill>
              </a:rPr>
              <a:t>Simulators (like NEOS</a:t>
            </a:r>
            <a:r>
              <a:rPr lang="en-GB" b="1" i="1" baseline="30000" dirty="0" smtClean="0">
                <a:solidFill>
                  <a:srgbClr val="D71F03"/>
                </a:solidFill>
              </a:rPr>
              <a:t>3</a:t>
            </a:r>
            <a:r>
              <a:rPr lang="en-GB" b="1" i="1" dirty="0" smtClean="0">
                <a:solidFill>
                  <a:srgbClr val="D71F03"/>
                </a:solidFill>
              </a:rPr>
              <a:t>) </a:t>
            </a:r>
          </a:p>
          <a:p>
            <a:pPr algn="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b="1" i="1" dirty="0" smtClean="0">
                <a:solidFill>
                  <a:srgbClr val="D71F03"/>
                </a:solidFill>
              </a:rPr>
              <a:t>for </a:t>
            </a:r>
            <a:r>
              <a:rPr lang="en-GB" b="1" i="1" dirty="0">
                <a:solidFill>
                  <a:srgbClr val="D71F03"/>
                </a:solidFill>
              </a:rPr>
              <a:t>model evaluation and mission design</a:t>
            </a:r>
          </a:p>
        </p:txBody>
      </p:sp>
      <p:pic>
        <p:nvPicPr>
          <p:cNvPr id="18443" name="Picture 1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" y="746485"/>
            <a:ext cx="2972160" cy="30415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4" name="Picture 1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9" y="3760478"/>
            <a:ext cx="2972160" cy="3125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5" name="Picture 1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00" y="746485"/>
            <a:ext cx="2967840" cy="30415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6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1" y="3760478"/>
            <a:ext cx="2972160" cy="3125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7" name="Picture 1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21" y="746485"/>
            <a:ext cx="2985120" cy="30415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48" name="Picture 10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01" y="3760478"/>
            <a:ext cx="2975040" cy="3125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49" name="Text Box 1041"/>
          <p:cNvSpPr txBox="1">
            <a:spLocks noChangeArrowheads="1"/>
          </p:cNvSpPr>
          <p:nvPr/>
        </p:nvSpPr>
        <p:spPr bwMode="auto">
          <a:xfrm>
            <a:off x="6246103" y="4772923"/>
            <a:ext cx="2669760" cy="1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Helvetica" charset="0"/>
              </a:rPr>
              <a:t>TRMM</a:t>
            </a:r>
          </a:p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Helvetica" charset="0"/>
              </a:rPr>
              <a:t>Path </a:t>
            </a:r>
            <a:r>
              <a:rPr lang="en-GB" sz="1600" b="1" dirty="0">
                <a:solidFill>
                  <a:srgbClr val="000000"/>
                </a:solidFill>
                <a:latin typeface="Helvetica" charset="0"/>
              </a:rPr>
              <a:t>Attenuation</a:t>
            </a:r>
          </a:p>
        </p:txBody>
      </p:sp>
      <p:sp>
        <p:nvSpPr>
          <p:cNvPr id="18450" name="Text Box 1042"/>
          <p:cNvSpPr txBox="1">
            <a:spLocks noChangeArrowheads="1"/>
          </p:cNvSpPr>
          <p:nvPr/>
        </p:nvSpPr>
        <p:spPr bwMode="auto">
          <a:xfrm>
            <a:off x="3273943" y="4772923"/>
            <a:ext cx="2669760" cy="1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Helvetica" charset="0"/>
              </a:rPr>
              <a:t>TRMM</a:t>
            </a:r>
          </a:p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Helvetica" charset="0"/>
              </a:rPr>
              <a:t>max </a:t>
            </a:r>
            <a:r>
              <a:rPr lang="en-GB" sz="1600" b="1" dirty="0">
                <a:solidFill>
                  <a:srgbClr val="000000"/>
                </a:solidFill>
                <a:latin typeface="Helvetica" charset="0"/>
              </a:rPr>
              <a:t>reflectivity</a:t>
            </a:r>
          </a:p>
        </p:txBody>
      </p:sp>
      <p:sp>
        <p:nvSpPr>
          <p:cNvPr id="18451" name="Text Box 1043"/>
          <p:cNvSpPr txBox="1">
            <a:spLocks noChangeArrowheads="1"/>
          </p:cNvSpPr>
          <p:nvPr/>
        </p:nvSpPr>
        <p:spPr bwMode="auto">
          <a:xfrm>
            <a:off x="242061" y="4772923"/>
            <a:ext cx="2669760" cy="1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>
                <a:solidFill>
                  <a:srgbClr val="000000"/>
                </a:solidFill>
                <a:latin typeface="Helvetica" charset="0"/>
              </a:rPr>
              <a:t>TRMM </a:t>
            </a:r>
            <a:endParaRPr lang="en-GB" sz="1600" b="1" dirty="0" smtClean="0">
              <a:solidFill>
                <a:srgbClr val="000000"/>
              </a:solidFill>
              <a:latin typeface="Helvetica" charset="0"/>
            </a:endParaRPr>
          </a:p>
          <a:p>
            <a:pPr algn="r">
              <a:lnSpc>
                <a:spcPct val="83000"/>
              </a:lnSpc>
              <a:buFont typeface="Helvetica" charset="0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Helvetica" charset="0"/>
              </a:rPr>
              <a:t>Rain </a:t>
            </a:r>
            <a:r>
              <a:rPr lang="en-GB" sz="1600" b="1" dirty="0">
                <a:solidFill>
                  <a:srgbClr val="000000"/>
                </a:solidFill>
                <a:latin typeface="Helvetica" charset="0"/>
              </a:rPr>
              <a:t>Rate</a:t>
            </a:r>
          </a:p>
        </p:txBody>
      </p:sp>
      <p:sp>
        <p:nvSpPr>
          <p:cNvPr id="18452" name="Text Box 1044"/>
          <p:cNvSpPr txBox="1">
            <a:spLocks noChangeArrowheads="1"/>
          </p:cNvSpPr>
          <p:nvPr/>
        </p:nvSpPr>
        <p:spPr bwMode="auto">
          <a:xfrm>
            <a:off x="760320" y="617432"/>
            <a:ext cx="2047680" cy="13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ct val="83000"/>
              </a:lnSpc>
              <a:buFont typeface="Helvetica" charset="0"/>
              <a:buNone/>
            </a:pPr>
            <a:r>
              <a:rPr lang="en-GB" sz="1600" b="1" dirty="0">
                <a:solidFill>
                  <a:srgbClr val="000000"/>
                </a:solidFill>
                <a:latin typeface="Helvetica" charset="0"/>
              </a:rPr>
              <a:t>WRF - Rain Rate</a:t>
            </a:r>
          </a:p>
        </p:txBody>
      </p:sp>
    </p:spTree>
    <p:extLst>
      <p:ext uri="{BB962C8B-B14F-4D97-AF65-F5344CB8AC3E}">
        <p14:creationId xmlns:p14="http://schemas.microsoft.com/office/powerpoint/2010/main" val="2186646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008063"/>
            <a:ext cx="8180387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84663"/>
            <a:ext cx="9548813" cy="10080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342900" indent="-342900"/>
            <a:r>
              <a:rPr lang="en-US" sz="2700" b="1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Example </a:t>
            </a:r>
            <a:r>
              <a:rPr lang="en-US" sz="2700" b="1" dirty="0" smtClean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of </a:t>
            </a:r>
            <a:r>
              <a:rPr lang="en-US" sz="2700" b="1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MODEL EVALUATION – the Microphysics</a:t>
            </a:r>
            <a:r>
              <a:rPr lang="en-US" sz="22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2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2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- </a:t>
            </a:r>
            <a:r>
              <a:rPr lang="en-US" sz="2200" i="1" dirty="0">
                <a:latin typeface="Calibri" charset="0"/>
                <a:ea typeface="ＭＳ Ｐゴシック" charset="0"/>
                <a:cs typeface="Calibri" charset="0"/>
              </a:rPr>
              <a:t>Individual model forecast versus individual storm observation</a:t>
            </a:r>
            <a:r>
              <a:rPr lang="en-US" sz="22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2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sz="2200" i="1" dirty="0">
              <a:solidFill>
                <a:srgbClr val="00009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7892" name="Group 2"/>
          <p:cNvGrpSpPr>
            <a:grpSpLocks/>
          </p:cNvGrpSpPr>
          <p:nvPr/>
        </p:nvGrpSpPr>
        <p:grpSpPr bwMode="auto">
          <a:xfrm>
            <a:off x="10096500" y="9753600"/>
            <a:ext cx="10539413" cy="7569200"/>
            <a:chOff x="3097115" y="9677400"/>
            <a:chExt cx="10539509" cy="7569236"/>
          </a:xfrm>
        </p:grpSpPr>
        <p:grpSp>
          <p:nvGrpSpPr>
            <p:cNvPr id="37926" name="Group 51"/>
            <p:cNvGrpSpPr>
              <a:grpSpLocks/>
            </p:cNvGrpSpPr>
            <p:nvPr/>
          </p:nvGrpSpPr>
          <p:grpSpPr bwMode="auto">
            <a:xfrm>
              <a:off x="3097115" y="9677400"/>
              <a:ext cx="2705792" cy="7569211"/>
              <a:chOff x="9533678" y="10210800"/>
              <a:chExt cx="5339013" cy="14475141"/>
            </a:xfrm>
          </p:grpSpPr>
          <p:pic>
            <p:nvPicPr>
              <p:cNvPr id="37939" name="Picture 61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6908" y="10210800"/>
                <a:ext cx="5024954" cy="5410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0" name="Picture 62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3678" y="14782799"/>
                <a:ext cx="5339013" cy="5410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41" name="Picture 6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8062" y="19433860"/>
                <a:ext cx="5330246" cy="5252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927" name="Group 52"/>
            <p:cNvGrpSpPr>
              <a:grpSpLocks/>
            </p:cNvGrpSpPr>
            <p:nvPr/>
          </p:nvGrpSpPr>
          <p:grpSpPr bwMode="auto">
            <a:xfrm>
              <a:off x="5613458" y="9740660"/>
              <a:ext cx="2780249" cy="7251940"/>
              <a:chOff x="8770911" y="10484177"/>
              <a:chExt cx="5486399" cy="13868400"/>
            </a:xfrm>
          </p:grpSpPr>
          <p:pic>
            <p:nvPicPr>
              <p:cNvPr id="37936" name="Picture 54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7112" y="10484177"/>
                <a:ext cx="5410198" cy="480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7" name="Picture 55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0911" y="15132376"/>
                <a:ext cx="5410198" cy="457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8" name="Picture 5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0911" y="19835174"/>
                <a:ext cx="5410198" cy="4517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928" name="Group 60"/>
            <p:cNvGrpSpPr>
              <a:grpSpLocks/>
            </p:cNvGrpSpPr>
            <p:nvPr/>
          </p:nvGrpSpPr>
          <p:grpSpPr bwMode="auto">
            <a:xfrm>
              <a:off x="8354865" y="9677400"/>
              <a:ext cx="2705842" cy="7569236"/>
              <a:chOff x="8286372" y="10210800"/>
              <a:chExt cx="5339013" cy="14475188"/>
            </a:xfrm>
          </p:grpSpPr>
          <p:pic>
            <p:nvPicPr>
              <p:cNvPr id="37933" name="Picture 47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3013" y="10210800"/>
                <a:ext cx="5024954" cy="5410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4" name="Picture 48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6372" y="14782799"/>
                <a:ext cx="5339013" cy="5410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5" name="Picture 4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0756" y="19433810"/>
                <a:ext cx="5330246" cy="5252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929" name="Group 68"/>
            <p:cNvGrpSpPr>
              <a:grpSpLocks/>
            </p:cNvGrpSpPr>
            <p:nvPr/>
          </p:nvGrpSpPr>
          <p:grpSpPr bwMode="auto">
            <a:xfrm>
              <a:off x="10930782" y="9677400"/>
              <a:ext cx="2705842" cy="7543800"/>
              <a:chOff x="7655593" y="10356523"/>
              <a:chExt cx="5339013" cy="14426545"/>
            </a:xfrm>
          </p:grpSpPr>
          <p:pic>
            <p:nvPicPr>
              <p:cNvPr id="37930" name="Picture 40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8822" y="10356523"/>
                <a:ext cx="5024954" cy="5361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1" name="Picture 41" descr="EquivPotTemp_az_ave_Mp8_Cp1_res1.3_402x402_2005-09-22_15:00:00_color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5593" y="14879879"/>
                <a:ext cx="5339013" cy="5410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32" name="Picture 4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9977" y="19530890"/>
                <a:ext cx="5330246" cy="5252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893" name="Group 22"/>
          <p:cNvGrpSpPr>
            <a:grpSpLocks/>
          </p:cNvGrpSpPr>
          <p:nvPr/>
        </p:nvGrpSpPr>
        <p:grpSpPr bwMode="auto">
          <a:xfrm>
            <a:off x="10134600" y="9677400"/>
            <a:ext cx="9966325" cy="7224713"/>
            <a:chOff x="10134600" y="9677400"/>
            <a:chExt cx="9966325" cy="7224713"/>
          </a:xfrm>
        </p:grpSpPr>
        <p:sp>
          <p:nvSpPr>
            <p:cNvPr id="37910" name="TextBox 19"/>
            <p:cNvSpPr txBox="1">
              <a:spLocks noChangeArrowheads="1"/>
            </p:cNvSpPr>
            <p:nvPr/>
          </p:nvSpPr>
          <p:spPr bwMode="auto">
            <a:xfrm>
              <a:off x="10210800" y="11506200"/>
              <a:ext cx="12636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TRMM-PR</a:t>
              </a:r>
            </a:p>
          </p:txBody>
        </p:sp>
        <p:sp>
          <p:nvSpPr>
            <p:cNvPr id="37911" name="TextBox 133"/>
            <p:cNvSpPr txBox="1">
              <a:spLocks noChangeArrowheads="1"/>
            </p:cNvSpPr>
            <p:nvPr/>
          </p:nvSpPr>
          <p:spPr bwMode="auto">
            <a:xfrm>
              <a:off x="14097000" y="9982200"/>
              <a:ext cx="12636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TRMM-PR</a:t>
              </a:r>
            </a:p>
          </p:txBody>
        </p:sp>
        <p:sp>
          <p:nvSpPr>
            <p:cNvPr id="37912" name="TextBox 134"/>
            <p:cNvSpPr txBox="1">
              <a:spLocks noChangeArrowheads="1"/>
            </p:cNvSpPr>
            <p:nvPr/>
          </p:nvSpPr>
          <p:spPr bwMode="auto">
            <a:xfrm>
              <a:off x="15468600" y="9982200"/>
              <a:ext cx="14017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TRMM-TMI</a:t>
              </a:r>
            </a:p>
          </p:txBody>
        </p:sp>
        <p:sp>
          <p:nvSpPr>
            <p:cNvPr id="37913" name="TextBox 135"/>
            <p:cNvSpPr txBox="1">
              <a:spLocks noChangeArrowheads="1"/>
            </p:cNvSpPr>
            <p:nvPr/>
          </p:nvSpPr>
          <p:spPr bwMode="auto">
            <a:xfrm>
              <a:off x="18135600" y="9982200"/>
              <a:ext cx="14017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TRMM-TMI</a:t>
              </a:r>
            </a:p>
          </p:txBody>
        </p:sp>
        <p:sp>
          <p:nvSpPr>
            <p:cNvPr id="37914" name="TextBox 136"/>
            <p:cNvSpPr txBox="1">
              <a:spLocks noChangeArrowheads="1"/>
            </p:cNvSpPr>
            <p:nvPr/>
          </p:nvSpPr>
          <p:spPr bwMode="auto">
            <a:xfrm>
              <a:off x="13868400" y="12420600"/>
              <a:ext cx="14652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WRF-WSM3</a:t>
              </a:r>
            </a:p>
          </p:txBody>
        </p:sp>
        <p:sp>
          <p:nvSpPr>
            <p:cNvPr id="37915" name="TextBox 137"/>
            <p:cNvSpPr txBox="1">
              <a:spLocks noChangeArrowheads="1"/>
            </p:cNvSpPr>
            <p:nvPr/>
          </p:nvSpPr>
          <p:spPr bwMode="auto">
            <a:xfrm>
              <a:off x="13868400" y="14706600"/>
              <a:ext cx="1466850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WRF-WSM6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New PSD</a:t>
              </a:r>
            </a:p>
          </p:txBody>
        </p:sp>
        <p:sp>
          <p:nvSpPr>
            <p:cNvPr id="37916" name="TextBox 138"/>
            <p:cNvSpPr txBox="1">
              <a:spLocks noChangeArrowheads="1"/>
            </p:cNvSpPr>
            <p:nvPr/>
          </p:nvSpPr>
          <p:spPr bwMode="auto">
            <a:xfrm>
              <a:off x="10134600" y="16306800"/>
              <a:ext cx="1466850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chemeClr val="bg1"/>
                  </a:solidFill>
                  <a:latin typeface="Calibri" charset="0"/>
                  <a:cs typeface="Calibri" charset="0"/>
                </a:rPr>
                <a:t>WRF-WSM6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New PSD</a:t>
              </a:r>
            </a:p>
          </p:txBody>
        </p:sp>
        <p:sp>
          <p:nvSpPr>
            <p:cNvPr id="37917" name="TextBox 139"/>
            <p:cNvSpPr txBox="1">
              <a:spLocks noChangeArrowheads="1"/>
            </p:cNvSpPr>
            <p:nvPr/>
          </p:nvSpPr>
          <p:spPr bwMode="auto">
            <a:xfrm>
              <a:off x="10134600" y="13900150"/>
              <a:ext cx="1465263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chemeClr val="bg1"/>
                  </a:solidFill>
                  <a:latin typeface="Calibri" charset="0"/>
                  <a:cs typeface="Calibri" charset="0"/>
                </a:rPr>
                <a:t>WRF-WSM3</a:t>
              </a:r>
            </a:p>
          </p:txBody>
        </p:sp>
        <p:sp>
          <p:nvSpPr>
            <p:cNvPr id="37918" name="TextBox 140"/>
            <p:cNvSpPr txBox="1">
              <a:spLocks noChangeArrowheads="1"/>
            </p:cNvSpPr>
            <p:nvPr/>
          </p:nvSpPr>
          <p:spPr bwMode="auto">
            <a:xfrm>
              <a:off x="15392400" y="12420600"/>
              <a:ext cx="14652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WRF-WSM3</a:t>
              </a:r>
            </a:p>
          </p:txBody>
        </p:sp>
        <p:sp>
          <p:nvSpPr>
            <p:cNvPr id="37919" name="TextBox 141"/>
            <p:cNvSpPr txBox="1">
              <a:spLocks noChangeArrowheads="1"/>
            </p:cNvSpPr>
            <p:nvPr/>
          </p:nvSpPr>
          <p:spPr bwMode="auto">
            <a:xfrm>
              <a:off x="18135600" y="12420600"/>
              <a:ext cx="14652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WRF-WSM3</a:t>
              </a:r>
            </a:p>
          </p:txBody>
        </p:sp>
        <p:sp>
          <p:nvSpPr>
            <p:cNvPr id="37920" name="TextBox 143"/>
            <p:cNvSpPr txBox="1">
              <a:spLocks noChangeArrowheads="1"/>
            </p:cNvSpPr>
            <p:nvPr/>
          </p:nvSpPr>
          <p:spPr bwMode="auto">
            <a:xfrm>
              <a:off x="15392400" y="14720888"/>
              <a:ext cx="1466850" cy="59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WRF-WSM6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New PSD</a:t>
              </a:r>
            </a:p>
          </p:txBody>
        </p:sp>
        <p:sp>
          <p:nvSpPr>
            <p:cNvPr id="37921" name="TextBox 144"/>
            <p:cNvSpPr txBox="1">
              <a:spLocks noChangeArrowheads="1"/>
            </p:cNvSpPr>
            <p:nvPr/>
          </p:nvSpPr>
          <p:spPr bwMode="auto">
            <a:xfrm>
              <a:off x="18059400" y="14706600"/>
              <a:ext cx="1466850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WRF-WSM6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2000" b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New PSD</a:t>
              </a:r>
            </a:p>
          </p:txBody>
        </p:sp>
        <p:sp>
          <p:nvSpPr>
            <p:cNvPr id="37922" name="TextBox 145"/>
            <p:cNvSpPr txBox="1">
              <a:spLocks noChangeArrowheads="1"/>
            </p:cNvSpPr>
            <p:nvPr/>
          </p:nvSpPr>
          <p:spPr bwMode="auto">
            <a:xfrm>
              <a:off x="10363200" y="9677400"/>
              <a:ext cx="2427288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Max Attn Reflectivity</a:t>
              </a:r>
            </a:p>
          </p:txBody>
        </p:sp>
        <p:sp>
          <p:nvSpPr>
            <p:cNvPr id="37923" name="TextBox 147"/>
            <p:cNvSpPr txBox="1">
              <a:spLocks noChangeArrowheads="1"/>
            </p:cNvSpPr>
            <p:nvPr/>
          </p:nvSpPr>
          <p:spPr bwMode="auto">
            <a:xfrm>
              <a:off x="13077825" y="9677400"/>
              <a:ext cx="2009775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CFAD Reflectivity</a:t>
              </a:r>
            </a:p>
          </p:txBody>
        </p:sp>
        <p:sp>
          <p:nvSpPr>
            <p:cNvPr id="37924" name="TextBox 148"/>
            <p:cNvSpPr txBox="1">
              <a:spLocks noChangeArrowheads="1"/>
            </p:cNvSpPr>
            <p:nvPr/>
          </p:nvSpPr>
          <p:spPr bwMode="auto">
            <a:xfrm>
              <a:off x="15849600" y="9677400"/>
              <a:ext cx="1508125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85 GHZ Hpol</a:t>
              </a:r>
            </a:p>
          </p:txBody>
        </p:sp>
        <p:sp>
          <p:nvSpPr>
            <p:cNvPr id="37925" name="TextBox 149"/>
            <p:cNvSpPr txBox="1">
              <a:spLocks noChangeArrowheads="1"/>
            </p:cNvSpPr>
            <p:nvPr/>
          </p:nvSpPr>
          <p:spPr bwMode="auto">
            <a:xfrm>
              <a:off x="18592800" y="9677400"/>
              <a:ext cx="1508125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19 GHZ Hpol</a:t>
              </a:r>
            </a:p>
          </p:txBody>
        </p:sp>
      </p:grpSp>
      <p:sp>
        <p:nvSpPr>
          <p:cNvPr id="37894" name="TextBox 19"/>
          <p:cNvSpPr txBox="1">
            <a:spLocks noChangeArrowheads="1"/>
          </p:cNvSpPr>
          <p:nvPr/>
        </p:nvSpPr>
        <p:spPr bwMode="auto">
          <a:xfrm>
            <a:off x="10363200" y="11658600"/>
            <a:ext cx="1263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TRMM-PR</a:t>
            </a:r>
          </a:p>
        </p:txBody>
      </p:sp>
      <p:sp>
        <p:nvSpPr>
          <p:cNvPr id="37895" name="TextBox 138"/>
          <p:cNvSpPr txBox="1">
            <a:spLocks noChangeArrowheads="1"/>
          </p:cNvSpPr>
          <p:nvPr/>
        </p:nvSpPr>
        <p:spPr bwMode="auto">
          <a:xfrm>
            <a:off x="10287000" y="16459200"/>
            <a:ext cx="14668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WRF-WSM6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FF0000"/>
                </a:solidFill>
                <a:latin typeface="Calibri" charset="0"/>
                <a:cs typeface="Calibri" charset="0"/>
              </a:rPr>
              <a:t>New PSD</a:t>
            </a:r>
          </a:p>
        </p:txBody>
      </p:sp>
      <p:sp>
        <p:nvSpPr>
          <p:cNvPr id="37896" name="TextBox 139"/>
          <p:cNvSpPr txBox="1">
            <a:spLocks noChangeArrowheads="1"/>
          </p:cNvSpPr>
          <p:nvPr/>
        </p:nvSpPr>
        <p:spPr bwMode="auto">
          <a:xfrm>
            <a:off x="10287000" y="14052550"/>
            <a:ext cx="1465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WRF-WSM3</a:t>
            </a:r>
          </a:p>
        </p:txBody>
      </p:sp>
      <p:sp>
        <p:nvSpPr>
          <p:cNvPr id="37897" name="TextBox 19"/>
          <p:cNvSpPr txBox="1">
            <a:spLocks noChangeArrowheads="1"/>
          </p:cNvSpPr>
          <p:nvPr/>
        </p:nvSpPr>
        <p:spPr bwMode="auto">
          <a:xfrm>
            <a:off x="10515600" y="11811000"/>
            <a:ext cx="1263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TRMM-PR</a:t>
            </a:r>
          </a:p>
        </p:txBody>
      </p:sp>
      <p:sp>
        <p:nvSpPr>
          <p:cNvPr id="37898" name="TextBox 138"/>
          <p:cNvSpPr txBox="1">
            <a:spLocks noChangeArrowheads="1"/>
          </p:cNvSpPr>
          <p:nvPr/>
        </p:nvSpPr>
        <p:spPr bwMode="auto">
          <a:xfrm>
            <a:off x="10439400" y="16611600"/>
            <a:ext cx="14668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WRF-WSM6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FF0000"/>
                </a:solidFill>
                <a:latin typeface="Calibri" charset="0"/>
                <a:cs typeface="Calibri" charset="0"/>
              </a:rPr>
              <a:t>New PSD</a:t>
            </a:r>
          </a:p>
        </p:txBody>
      </p:sp>
      <p:sp>
        <p:nvSpPr>
          <p:cNvPr id="37899" name="TextBox 139"/>
          <p:cNvSpPr txBox="1">
            <a:spLocks noChangeArrowheads="1"/>
          </p:cNvSpPr>
          <p:nvPr/>
        </p:nvSpPr>
        <p:spPr bwMode="auto">
          <a:xfrm>
            <a:off x="10439400" y="14204950"/>
            <a:ext cx="1465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WRF-WSM3</a:t>
            </a:r>
          </a:p>
        </p:txBody>
      </p:sp>
      <p:sp>
        <p:nvSpPr>
          <p:cNvPr id="37900" name="TextBox 19"/>
          <p:cNvSpPr txBox="1">
            <a:spLocks noChangeArrowheads="1"/>
          </p:cNvSpPr>
          <p:nvPr/>
        </p:nvSpPr>
        <p:spPr bwMode="auto">
          <a:xfrm>
            <a:off x="10668000" y="11963400"/>
            <a:ext cx="12636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TRMM-PR</a:t>
            </a:r>
          </a:p>
        </p:txBody>
      </p:sp>
      <p:sp>
        <p:nvSpPr>
          <p:cNvPr id="37901" name="TextBox 138"/>
          <p:cNvSpPr txBox="1">
            <a:spLocks noChangeArrowheads="1"/>
          </p:cNvSpPr>
          <p:nvPr/>
        </p:nvSpPr>
        <p:spPr bwMode="auto">
          <a:xfrm>
            <a:off x="10591800" y="16764000"/>
            <a:ext cx="14668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WRF-WSM6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FF0000"/>
                </a:solidFill>
                <a:latin typeface="Calibri" charset="0"/>
                <a:cs typeface="Calibri" charset="0"/>
              </a:rPr>
              <a:t>New PSD</a:t>
            </a:r>
          </a:p>
        </p:txBody>
      </p:sp>
      <p:sp>
        <p:nvSpPr>
          <p:cNvPr id="37902" name="TextBox 139"/>
          <p:cNvSpPr txBox="1">
            <a:spLocks noChangeArrowheads="1"/>
          </p:cNvSpPr>
          <p:nvPr/>
        </p:nvSpPr>
        <p:spPr bwMode="auto">
          <a:xfrm>
            <a:off x="10591800" y="14357350"/>
            <a:ext cx="1465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chemeClr val="bg1"/>
                </a:solidFill>
                <a:latin typeface="Calibri" charset="0"/>
                <a:cs typeface="Calibri" charset="0"/>
              </a:rPr>
              <a:t>WRF-WSM3</a:t>
            </a:r>
          </a:p>
        </p:txBody>
      </p:sp>
      <p:sp>
        <p:nvSpPr>
          <p:cNvPr id="37903" name="TextBox 48"/>
          <p:cNvSpPr txBox="1">
            <a:spLocks noChangeArrowheads="1"/>
          </p:cNvSpPr>
          <p:nvPr/>
        </p:nvSpPr>
        <p:spPr bwMode="auto">
          <a:xfrm>
            <a:off x="-4172" y="2312988"/>
            <a:ext cx="832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  <a:cs typeface="Calibri"/>
              </a:rPr>
              <a:t>TRMM</a:t>
            </a:r>
          </a:p>
        </p:txBody>
      </p:sp>
      <p:sp>
        <p:nvSpPr>
          <p:cNvPr id="37904" name="Rectangle 50"/>
          <p:cNvSpPr>
            <a:spLocks noChangeArrowheads="1"/>
          </p:cNvSpPr>
          <p:nvPr/>
        </p:nvSpPr>
        <p:spPr bwMode="auto">
          <a:xfrm>
            <a:off x="-4172" y="3881438"/>
            <a:ext cx="827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WRF</a:t>
            </a:r>
          </a:p>
          <a:p>
            <a:r>
              <a:rPr lang="en-US" b="1" dirty="0"/>
              <a:t>WSM3</a:t>
            </a:r>
          </a:p>
        </p:txBody>
      </p:sp>
      <p:sp>
        <p:nvSpPr>
          <p:cNvPr id="37905" name="Rectangle 51"/>
          <p:cNvSpPr>
            <a:spLocks noChangeArrowheads="1"/>
          </p:cNvSpPr>
          <p:nvPr/>
        </p:nvSpPr>
        <p:spPr bwMode="auto">
          <a:xfrm>
            <a:off x="-4172" y="5424488"/>
            <a:ext cx="10556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WRF</a:t>
            </a:r>
          </a:p>
          <a:p>
            <a:r>
              <a:rPr lang="en-US" b="1"/>
              <a:t>WSM6</a:t>
            </a:r>
          </a:p>
          <a:p>
            <a:r>
              <a:rPr lang="en-US" b="1"/>
              <a:t>New PSD</a:t>
            </a:r>
          </a:p>
        </p:txBody>
      </p:sp>
      <p:sp>
        <p:nvSpPr>
          <p:cNvPr id="37906" name="TextBox 61"/>
          <p:cNvSpPr txBox="1">
            <a:spLocks noChangeArrowheads="1"/>
          </p:cNvSpPr>
          <p:nvPr/>
        </p:nvSpPr>
        <p:spPr bwMode="auto">
          <a:xfrm>
            <a:off x="2047875" y="1030288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  <a:cs typeface="Calibri"/>
              </a:rPr>
              <a:t>Max </a:t>
            </a:r>
            <a:r>
              <a:rPr lang="en-US" sz="1800" b="1" dirty="0" err="1">
                <a:latin typeface="Calibri"/>
                <a:cs typeface="Calibri"/>
              </a:rPr>
              <a:t>dBz</a:t>
            </a: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7907" name="TextBox 62"/>
          <p:cNvSpPr txBox="1">
            <a:spLocks noChangeArrowheads="1"/>
          </p:cNvSpPr>
          <p:nvPr/>
        </p:nvSpPr>
        <p:spPr bwMode="auto">
          <a:xfrm>
            <a:off x="3906838" y="1050925"/>
            <a:ext cx="1095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/>
                <a:cs typeface="Calibri"/>
              </a:rPr>
              <a:t>CFAD dBz</a:t>
            </a:r>
          </a:p>
        </p:txBody>
      </p:sp>
      <p:sp>
        <p:nvSpPr>
          <p:cNvPr id="37908" name="TextBox 63"/>
          <p:cNvSpPr txBox="1">
            <a:spLocks noChangeArrowheads="1"/>
          </p:cNvSpPr>
          <p:nvPr/>
        </p:nvSpPr>
        <p:spPr bwMode="auto">
          <a:xfrm>
            <a:off x="5089525" y="1050925"/>
            <a:ext cx="855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alibri"/>
                <a:cs typeface="Calibri"/>
              </a:rPr>
              <a:t>85 GHz</a:t>
            </a:r>
          </a:p>
        </p:txBody>
      </p:sp>
      <p:sp>
        <p:nvSpPr>
          <p:cNvPr id="37909" name="TextBox 64"/>
          <p:cNvSpPr txBox="1">
            <a:spLocks noChangeArrowheads="1"/>
          </p:cNvSpPr>
          <p:nvPr/>
        </p:nvSpPr>
        <p:spPr bwMode="auto">
          <a:xfrm>
            <a:off x="7169150" y="1058863"/>
            <a:ext cx="855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  <a:latin typeface="Calibri"/>
                <a:cs typeface="Calibri"/>
              </a:rPr>
              <a:t>19 GHz</a:t>
            </a:r>
          </a:p>
        </p:txBody>
      </p:sp>
    </p:spTree>
    <p:extLst>
      <p:ext uri="{BB962C8B-B14F-4D97-AF65-F5344CB8AC3E}">
        <p14:creationId xmlns:p14="http://schemas.microsoft.com/office/powerpoint/2010/main" val="202504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5" descr="TB_91_H_resSSMI_20100901_21_colo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2363" r="-12363"/>
          <a:stretch>
            <a:fillRect/>
          </a:stretch>
        </p:blipFill>
        <p:spPr>
          <a:xfrm>
            <a:off x="149225" y="730250"/>
            <a:ext cx="2251075" cy="2030413"/>
          </a:xfrm>
        </p:spPr>
      </p:pic>
      <p:sp>
        <p:nvSpPr>
          <p:cNvPr id="23" name="Rectangle 22"/>
          <p:cNvSpPr/>
          <p:nvPr/>
        </p:nvSpPr>
        <p:spPr>
          <a:xfrm>
            <a:off x="4495800" y="2760663"/>
            <a:ext cx="4648200" cy="2030412"/>
          </a:xfrm>
          <a:prstGeom prst="rect">
            <a:avLst/>
          </a:prstGeom>
          <a:solidFill>
            <a:schemeClr val="accent2"/>
          </a:solidFill>
          <a:ln w="76200" cmpd="tri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13"/>
          </p:nvPr>
        </p:nvSpPr>
        <p:spPr>
          <a:xfrm>
            <a:off x="2244725" y="671513"/>
            <a:ext cx="6899275" cy="20288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953735"/>
                </a:solidFill>
                <a:latin typeface="+mj-lt"/>
                <a:cs typeface="Cambria (Body)"/>
              </a:rPr>
              <a:t>Note that the realistic storm structure does not develop until 12-18h into the forecast cycle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254061"/>
                </a:solidFill>
                <a:latin typeface="+mj-lt"/>
                <a:cs typeface="Cambria (Body)"/>
              </a:rPr>
              <a:t>The realism decreases after the 42h forecast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mbria (Body)"/>
              </a:rPr>
              <a:t>The model has a very large eye and does not show the observed eyewall replacement cycle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j-lt"/>
              <a:cs typeface="Cambria (Body)"/>
            </a:endParaRPr>
          </a:p>
        </p:txBody>
      </p:sp>
      <p:sp>
        <p:nvSpPr>
          <p:cNvPr id="43013" name="Title 79"/>
          <p:cNvSpPr>
            <a:spLocks noGrp="1"/>
          </p:cNvSpPr>
          <p:nvPr>
            <p:ph type="title"/>
          </p:nvPr>
        </p:nvSpPr>
        <p:spPr>
          <a:xfrm>
            <a:off x="280988" y="160338"/>
            <a:ext cx="8229600" cy="365125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HWRFx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 STRUCTURE of Earl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85/91 GHz H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pol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(sat. resolution) – 02 Sept. 2010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-68263" y="182563"/>
            <a:ext cx="7229476" cy="5106987"/>
            <a:chOff x="-67736" y="181185"/>
            <a:chExt cx="7228524" cy="5108935"/>
          </a:xfrm>
        </p:grpSpPr>
        <p:sp>
          <p:nvSpPr>
            <p:cNvPr id="43026" name="TextBox 59"/>
            <p:cNvSpPr txBox="1">
              <a:spLocks noChangeArrowheads="1"/>
            </p:cNvSpPr>
            <p:nvPr/>
          </p:nvSpPr>
          <p:spPr bwMode="auto">
            <a:xfrm>
              <a:off x="-67736" y="2865485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06h</a:t>
              </a:r>
            </a:p>
          </p:txBody>
        </p:sp>
        <p:sp>
          <p:nvSpPr>
            <p:cNvPr id="43027" name="TextBox 60"/>
            <p:cNvSpPr txBox="1">
              <a:spLocks noChangeArrowheads="1"/>
            </p:cNvSpPr>
            <p:nvPr/>
          </p:nvSpPr>
          <p:spPr bwMode="auto">
            <a:xfrm>
              <a:off x="2120735" y="2865485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12h</a:t>
              </a:r>
            </a:p>
          </p:txBody>
        </p:sp>
        <p:sp>
          <p:nvSpPr>
            <p:cNvPr id="43028" name="TextBox 61"/>
            <p:cNvSpPr txBox="1">
              <a:spLocks noChangeArrowheads="1"/>
            </p:cNvSpPr>
            <p:nvPr/>
          </p:nvSpPr>
          <p:spPr bwMode="auto">
            <a:xfrm>
              <a:off x="-56927" y="4920788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30h</a:t>
              </a:r>
            </a:p>
          </p:txBody>
        </p:sp>
        <p:sp>
          <p:nvSpPr>
            <p:cNvPr id="43029" name="TextBox 62"/>
            <p:cNvSpPr txBox="1">
              <a:spLocks noChangeArrowheads="1"/>
            </p:cNvSpPr>
            <p:nvPr/>
          </p:nvSpPr>
          <p:spPr bwMode="auto">
            <a:xfrm>
              <a:off x="2120734" y="4920788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36h</a:t>
              </a:r>
            </a:p>
          </p:txBody>
        </p:sp>
        <p:sp>
          <p:nvSpPr>
            <p:cNvPr id="43030" name="TextBox 63"/>
            <p:cNvSpPr txBox="1">
              <a:spLocks noChangeArrowheads="1"/>
            </p:cNvSpPr>
            <p:nvPr/>
          </p:nvSpPr>
          <p:spPr bwMode="auto">
            <a:xfrm>
              <a:off x="4370796" y="2865485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18h</a:t>
              </a:r>
            </a:p>
          </p:txBody>
        </p:sp>
        <p:sp>
          <p:nvSpPr>
            <p:cNvPr id="43031" name="TextBox 64"/>
            <p:cNvSpPr txBox="1">
              <a:spLocks noChangeArrowheads="1"/>
            </p:cNvSpPr>
            <p:nvPr/>
          </p:nvSpPr>
          <p:spPr bwMode="auto">
            <a:xfrm>
              <a:off x="4370796" y="4920788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42h</a:t>
              </a:r>
            </a:p>
          </p:txBody>
        </p:sp>
        <p:sp>
          <p:nvSpPr>
            <p:cNvPr id="43032" name="TextBox 65"/>
            <p:cNvSpPr txBox="1">
              <a:spLocks noChangeArrowheads="1"/>
            </p:cNvSpPr>
            <p:nvPr/>
          </p:nvSpPr>
          <p:spPr bwMode="auto">
            <a:xfrm>
              <a:off x="6620857" y="2865485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24h</a:t>
              </a:r>
            </a:p>
          </p:txBody>
        </p:sp>
        <p:sp>
          <p:nvSpPr>
            <p:cNvPr id="43033" name="TextBox 66"/>
            <p:cNvSpPr txBox="1">
              <a:spLocks noChangeArrowheads="1"/>
            </p:cNvSpPr>
            <p:nvPr/>
          </p:nvSpPr>
          <p:spPr bwMode="auto">
            <a:xfrm>
              <a:off x="6620857" y="4920788"/>
              <a:ext cx="539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48h</a:t>
              </a:r>
            </a:p>
          </p:txBody>
        </p:sp>
        <p:sp>
          <p:nvSpPr>
            <p:cNvPr id="40982" name="TextBox 68"/>
            <p:cNvSpPr txBox="1">
              <a:spLocks noChangeArrowheads="1"/>
            </p:cNvSpPr>
            <p:nvPr/>
          </p:nvSpPr>
          <p:spPr bwMode="auto">
            <a:xfrm>
              <a:off x="8494" y="181185"/>
              <a:ext cx="461604" cy="215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dirty="0"/>
                <a:t>Observed</a:t>
              </a:r>
            </a:p>
          </p:txBody>
        </p:sp>
      </p:grpSp>
      <p:pic>
        <p:nvPicPr>
          <p:cNvPr id="43015" name="Content Placeholder 43" descr="tb85h_reslowRes_2010090118_06h_color.jpg"/>
          <p:cNvPicPr>
            <a:picLocks noGrp="1" noChangeAspect="1"/>
          </p:cNvPicPr>
          <p:nvPr>
            <p:ph sz="half" idx="16"/>
          </p:nvPr>
        </p:nvPicPr>
        <p:blipFill>
          <a:blip r:embed="rId3"/>
          <a:srcRect l="-12363" r="-12363"/>
          <a:stretch>
            <a:fillRect/>
          </a:stretch>
        </p:blipFill>
        <p:spPr>
          <a:xfrm>
            <a:off x="149225" y="2760663"/>
            <a:ext cx="2251075" cy="2030412"/>
          </a:xfrm>
        </p:spPr>
      </p:pic>
      <p:pic>
        <p:nvPicPr>
          <p:cNvPr id="43016" name="Content Placeholder 39" descr="tb85h_reslowRes_2010083118_30h_color.jpg"/>
          <p:cNvPicPr>
            <a:picLocks noGrp="1" noChangeAspect="1"/>
          </p:cNvPicPr>
          <p:nvPr>
            <p:ph sz="half" idx="20"/>
          </p:nvPr>
        </p:nvPicPr>
        <p:blipFill>
          <a:blip r:embed="rId4"/>
          <a:srcRect l="-12411" r="-12411"/>
          <a:stretch>
            <a:fillRect/>
          </a:stretch>
        </p:blipFill>
        <p:spPr>
          <a:xfrm>
            <a:off x="149225" y="4791075"/>
            <a:ext cx="2251075" cy="2028825"/>
          </a:xfrm>
        </p:spPr>
      </p:pic>
      <p:pic>
        <p:nvPicPr>
          <p:cNvPr id="43017" name="Content Placeholder 42" descr="tb85h_reslowRes_2010090112_12h_color.jpg"/>
          <p:cNvPicPr>
            <a:picLocks noGrp="1" noChangeAspect="1"/>
          </p:cNvPicPr>
          <p:nvPr>
            <p:ph sz="half" idx="17"/>
          </p:nvPr>
        </p:nvPicPr>
        <p:blipFill>
          <a:blip r:embed="rId5"/>
          <a:srcRect l="-12318" r="-12318"/>
          <a:stretch>
            <a:fillRect/>
          </a:stretch>
        </p:blipFill>
        <p:spPr>
          <a:xfrm>
            <a:off x="2400300" y="2760663"/>
            <a:ext cx="2249488" cy="2030412"/>
          </a:xfrm>
        </p:spPr>
      </p:pic>
      <p:pic>
        <p:nvPicPr>
          <p:cNvPr id="43018" name="Content Placeholder 38" descr="tb85h_reslowRes_2010083112_36h_color.jpg"/>
          <p:cNvPicPr>
            <a:picLocks noGrp="1" noChangeAspect="1"/>
          </p:cNvPicPr>
          <p:nvPr>
            <p:ph sz="half" idx="21"/>
          </p:nvPr>
        </p:nvPicPr>
        <p:blipFill>
          <a:blip r:embed="rId6"/>
          <a:srcRect l="-12367" r="-12367"/>
          <a:stretch>
            <a:fillRect/>
          </a:stretch>
        </p:blipFill>
        <p:spPr>
          <a:xfrm>
            <a:off x="2400300" y="4791075"/>
            <a:ext cx="2249488" cy="2028825"/>
          </a:xfrm>
        </p:spPr>
      </p:pic>
      <p:pic>
        <p:nvPicPr>
          <p:cNvPr id="43019" name="Content Placeholder 41" descr="tb85h_reslowRes_2010090106_18h_color.jpg"/>
          <p:cNvPicPr>
            <a:picLocks noGrp="1" noChangeAspect="1"/>
          </p:cNvPicPr>
          <p:nvPr>
            <p:ph sz="half" idx="18"/>
          </p:nvPr>
        </p:nvPicPr>
        <p:blipFill>
          <a:blip r:embed="rId7"/>
          <a:srcRect l="-12363" r="-12363"/>
          <a:stretch>
            <a:fillRect/>
          </a:stretch>
        </p:blipFill>
        <p:spPr>
          <a:xfrm>
            <a:off x="4649788" y="2760663"/>
            <a:ext cx="2251075" cy="2030412"/>
          </a:xfrm>
        </p:spPr>
      </p:pic>
      <p:pic>
        <p:nvPicPr>
          <p:cNvPr id="43020" name="Content Placeholder 37" descr="tb85h_reslowRes_2010083106_42h_color.jpg"/>
          <p:cNvPicPr>
            <a:picLocks noGrp="1" noChangeAspect="1"/>
          </p:cNvPicPr>
          <p:nvPr>
            <p:ph sz="half" idx="22"/>
          </p:nvPr>
        </p:nvPicPr>
        <p:blipFill>
          <a:blip r:embed="rId8"/>
          <a:srcRect l="-12411" r="-12411"/>
          <a:stretch>
            <a:fillRect/>
          </a:stretch>
        </p:blipFill>
        <p:spPr>
          <a:xfrm>
            <a:off x="4649788" y="4791075"/>
            <a:ext cx="2251075" cy="2028825"/>
          </a:xfrm>
        </p:spPr>
      </p:pic>
      <p:pic>
        <p:nvPicPr>
          <p:cNvPr id="43021" name="Content Placeholder 40" descr="tb85h_reslowRes_2010090100_24h_color.jpg"/>
          <p:cNvPicPr>
            <a:picLocks noGrp="1" noChangeAspect="1"/>
          </p:cNvPicPr>
          <p:nvPr>
            <p:ph sz="half" idx="19"/>
          </p:nvPr>
        </p:nvPicPr>
        <p:blipFill>
          <a:blip r:embed="rId9"/>
          <a:srcRect l="-12318" r="-12318"/>
          <a:stretch>
            <a:fillRect/>
          </a:stretch>
        </p:blipFill>
        <p:spPr>
          <a:xfrm>
            <a:off x="6900863" y="2760663"/>
            <a:ext cx="2249487" cy="2030412"/>
          </a:xfrm>
        </p:spPr>
      </p:pic>
      <p:pic>
        <p:nvPicPr>
          <p:cNvPr id="43022" name="Content Placeholder 36" descr="tb85h_reslowRes_2010083100_48h_color.jpg"/>
          <p:cNvPicPr>
            <a:picLocks noGrp="1" noChangeAspect="1"/>
          </p:cNvPicPr>
          <p:nvPr>
            <p:ph sz="half" idx="23"/>
          </p:nvPr>
        </p:nvPicPr>
        <p:blipFill>
          <a:blip r:embed="rId10"/>
          <a:srcRect l="-12367" r="-12367"/>
          <a:stretch>
            <a:fillRect/>
          </a:stretch>
        </p:blipFill>
        <p:spPr>
          <a:xfrm>
            <a:off x="6900863" y="4791075"/>
            <a:ext cx="2249487" cy="2028825"/>
          </a:xfrm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473201" y="1808164"/>
            <a:ext cx="4703762" cy="1625599"/>
            <a:chOff x="1473202" y="1793240"/>
            <a:chExt cx="4704079" cy="1625603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862936" y="2147613"/>
              <a:ext cx="314345" cy="1271230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1473202" y="1793240"/>
              <a:ext cx="1103620" cy="529007"/>
            </a:xfrm>
            <a:prstGeom prst="straightConnector1">
              <a:avLst/>
            </a:prstGeom>
            <a:ln w="50800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076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TextBox 8"/>
          <p:cNvSpPr txBox="1">
            <a:spLocks noChangeArrowheads="1"/>
          </p:cNvSpPr>
          <p:nvPr/>
        </p:nvSpPr>
        <p:spPr bwMode="auto">
          <a:xfrm>
            <a:off x="3217863" y="4843463"/>
            <a:ext cx="53355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chemeClr val="accent1">
                    <a:lumMod val="50000"/>
                  </a:schemeClr>
                </a:solidFill>
                <a:latin typeface="Symbol" charset="0"/>
                <a:cs typeface="Symbol" charset="0"/>
              </a:rPr>
              <a:t>S</a:t>
            </a:r>
            <a:r>
              <a:rPr lang="en-US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 T</a:t>
            </a:r>
            <a:r>
              <a:rPr lang="en-US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’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 </a:t>
            </a:r>
            <a:r>
              <a:rPr lang="en-US" altLang="ja-JP" b="0" dirty="0" err="1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exp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( -[y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1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1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2 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-[y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2 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-[y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3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3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)</a:t>
            </a:r>
            <a:r>
              <a:rPr lang="en-US" altLang="ja-JP" b="0" dirty="0">
                <a:solidFill>
                  <a:schemeClr val="accent1">
                    <a:lumMod val="50000"/>
                  </a:schemeClr>
                </a:solidFill>
                <a:latin typeface="Calibri" charset="0"/>
                <a:cs typeface="Calibri" charset="0"/>
              </a:rPr>
              <a:t> 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3217863" y="5232400"/>
            <a:ext cx="5287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Symbol" charset="0"/>
                <a:cs typeface="Symbol" charset="0"/>
              </a:rPr>
              <a:t>     S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  </a:t>
            </a:r>
            <a:r>
              <a:rPr lang="en-US" altLang="ja-JP" b="0" dirty="0" err="1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exp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( -[y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1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1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2 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-[y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2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2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2 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-[y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3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-y</a:t>
            </a:r>
            <a:r>
              <a:rPr lang="en-US" altLang="ja-JP" b="0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3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(n)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]</a:t>
            </a:r>
            <a:r>
              <a:rPr lang="en-US" altLang="ja-JP" b="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2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)</a:t>
            </a:r>
            <a:r>
              <a:rPr lang="en-US" altLang="ja-JP" b="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 </a:t>
            </a:r>
          </a:p>
        </p:txBody>
      </p:sp>
      <p:sp>
        <p:nvSpPr>
          <p:cNvPr id="1536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6421C5-1146-B14C-A54F-1B4B81E356CE}" type="slidenum">
              <a:rPr lang="en-US" sz="900"/>
              <a:pPr/>
              <a:t>13</a:t>
            </a:fld>
            <a:endParaRPr lang="en-US" sz="90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556125" y="2336250"/>
            <a:ext cx="0" cy="8458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68263" y="1186254"/>
            <a:ext cx="9075737" cy="3196041"/>
            <a:chOff x="68263" y="711200"/>
            <a:chExt cx="9075737" cy="3196041"/>
          </a:xfrm>
        </p:grpSpPr>
        <p:pic>
          <p:nvPicPr>
            <p:cNvPr id="15362" name="Picture 7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075" y="1314450"/>
              <a:ext cx="63373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3" name="TextBox 8"/>
            <p:cNvSpPr txBox="1">
              <a:spLocks noChangeArrowheads="1"/>
            </p:cNvSpPr>
            <p:nvPr/>
          </p:nvSpPr>
          <p:spPr bwMode="auto">
            <a:xfrm>
              <a:off x="1930400" y="2065338"/>
              <a:ext cx="22891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Arial" charset="0"/>
                  <a:cs typeface="Arial" charset="0"/>
                </a:rPr>
                <a:t>very nonlinear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2971800" y="1811338"/>
              <a:ext cx="9525" cy="330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365" name="TextBox 10"/>
            <p:cNvSpPr txBox="1">
              <a:spLocks noChangeArrowheads="1"/>
            </p:cNvSpPr>
            <p:nvPr/>
          </p:nvSpPr>
          <p:spPr bwMode="auto">
            <a:xfrm>
              <a:off x="2405063" y="2707091"/>
              <a:ext cx="407987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each of these represents a volume-element </a:t>
              </a:r>
              <a:r>
                <a:rPr lang="en-US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mean </a:t>
              </a:r>
              <a:r>
                <a:rPr lang="en-US" b="0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value of the prognostic variables</a:t>
              </a: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351463" y="2022475"/>
              <a:ext cx="3792537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FF8000"/>
                  </a:solidFill>
                  <a:latin typeface="Arial" charset="0"/>
                  <a:cs typeface="Arial" charset="0"/>
                </a:rPr>
                <a:t>each of these parameters is a </a:t>
              </a:r>
              <a:r>
                <a:rPr lang="en-US">
                  <a:solidFill>
                    <a:srgbClr val="FF8000"/>
                  </a:solidFill>
                  <a:latin typeface="Arial" charset="0"/>
                  <a:cs typeface="Arial" charset="0"/>
                </a:rPr>
                <a:t>single value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6977063" y="1811338"/>
              <a:ext cx="0" cy="279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369" name="TextBox 1"/>
            <p:cNvSpPr txBox="1">
              <a:spLocks noChangeArrowheads="1"/>
            </p:cNvSpPr>
            <p:nvPr/>
          </p:nvSpPr>
          <p:spPr bwMode="auto">
            <a:xfrm>
              <a:off x="68263" y="711200"/>
              <a:ext cx="151923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Arial" charset="0"/>
                  <a:cs typeface="Arial" charset="0"/>
                </a:rPr>
                <a:t>Currently:</a:t>
              </a:r>
            </a:p>
          </p:txBody>
        </p:sp>
      </p:grpSp>
      <p:sp>
        <p:nvSpPr>
          <p:cNvPr id="15370" name="TextBox 1"/>
          <p:cNvSpPr txBox="1">
            <a:spLocks noChangeArrowheads="1"/>
          </p:cNvSpPr>
          <p:nvPr/>
        </p:nvSpPr>
        <p:spPr bwMode="auto">
          <a:xfrm>
            <a:off x="220663" y="4343400"/>
            <a:ext cx="1877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254061"/>
                </a:solidFill>
                <a:latin typeface="Arial" charset="0"/>
                <a:cs typeface="Arial" charset="0"/>
              </a:rPr>
              <a:t>Alternative:</a:t>
            </a:r>
          </a:p>
        </p:txBody>
      </p:sp>
      <p:sp>
        <p:nvSpPr>
          <p:cNvPr id="15371" name="Title 1"/>
          <p:cNvSpPr txBox="1">
            <a:spLocks/>
          </p:cNvSpPr>
          <p:nvPr/>
        </p:nvSpPr>
        <p:spPr bwMode="auto">
          <a:xfrm>
            <a:off x="482600" y="5027613"/>
            <a:ext cx="81613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0" i="1" dirty="0">
                <a:solidFill>
                  <a:srgbClr val="254061"/>
                </a:solidFill>
                <a:cs typeface="Times New Roman" charset="0"/>
              </a:rPr>
              <a:t>T</a:t>
            </a:r>
            <a:r>
              <a:rPr lang="en-US" b="0" i="1" baseline="-25000" dirty="0">
                <a:solidFill>
                  <a:srgbClr val="254061"/>
                </a:solidFill>
                <a:cs typeface="Times New Roman" charset="0"/>
              </a:rPr>
              <a:t>b</a:t>
            </a:r>
            <a:r>
              <a:rPr lang="en-US" b="0" i="1" dirty="0">
                <a:solidFill>
                  <a:srgbClr val="254061"/>
                </a:solidFill>
                <a:cs typeface="Times New Roman" charset="0"/>
              </a:rPr>
              <a:t>’</a:t>
            </a:r>
            <a:r>
              <a:rPr lang="en-US" altLang="ja-JP" b="0" dirty="0">
                <a:solidFill>
                  <a:srgbClr val="254061"/>
                </a:solidFill>
                <a:latin typeface="Calibri" charset="0"/>
              </a:rPr>
              <a:t>(</a:t>
            </a:r>
            <a:r>
              <a:rPr lang="en-US" altLang="ja-JP" b="0" i="1" dirty="0">
                <a:solidFill>
                  <a:srgbClr val="254061"/>
                </a:solidFill>
                <a:cs typeface="Times New Roman" charset="0"/>
              </a:rPr>
              <a:t>p</a:t>
            </a:r>
            <a:r>
              <a:rPr lang="en-US" altLang="ja-JP" b="0" baseline="-25000" dirty="0">
                <a:solidFill>
                  <a:srgbClr val="254061"/>
                </a:solidFill>
                <a:latin typeface="Calibri" charset="0"/>
              </a:rPr>
              <a:t>1</a:t>
            </a:r>
            <a:r>
              <a:rPr lang="en-US" altLang="ja-JP" b="0" dirty="0">
                <a:solidFill>
                  <a:srgbClr val="254061"/>
                </a:solidFill>
                <a:latin typeface="Calibri" charset="0"/>
              </a:rPr>
              <a:t>, </a:t>
            </a:r>
            <a:r>
              <a:rPr lang="en-US" altLang="ja-JP" b="0" i="1" dirty="0">
                <a:solidFill>
                  <a:srgbClr val="254061"/>
                </a:solidFill>
                <a:cs typeface="Times New Roman" charset="0"/>
              </a:rPr>
              <a:t>p</a:t>
            </a:r>
            <a:r>
              <a:rPr lang="en-US" altLang="ja-JP" b="0" baseline="-25000" dirty="0">
                <a:solidFill>
                  <a:srgbClr val="254061"/>
                </a:solidFill>
                <a:latin typeface="Calibri" charset="0"/>
              </a:rPr>
              <a:t>2</a:t>
            </a:r>
            <a:r>
              <a:rPr lang="en-US" altLang="ja-JP" b="0" dirty="0">
                <a:solidFill>
                  <a:srgbClr val="254061"/>
                </a:solidFill>
                <a:latin typeface="Calibri" charset="0"/>
              </a:rPr>
              <a:t>, …, </a:t>
            </a:r>
            <a:r>
              <a:rPr lang="en-US" altLang="ja-JP" b="0" i="1" dirty="0">
                <a:solidFill>
                  <a:srgbClr val="254061"/>
                </a:solidFill>
                <a:cs typeface="Times New Roman" charset="0"/>
              </a:rPr>
              <a:t>p</a:t>
            </a:r>
            <a:r>
              <a:rPr lang="en-US" altLang="ja-JP" b="0" baseline="-25000" dirty="0">
                <a:solidFill>
                  <a:srgbClr val="254061"/>
                </a:solidFill>
                <a:latin typeface="Calibri" charset="0"/>
              </a:rPr>
              <a:t>504</a:t>
            </a:r>
            <a:r>
              <a:rPr lang="en-US" altLang="ja-JP" b="0" dirty="0">
                <a:solidFill>
                  <a:srgbClr val="254061"/>
                </a:solidFill>
                <a:latin typeface="Calibri" charset="0"/>
              </a:rPr>
              <a:t>)  =  </a:t>
            </a:r>
            <a:r>
              <a:rPr lang="en-US" altLang="ja-JP" b="0" baseline="30000" dirty="0">
                <a:solidFill>
                  <a:srgbClr val="254061"/>
                </a:solidFill>
                <a:latin typeface="Calibri" charset="0"/>
              </a:rPr>
              <a:t> ___________________________________________________</a:t>
            </a:r>
            <a:r>
              <a:rPr lang="en-US" altLang="ja-JP" b="0" dirty="0">
                <a:solidFill>
                  <a:srgbClr val="254061"/>
                </a:solidFill>
                <a:latin typeface="Calibri" charset="0"/>
              </a:rPr>
              <a:t> </a:t>
            </a:r>
            <a:endParaRPr lang="en-US" dirty="0">
              <a:solidFill>
                <a:srgbClr val="254061"/>
              </a:solidFill>
              <a:latin typeface="Arial" charset="0"/>
            </a:endParaRPr>
          </a:p>
        </p:txBody>
      </p:sp>
      <p:sp>
        <p:nvSpPr>
          <p:cNvPr id="15374" name="TextBox 1"/>
          <p:cNvSpPr txBox="1">
            <a:spLocks noChangeArrowheads="1"/>
          </p:cNvSpPr>
          <p:nvPr/>
        </p:nvSpPr>
        <p:spPr bwMode="auto">
          <a:xfrm>
            <a:off x="347663" y="5902325"/>
            <a:ext cx="8667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rgbClr val="254061"/>
                </a:solidFill>
                <a:latin typeface="Calibri" charset="0"/>
                <a:cs typeface="Calibri" charset="0"/>
              </a:rPr>
              <a:t>with the sum over a database containing many </a:t>
            </a:r>
            <a:r>
              <a:rPr lang="en-US" b="0" dirty="0" err="1">
                <a:solidFill>
                  <a:srgbClr val="254061"/>
                </a:solidFill>
                <a:latin typeface="Calibri" charset="0"/>
                <a:cs typeface="Calibri" charset="0"/>
              </a:rPr>
              <a:t>combis</a:t>
            </a:r>
            <a:r>
              <a:rPr lang="en-US" b="0" dirty="0">
                <a:solidFill>
                  <a:srgbClr val="254061"/>
                </a:solidFill>
                <a:latin typeface="Calibri" charset="0"/>
                <a:cs typeface="Calibri" charset="0"/>
              </a:rPr>
              <a:t> of realistic  </a:t>
            </a:r>
            <a:r>
              <a:rPr lang="en-US" b="0" dirty="0">
                <a:solidFill>
                  <a:srgbClr val="254061"/>
                </a:solidFill>
                <a:latin typeface="Symbol" charset="0"/>
                <a:cs typeface="Symbol" charset="0"/>
              </a:rPr>
              <a:t>l</a:t>
            </a:r>
          </a:p>
          <a:p>
            <a:r>
              <a:rPr lang="en-US" b="0" dirty="0">
                <a:solidFill>
                  <a:srgbClr val="254061"/>
                </a:solidFill>
                <a:latin typeface="Calibri" charset="0"/>
                <a:cs typeface="Calibri" charset="0"/>
              </a:rPr>
              <a:t>and the y are judiciously defined </a:t>
            </a:r>
            <a:r>
              <a:rPr lang="en-US" b="0" dirty="0" err="1">
                <a:solidFill>
                  <a:srgbClr val="254061"/>
                </a:solidFill>
                <a:latin typeface="Calibri" charset="0"/>
                <a:cs typeface="Calibri" charset="0"/>
              </a:rPr>
              <a:t>combis</a:t>
            </a:r>
            <a:r>
              <a:rPr lang="en-US" b="0" dirty="0">
                <a:solidFill>
                  <a:srgbClr val="254061"/>
                </a:solidFill>
                <a:latin typeface="Calibri" charset="0"/>
                <a:cs typeface="Calibri" charset="0"/>
              </a:rPr>
              <a:t> of the </a:t>
            </a:r>
            <a:r>
              <a:rPr lang="en-US" b="0" i="1" dirty="0">
                <a:solidFill>
                  <a:srgbClr val="254061"/>
                </a:solidFill>
                <a:cs typeface="Times New Roman" charset="0"/>
              </a:rPr>
              <a:t>p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20663" y="0"/>
            <a:ext cx="89884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How to use the data for forecast improvement??</a:t>
            </a:r>
          </a:p>
          <a:p>
            <a:pPr algn="ctr" eaLnBrk="1" hangingPunct="1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Data assimilation of passive microwave observations</a:t>
            </a:r>
          </a:p>
          <a:p>
            <a:pPr algn="ctr" eaLnBrk="1" hangingPunct="1"/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Inside the precipitating regions</a:t>
            </a:r>
            <a:endParaRPr lang="en-US" sz="2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5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1" descr="CRTM_earl_72869-conv4Efov-changedValues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570412"/>
            <a:ext cx="22891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RTM_earl_72869-conv4Efov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0" descr="TRMM_earl_72869-raw-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2875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CRTM_earl_72869-conv4Efov-7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CRTM_earl_72869-conv4Efov-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Box 43"/>
          <p:cNvSpPr txBox="1">
            <a:spLocks noChangeArrowheads="1"/>
          </p:cNvSpPr>
          <p:nvPr/>
        </p:nvSpPr>
        <p:spPr bwMode="auto">
          <a:xfrm>
            <a:off x="3665538" y="2425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17426" name="TextBox 44"/>
          <p:cNvSpPr txBox="1">
            <a:spLocks noChangeArrowheads="1"/>
          </p:cNvSpPr>
          <p:nvPr/>
        </p:nvSpPr>
        <p:spPr bwMode="auto">
          <a:xfrm>
            <a:off x="5976938" y="2419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17427" name="TextBox 45"/>
          <p:cNvSpPr txBox="1">
            <a:spLocks noChangeArrowheads="1"/>
          </p:cNvSpPr>
          <p:nvPr/>
        </p:nvSpPr>
        <p:spPr bwMode="auto">
          <a:xfrm>
            <a:off x="8288338" y="2419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sp>
        <p:nvSpPr>
          <p:cNvPr id="1742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1B85E5-4793-8545-9BDD-61202B551F6D}" type="slidenum">
              <a:rPr lang="en-US" sz="900"/>
              <a:pPr/>
              <a:t>14</a:t>
            </a:fld>
            <a:endParaRPr lang="en-US" sz="900"/>
          </a:p>
        </p:txBody>
      </p:sp>
      <p:sp>
        <p:nvSpPr>
          <p:cNvPr id="17410" name="TextBox 13"/>
          <p:cNvSpPr txBox="1">
            <a:spLocks noChangeArrowheads="1"/>
          </p:cNvSpPr>
          <p:nvPr/>
        </p:nvSpPr>
        <p:spPr bwMode="auto">
          <a:xfrm>
            <a:off x="0" y="2379663"/>
            <a:ext cx="22479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254061"/>
                </a:solidFill>
                <a:latin typeface="Arial" charset="0"/>
              </a:rPr>
              <a:t>Calculated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TBs using </a:t>
            </a:r>
            <a:r>
              <a:rPr lang="en-US" sz="1800" dirty="0">
                <a:solidFill>
                  <a:srgbClr val="254061"/>
                </a:solidFill>
                <a:latin typeface="Arial" charset="0"/>
              </a:rPr>
              <a:t>CRTM, with “HWISS model 2” microphysical parameter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values</a:t>
            </a:r>
            <a:endParaRPr lang="en-US" sz="1800" dirty="0">
              <a:solidFill>
                <a:srgbClr val="254061"/>
              </a:solidFill>
              <a:latin typeface="Arial" charset="0"/>
            </a:endParaRPr>
          </a:p>
        </p:txBody>
      </p:sp>
      <p:pic>
        <p:nvPicPr>
          <p:cNvPr id="25" name="Picture 17" descr="CRTM_earl_72869-conv4Efov-changedValues-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568825"/>
            <a:ext cx="2287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CRTM_earl_72869-conv4Efov-changedValues-8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568825"/>
            <a:ext cx="228758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3695700" y="46482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6007100" y="46418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8318500" y="46418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pic>
        <p:nvPicPr>
          <p:cNvPr id="31" name="Picture 25" descr="TRMM_earl_72869-raw-7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TRMM_earl_72869-raw-8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463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3619500" y="266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5930900" y="260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35" name="TextBox 45"/>
          <p:cNvSpPr txBox="1">
            <a:spLocks noChangeArrowheads="1"/>
          </p:cNvSpPr>
          <p:nvPr/>
        </p:nvSpPr>
        <p:spPr bwMode="auto">
          <a:xfrm>
            <a:off x="8242300" y="260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-46015" y="4555146"/>
            <a:ext cx="236508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254061"/>
                </a:solidFill>
                <a:latin typeface="Arial" charset="0"/>
              </a:rPr>
              <a:t>Calculated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TBs using </a:t>
            </a:r>
            <a:r>
              <a:rPr lang="en-US" sz="1800" dirty="0">
                <a:solidFill>
                  <a:srgbClr val="254061"/>
                </a:solidFill>
                <a:latin typeface="Arial" charset="0"/>
              </a:rPr>
              <a:t>CRTM, with adjusted microphysical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parameters</a:t>
            </a:r>
            <a:endParaRPr lang="en-US" sz="1800" dirty="0">
              <a:solidFill>
                <a:srgbClr val="254061"/>
              </a:solidFill>
              <a:latin typeface="Arial" charset="0"/>
            </a:endParaRPr>
          </a:p>
          <a:p>
            <a:pPr algn="ctr" eaLnBrk="1" hangingPunct="1"/>
            <a:r>
              <a:rPr lang="en-US" sz="1800" dirty="0">
                <a:solidFill>
                  <a:srgbClr val="254061"/>
                </a:solidFill>
                <a:latin typeface="Arial" charset="0"/>
              </a:rPr>
              <a:t>(smaller rain drops, smaller and less dense </a:t>
            </a:r>
            <a:r>
              <a:rPr lang="en-US" sz="1800" dirty="0" err="1">
                <a:solidFill>
                  <a:srgbClr val="254061"/>
                </a:solidFill>
                <a:latin typeface="Arial" charset="0"/>
              </a:rPr>
              <a:t>graupel</a:t>
            </a:r>
            <a:r>
              <a:rPr lang="en-US" sz="1800" dirty="0">
                <a:solidFill>
                  <a:srgbClr val="254061"/>
                </a:solidFill>
                <a:latin typeface="Arial" charset="0"/>
              </a:rPr>
              <a:t>)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24133" y="747441"/>
            <a:ext cx="2247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TRMM - TMI</a:t>
            </a:r>
            <a:endParaRPr lang="en-US" sz="1800" dirty="0">
              <a:solidFill>
                <a:srgbClr val="25406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1" descr="CRTM_earl_72869-conv4Efov-changedValues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570412"/>
            <a:ext cx="22891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RTM_earl_72869-conv4Efov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0" descr="TRMM_earl_72869-raw-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2875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CRTM_earl_72869-conv4Efov-7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CRTM_earl_72869-conv4Efov-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Box 43"/>
          <p:cNvSpPr txBox="1">
            <a:spLocks noChangeArrowheads="1"/>
          </p:cNvSpPr>
          <p:nvPr/>
        </p:nvSpPr>
        <p:spPr bwMode="auto">
          <a:xfrm>
            <a:off x="3665538" y="2425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17426" name="TextBox 44"/>
          <p:cNvSpPr txBox="1">
            <a:spLocks noChangeArrowheads="1"/>
          </p:cNvSpPr>
          <p:nvPr/>
        </p:nvSpPr>
        <p:spPr bwMode="auto">
          <a:xfrm>
            <a:off x="5976938" y="2419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17427" name="TextBox 45"/>
          <p:cNvSpPr txBox="1">
            <a:spLocks noChangeArrowheads="1"/>
          </p:cNvSpPr>
          <p:nvPr/>
        </p:nvSpPr>
        <p:spPr bwMode="auto">
          <a:xfrm>
            <a:off x="8288338" y="2419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sp>
        <p:nvSpPr>
          <p:cNvPr id="1742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1B85E5-4793-8545-9BDD-61202B551F6D}" type="slidenum">
              <a:rPr lang="en-US" sz="900"/>
              <a:pPr/>
              <a:t>15</a:t>
            </a:fld>
            <a:endParaRPr lang="en-US" sz="900"/>
          </a:p>
        </p:txBody>
      </p:sp>
      <p:pic>
        <p:nvPicPr>
          <p:cNvPr id="25" name="Picture 17" descr="CRTM_earl_72869-conv4Efov-changedValues-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568825"/>
            <a:ext cx="2287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CRTM_earl_72869-conv4Efov-changedValues-8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568825"/>
            <a:ext cx="228758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3695700" y="46482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6007100" y="46418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8318500" y="46418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pic>
        <p:nvPicPr>
          <p:cNvPr id="31" name="Picture 25" descr="TRMM_earl_72869-raw-7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TRMM_earl_72869-raw-8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463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3619500" y="266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5930900" y="260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35" name="TextBox 45"/>
          <p:cNvSpPr txBox="1">
            <a:spLocks noChangeArrowheads="1"/>
          </p:cNvSpPr>
          <p:nvPr/>
        </p:nvSpPr>
        <p:spPr bwMode="auto">
          <a:xfrm>
            <a:off x="8242300" y="260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0" y="2953940"/>
            <a:ext cx="1955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54061"/>
                </a:solidFill>
                <a:latin typeface="Arial" charset="0"/>
              </a:rPr>
              <a:t>Note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how</a:t>
            </a:r>
          </a:p>
          <a:p>
            <a:pPr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rain </a:t>
            </a:r>
            <a:r>
              <a:rPr lang="en-US" sz="1800" dirty="0">
                <a:solidFill>
                  <a:srgbClr val="254061"/>
                </a:solidFill>
                <a:latin typeface="Arial" charset="0"/>
              </a:rPr>
              <a:t>emission decreases (10.7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)</a:t>
            </a:r>
          </a:p>
          <a:p>
            <a:pPr eaLnBrk="1" hangingPunct="1"/>
            <a:endParaRPr lang="en-US" sz="1800" dirty="0" smtClean="0">
              <a:latin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384300" y="3467100"/>
            <a:ext cx="1866900" cy="25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1397000" y="3708400"/>
            <a:ext cx="1917700" cy="191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35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0" y="2953940"/>
            <a:ext cx="19558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54061"/>
                </a:solidFill>
                <a:latin typeface="Arial" charset="0"/>
              </a:rPr>
              <a:t>Note 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how</a:t>
            </a:r>
          </a:p>
          <a:p>
            <a:pPr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rain </a:t>
            </a:r>
            <a:r>
              <a:rPr lang="en-US" sz="1800" dirty="0">
                <a:solidFill>
                  <a:srgbClr val="254061"/>
                </a:solidFill>
                <a:latin typeface="Arial" charset="0"/>
              </a:rPr>
              <a:t>emission decreases (10.7</a:t>
            </a:r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)</a:t>
            </a:r>
          </a:p>
          <a:p>
            <a:pPr eaLnBrk="1" hangingPunct="1"/>
            <a:endParaRPr lang="en-US" sz="1800" dirty="0" smtClean="0">
              <a:solidFill>
                <a:srgbClr val="254061"/>
              </a:solidFill>
              <a:latin typeface="Arial" charset="0"/>
            </a:endParaRPr>
          </a:p>
          <a:p>
            <a:pPr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and</a:t>
            </a:r>
          </a:p>
          <a:p>
            <a:pPr eaLnBrk="1" hangingPunct="1"/>
            <a:endParaRPr lang="en-US" sz="1800" dirty="0" smtClean="0">
              <a:solidFill>
                <a:srgbClr val="254061"/>
              </a:solidFill>
              <a:latin typeface="Arial" charset="0"/>
            </a:endParaRPr>
          </a:p>
          <a:p>
            <a:pPr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scattering decreases </a:t>
            </a:r>
          </a:p>
          <a:p>
            <a:pPr eaLnBrk="1" hangingPunct="1"/>
            <a:r>
              <a:rPr lang="en-US" sz="1800" dirty="0" smtClean="0">
                <a:solidFill>
                  <a:srgbClr val="254061"/>
                </a:solidFill>
                <a:latin typeface="Arial" charset="0"/>
              </a:rPr>
              <a:t>(37, 85.5) </a:t>
            </a:r>
            <a:endParaRPr lang="en-US" sz="1800" dirty="0">
              <a:solidFill>
                <a:srgbClr val="254061"/>
              </a:solidFill>
              <a:latin typeface="Arial" charset="0"/>
            </a:endParaRPr>
          </a:p>
        </p:txBody>
      </p:sp>
      <p:pic>
        <p:nvPicPr>
          <p:cNvPr id="40" name="Picture 11" descr="CRTM_earl_72869-conv4Efov-changedValues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570412"/>
            <a:ext cx="228917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RTM_earl_72869-conv4Efov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0" descr="TRMM_earl_72869-raw-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2875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 descr="CRTM_earl_72869-conv4Efov-7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8" descr="CRTM_earl_72869-conv4Efov-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987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Box 43"/>
          <p:cNvSpPr txBox="1">
            <a:spLocks noChangeArrowheads="1"/>
          </p:cNvSpPr>
          <p:nvPr/>
        </p:nvSpPr>
        <p:spPr bwMode="auto">
          <a:xfrm>
            <a:off x="3665538" y="2425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17426" name="TextBox 44"/>
          <p:cNvSpPr txBox="1">
            <a:spLocks noChangeArrowheads="1"/>
          </p:cNvSpPr>
          <p:nvPr/>
        </p:nvSpPr>
        <p:spPr bwMode="auto">
          <a:xfrm>
            <a:off x="5976938" y="2419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17427" name="TextBox 45"/>
          <p:cNvSpPr txBox="1">
            <a:spLocks noChangeArrowheads="1"/>
          </p:cNvSpPr>
          <p:nvPr/>
        </p:nvSpPr>
        <p:spPr bwMode="auto">
          <a:xfrm>
            <a:off x="8288338" y="2419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sp>
        <p:nvSpPr>
          <p:cNvPr id="1742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1B85E5-4793-8545-9BDD-61202B551F6D}" type="slidenum">
              <a:rPr lang="en-US" sz="900"/>
              <a:pPr/>
              <a:t>16</a:t>
            </a:fld>
            <a:endParaRPr lang="en-US" sz="900"/>
          </a:p>
        </p:txBody>
      </p:sp>
      <p:pic>
        <p:nvPicPr>
          <p:cNvPr id="25" name="Picture 17" descr="CRTM_earl_72869-conv4Efov-changedValues-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568825"/>
            <a:ext cx="2287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CRTM_earl_72869-conv4Efov-changedValues-8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568825"/>
            <a:ext cx="228758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3695700" y="46482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6007100" y="46418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8318500" y="46418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pic>
        <p:nvPicPr>
          <p:cNvPr id="31" name="Picture 25" descr="TRMM_earl_72869-raw-7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700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TRMM_earl_72869-raw-8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463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3619500" y="266700"/>
            <a:ext cx="60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</a:rPr>
              <a:t>10H</a:t>
            </a:r>
            <a:endParaRPr lang="en-US" sz="1800" dirty="0">
              <a:latin typeface="Arial" charset="0"/>
            </a:endParaRP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5930900" y="260350"/>
            <a:ext cx="608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37H</a:t>
            </a:r>
          </a:p>
        </p:txBody>
      </p:sp>
      <p:sp>
        <p:nvSpPr>
          <p:cNvPr id="35" name="TextBox 45"/>
          <p:cNvSpPr txBox="1">
            <a:spLocks noChangeArrowheads="1"/>
          </p:cNvSpPr>
          <p:nvPr/>
        </p:nvSpPr>
        <p:spPr bwMode="auto">
          <a:xfrm>
            <a:off x="8242300" y="26035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</a:rPr>
              <a:t>85.5V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397000" y="3606800"/>
            <a:ext cx="6388100" cy="1739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371600" y="5334000"/>
            <a:ext cx="6350000" cy="419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73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1"/>
          <p:cNvSpPr>
            <a:spLocks noGrp="1"/>
          </p:cNvSpPr>
          <p:nvPr>
            <p:ph type="sldNum" sz="quarter" idx="10"/>
          </p:nvPr>
        </p:nvSpPr>
        <p:spPr>
          <a:xfrm flipH="1">
            <a:off x="8645525" y="6562725"/>
            <a:ext cx="409575" cy="1984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DB4264-E723-FB41-8346-CCD8F0A193D3}" type="slidenum">
              <a:rPr lang="en-US" sz="900"/>
              <a:pPr/>
              <a:t>17</a:t>
            </a:fld>
            <a:endParaRPr lang="en-US" sz="900"/>
          </a:p>
        </p:txBody>
      </p:sp>
      <p:sp>
        <p:nvSpPr>
          <p:cNvPr id="20482" name="Rectangle 199"/>
          <p:cNvSpPr>
            <a:spLocks noChangeArrowheads="1"/>
          </p:cNvSpPr>
          <p:nvPr/>
        </p:nvSpPr>
        <p:spPr bwMode="auto">
          <a:xfrm>
            <a:off x="203200" y="850900"/>
            <a:ext cx="87503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Use the first two CCVs to classify regime, then compute conditional statistics and 3 CCVs within each region (3 obs per column).</a:t>
            </a:r>
          </a:p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80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Test with an idealized OSSE based on hi-res CRTM observations of HWRF model; data is outside training set</a:t>
            </a:r>
          </a:p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80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Start with </a:t>
            </a:r>
            <a:r>
              <a:rPr lang="en-GB" sz="2000" b="0">
                <a:solidFill>
                  <a:srgbClr val="000000"/>
                </a:solidFill>
                <a:latin typeface="Calibri" charset="0"/>
                <a:cs typeface="Calibri" charset="0"/>
              </a:rPr>
              <a:t>uniform</a:t>
            </a:r>
            <a:r>
              <a:rPr lang="en-GB" sz="2000">
                <a:solidFill>
                  <a:srgbClr val="000000"/>
                </a:solidFill>
                <a:latin typeface="Calibri" charset="0"/>
                <a:cs typeface="Calibri" charset="0"/>
              </a:rPr>
              <a:t> background, assimilate forward-calculated TMI </a:t>
            </a:r>
            <a:r>
              <a:rPr lang="en-GB" sz="2000" i="1">
                <a:solidFill>
                  <a:srgbClr val="000000"/>
                </a:solidFill>
                <a:cs typeface="Arial" charset="0"/>
              </a:rPr>
              <a:t>T</a:t>
            </a:r>
            <a:r>
              <a:rPr lang="en-GB" sz="2000" i="1" baseline="-25000">
                <a:solidFill>
                  <a:srgbClr val="000000"/>
                </a:solidFill>
                <a:cs typeface="Arial" charset="0"/>
              </a:rPr>
              <a:t>b</a:t>
            </a:r>
          </a:p>
          <a:p>
            <a:pPr marL="457200" indent="-457200">
              <a:lnSpc>
                <a:spcPct val="87000"/>
              </a:lnSpc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483" name="Picture 20" descr="validation-totalIce-vorono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578100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1" descr="validation-rh-voronoi-anal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562225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8" descr="validation-rh-voronoi-anly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4699000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9" descr="validation-totalIce-voronoi-anl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4686300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3446" descr="validation-w-voronoi-trut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578100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3447" descr="validation-w-voronoi-anly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91063"/>
            <a:ext cx="251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new-temp_transparen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6338"/>
            <a:ext cx="19716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truth_temp_transparen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19716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"/>
          <p:cNvSpPr txBox="1">
            <a:spLocks noChangeArrowheads="1"/>
          </p:cNvSpPr>
          <p:nvPr/>
        </p:nvSpPr>
        <p:spPr bwMode="auto">
          <a:xfrm>
            <a:off x="406400" y="4533900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  <a:cs typeface="Arial" charset="0"/>
              </a:rPr>
              <a:t>Temperature</a:t>
            </a:r>
          </a:p>
        </p:txBody>
      </p:sp>
      <p:sp>
        <p:nvSpPr>
          <p:cNvPr id="20492" name="TextBox 2"/>
          <p:cNvSpPr txBox="1">
            <a:spLocks noChangeArrowheads="1"/>
          </p:cNvSpPr>
          <p:nvPr/>
        </p:nvSpPr>
        <p:spPr bwMode="auto">
          <a:xfrm>
            <a:off x="0" y="2463800"/>
            <a:ext cx="989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actual</a:t>
            </a:r>
          </a:p>
        </p:txBody>
      </p:sp>
      <p:sp>
        <p:nvSpPr>
          <p:cNvPr id="20493" name="TextBox 20"/>
          <p:cNvSpPr txBox="1">
            <a:spLocks noChangeArrowheads="1"/>
          </p:cNvSpPr>
          <p:nvPr/>
        </p:nvSpPr>
        <p:spPr bwMode="auto">
          <a:xfrm>
            <a:off x="0" y="6400800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analyzed</a:t>
            </a:r>
          </a:p>
        </p:txBody>
      </p:sp>
    </p:spTree>
    <p:extLst>
      <p:ext uri="{BB962C8B-B14F-4D97-AF65-F5344CB8AC3E}">
        <p14:creationId xmlns:p14="http://schemas.microsoft.com/office/powerpoint/2010/main" val="10861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1" y="1581958"/>
            <a:ext cx="9144001" cy="523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65138"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n-GB" sz="2800" b="1" i="1" dirty="0" smtClean="0">
                <a:solidFill>
                  <a:srgbClr val="25406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Objective of the TCIS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b="1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To provide a one-stop place that facilitates fusion of multi-parameter, multi-instrument </a:t>
            </a:r>
            <a:r>
              <a:rPr lang="en-GB" sz="2000" b="1" dirty="0" smtClean="0">
                <a:solidFill>
                  <a:srgbClr val="254061"/>
                </a:solidFill>
                <a:latin typeface="Arial" charset="0"/>
                <a:cs typeface="Times New Roman" charset="0"/>
              </a:rPr>
              <a:t>observations (satellite, airborne and in-situ) and model output, relevant to both the large-scale and the storm-scale hurricane processes, in the atmosphere and in the ocean.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defRPr/>
            </a:pPr>
            <a:endParaRPr lang="en-GB" sz="1800" dirty="0">
              <a:solidFill>
                <a:srgbClr val="254061"/>
              </a:solidFill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n-GB" sz="2800" b="1" i="1" dirty="0" smtClean="0">
                <a:solidFill>
                  <a:srgbClr val="254061"/>
                </a:solidFill>
                <a:latin typeface="Arial" charset="0"/>
                <a:cs typeface="Times New Roman" charset="0"/>
              </a:rPr>
              <a:t>Goal – a tool for:</a:t>
            </a:r>
          </a:p>
          <a:p>
            <a:pPr eaLnBrk="1">
              <a:lnSpc>
                <a:spcPct val="100000"/>
              </a:lnSpc>
              <a:buSzPct val="45000"/>
              <a:buFont typeface="Wingdings" charset="0"/>
              <a:buNone/>
              <a:defRPr/>
            </a:pP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	- </a:t>
            </a:r>
            <a:r>
              <a:rPr lang="en-GB" sz="2000" b="1" dirty="0">
                <a:solidFill>
                  <a:srgbClr val="254061"/>
                </a:solidFill>
                <a:latin typeface="Arial" charset="0"/>
                <a:cs typeface="Arial" charset="0"/>
              </a:rPr>
              <a:t>H</a:t>
            </a:r>
            <a:r>
              <a:rPr lang="en-GB" sz="2000" b="1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urricane research </a:t>
            </a: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- help understand the physical processes that determine hurricane genesis, intensity, track and impact on large-scale environment</a:t>
            </a:r>
          </a:p>
          <a:p>
            <a:pPr eaLnBrk="1">
              <a:lnSpc>
                <a:spcPct val="100000"/>
              </a:lnSpc>
              <a:buSzPct val="45000"/>
              <a:buFont typeface="Wingdings" charset="0"/>
              <a:buNone/>
              <a:defRPr/>
            </a:pP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	- </a:t>
            </a:r>
            <a:r>
              <a:rPr lang="en-GB" sz="2000" b="1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Model evaluation </a:t>
            </a: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-  help improve hurricane forecast accuracy by facilitating validation and improvement of hurricane models through comparison with observations and development of new data assimilation techniques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	- enable studies aimed at </a:t>
            </a:r>
            <a:r>
              <a:rPr lang="en-GB" sz="2000" b="1" dirty="0">
                <a:solidFill>
                  <a:srgbClr val="254061"/>
                </a:solidFill>
                <a:latin typeface="Arial" charset="0"/>
                <a:cs typeface="Arial" charset="0"/>
              </a:rPr>
              <a:t>D</a:t>
            </a:r>
            <a:r>
              <a:rPr lang="en-GB" sz="2000" b="1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eveloping new algorithms, sensor systems and missions</a:t>
            </a:r>
            <a:r>
              <a:rPr lang="en-GB" sz="2000" dirty="0" smtClean="0">
                <a:solidFill>
                  <a:srgbClr val="254061"/>
                </a:solidFill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775318" y="281232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254061"/>
                </a:solidFill>
              </a:rPr>
              <a:t>The JPL Tropical Cyclone Information System</a:t>
            </a:r>
            <a:br>
              <a:rPr lang="en-US" sz="3000" b="1" dirty="0" smtClean="0">
                <a:solidFill>
                  <a:srgbClr val="254061"/>
                </a:solidFill>
              </a:rPr>
            </a:br>
            <a:r>
              <a:rPr lang="en-US" sz="3000" b="1" dirty="0" smtClean="0">
                <a:solidFill>
                  <a:srgbClr val="254061"/>
                </a:solidFill>
              </a:rPr>
              <a:t>(TCIS)</a:t>
            </a:r>
            <a:br>
              <a:rPr lang="en-US" sz="3000" b="1" dirty="0" smtClean="0">
                <a:solidFill>
                  <a:srgbClr val="254061"/>
                </a:solidFill>
              </a:rPr>
            </a:br>
            <a:endParaRPr lang="en-US" sz="3000" b="1" dirty="0">
              <a:solidFill>
                <a:srgbClr val="25406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41754" y="939844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http://</a:t>
            </a:r>
            <a:r>
              <a:rPr lang="en-US" sz="2800" b="1" u="sng" dirty="0" err="1">
                <a:solidFill>
                  <a:srgbClr val="FF0000"/>
                </a:solidFill>
              </a:rPr>
              <a:t>tropicalcyclone.jpl.nasa.gov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7448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94" y="0"/>
            <a:ext cx="4851828" cy="6858000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0" y="623292"/>
            <a:ext cx="547279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465138"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eaLnBrk="0" fontAlgn="base" hangingPunct="0">
              <a:lnSpc>
                <a:spcPct val="5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9138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063"/>
              </a:spcAft>
              <a:buFont typeface="Wingdings" charset="0"/>
              <a:buNone/>
              <a:defRPr/>
            </a:pPr>
            <a:endParaRPr lang="en-GB" sz="1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55" y="575946"/>
            <a:ext cx="5377039" cy="220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Tropical Cyclone Data Archive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b="1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Satellite depictions of hurricanes over the globe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12-year record (1999-2010) </a:t>
            </a:r>
            <a:r>
              <a:rPr lang="en-US" sz="1400" dirty="0">
                <a:solidFill>
                  <a:srgbClr val="254061"/>
                </a:solidFill>
                <a:latin typeface="Calibri" charset="0"/>
                <a:cs typeface="Calibri" charset="0"/>
              </a:rPr>
              <a:t>First phase released </a:t>
            </a:r>
            <a:r>
              <a:rPr lang="en-US" sz="1400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05/2012</a:t>
            </a:r>
            <a:endParaRPr lang="en-US" b="1" dirty="0" smtClean="0">
              <a:solidFill>
                <a:srgbClr val="254061"/>
              </a:solidFill>
              <a:latin typeface="Calibri" charset="0"/>
              <a:cs typeface="Calibri" charset="0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b="1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offers both data and imagery</a:t>
            </a:r>
            <a:r>
              <a:rPr lang="en-US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, </a:t>
            </a:r>
            <a:r>
              <a:rPr lang="en-US" b="1" dirty="0" smtClean="0">
                <a:solidFill>
                  <a:srgbClr val="254061"/>
                </a:solidFill>
                <a:latin typeface="Calibri" charset="0"/>
                <a:cs typeface="Calibri" charset="0"/>
              </a:rPr>
              <a:t>making it a unique source to support: hurricane research; forecast improvement; algorithm development; instrument design.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755" y="2603230"/>
            <a:ext cx="5377039" cy="429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GRIP Portal – NRT in 2010, Atlantic   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Integrates model forecasts with satellite and airborne observations from a variety of instruments and platforms</a:t>
            </a:r>
            <a:r>
              <a:rPr lang="en-US" dirty="0" smtClean="0">
                <a:solidFill>
                  <a:srgbClr val="254061"/>
                </a:solidFill>
                <a:latin typeface="Calibri" charset="0"/>
              </a:rPr>
              <a:t>, providing good spatial and temporal context for the high-resolution, but limited in space and time, airborne observations.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254061"/>
                </a:solidFill>
                <a:latin typeface="Calibri" charset="0"/>
              </a:rPr>
              <a:t>essential knowledge for the experiment design, flight planning, and a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very rich information source in the analysis stage of the experiment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.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Allows interrogation of a large number of atmospheric and ocean </a:t>
            </a:r>
            <a:r>
              <a:rPr lang="en-US" b="1" dirty="0" smtClean="0">
                <a:solidFill>
                  <a:srgbClr val="254061"/>
                </a:solidFill>
                <a:latin typeface="Calibri" charset="0"/>
              </a:rPr>
              <a:t>variables </a:t>
            </a:r>
            <a:r>
              <a:rPr lang="en-US" dirty="0" smtClean="0">
                <a:solidFill>
                  <a:srgbClr val="254061"/>
                </a:solidFill>
                <a:latin typeface="Calibri" charset="0"/>
              </a:rPr>
              <a:t>to better understand the large-scale and storm-scale processes associated with hurricane genesis, track and intensity changes. </a:t>
            </a:r>
            <a:endParaRPr lang="en-US" dirty="0" smtClean="0">
              <a:solidFill>
                <a:srgbClr val="254061"/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72794" y="2743200"/>
            <a:ext cx="1728106" cy="381000"/>
          </a:xfrm>
          <a:prstGeom prst="ellipse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29200" y="964027"/>
            <a:ext cx="584200" cy="1893473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179788" y="4339873"/>
            <a:ext cx="1728106" cy="381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97399" y="3024000"/>
            <a:ext cx="375395" cy="12904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45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7200" y="6246813"/>
            <a:ext cx="211931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t>1/8/09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0280" y="243386"/>
            <a:ext cx="8222400" cy="8640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8000"/>
              </a:lnSpc>
              <a:defRPr/>
            </a:pPr>
            <a:r>
              <a:rPr lang="en-GB" sz="29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Current state-of-the-art hurricane prediction</a:t>
            </a:r>
            <a:r>
              <a:rPr lang="en-GB" sz="3600" dirty="0" smtClean="0">
                <a:solidFill>
                  <a:srgbClr val="2300D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GB" sz="3600" dirty="0" smtClean="0">
                <a:solidFill>
                  <a:srgbClr val="2300D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GB" sz="3600" dirty="0" smtClean="0">
              <a:solidFill>
                <a:srgbClr val="2300DC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-41275" y="1020763"/>
            <a:ext cx="3959225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0688" indent="-315913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3000"/>
              </a:lnSpc>
              <a:spcAft>
                <a:spcPts val="1275"/>
              </a:spcAft>
              <a:buFont typeface="Wingdings" charset="0"/>
              <a:buChar char=""/>
            </a:pPr>
            <a:r>
              <a:rPr lang="en-GB" sz="1800">
                <a:solidFill>
                  <a:srgbClr val="000000"/>
                </a:solidFill>
              </a:rPr>
              <a:t> </a:t>
            </a:r>
            <a:r>
              <a:rPr lang="en-GB" sz="1800">
                <a:solidFill>
                  <a:srgbClr val="000000"/>
                </a:solidFill>
                <a:latin typeface="Abadi MT Condensed Extra Bold" charset="0"/>
              </a:rPr>
              <a:t>25% reduction in 48 hour track error over the past 6 years</a:t>
            </a: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1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</a:pPr>
            <a:endParaRPr lang="en-GB" sz="1800">
              <a:solidFill>
                <a:srgbClr val="000000"/>
              </a:solidFill>
              <a:latin typeface="Abadi MT Condensed Extra Bold" charset="0"/>
            </a:endParaRPr>
          </a:p>
          <a:p>
            <a:pPr eaLnBrk="1" hangingPunct="1">
              <a:lnSpc>
                <a:spcPct val="103000"/>
              </a:lnSpc>
              <a:spcAft>
                <a:spcPts val="1275"/>
              </a:spcAft>
              <a:buFont typeface="Wingdings" charset="0"/>
              <a:buChar char=""/>
            </a:pPr>
            <a:r>
              <a:rPr lang="en-GB" sz="1800">
                <a:solidFill>
                  <a:srgbClr val="FF0000"/>
                </a:solidFill>
                <a:latin typeface="Abadi MT Condensed Extra Bold" charset="0"/>
              </a:rPr>
              <a:t>Intensity forecasts have not improved.</a:t>
            </a:r>
          </a:p>
          <a:p>
            <a:pPr eaLnBrk="1" hangingPunct="1">
              <a:lnSpc>
                <a:spcPct val="68000"/>
              </a:lnSpc>
              <a:spcAft>
                <a:spcPts val="1288"/>
              </a:spcAft>
            </a:pPr>
            <a:endParaRPr lang="en-GB" sz="2200">
              <a:solidFill>
                <a:srgbClr val="000000"/>
              </a:solidFill>
              <a:latin typeface="Abadi MT Condensed Extra Bold" charset="0"/>
            </a:endParaRPr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175"/>
            <a:ext cx="379253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0"/>
            <a:ext cx="38512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0" y="6621463"/>
            <a:ext cx="3507702" cy="26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/>
          <a:p>
            <a:pPr>
              <a:lnSpc>
                <a:spcPct val="78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400" b="1" dirty="0">
                <a:solidFill>
                  <a:srgbClr val="9900AB"/>
                </a:solidFill>
              </a:rPr>
              <a:t>Graphs: </a:t>
            </a:r>
            <a:r>
              <a:rPr lang="en-GB" sz="1400" b="1" u="sng" dirty="0">
                <a:solidFill>
                  <a:srgbClr val="4D00DD"/>
                </a:solidFill>
              </a:rPr>
              <a:t>Hurricane Research Division</a:t>
            </a:r>
          </a:p>
        </p:txBody>
      </p:sp>
      <p:sp>
        <p:nvSpPr>
          <p:cNvPr id="10249" name="Rectangle 5"/>
          <p:cNvSpPr>
            <a:spLocks noChangeArrowheads="1"/>
          </p:cNvSpPr>
          <p:nvPr/>
        </p:nvSpPr>
        <p:spPr bwMode="auto">
          <a:xfrm>
            <a:off x="3868738" y="989013"/>
            <a:ext cx="53943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36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But WHY ???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Calibri" charset="0"/>
                <a:cs typeface="Calibri" charset="0"/>
              </a:rPr>
              <a:t>What are the sources of the intensity errors?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Do the models properly reflect the physical processes and their interactions?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Calibri" charset="0"/>
                <a:cs typeface="Calibri" charset="0"/>
              </a:rPr>
              <a:t>Is the representation of the precipitation structure correct?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Calibri" charset="0"/>
                <a:cs typeface="Calibri" charset="0"/>
              </a:rPr>
              <a:t>Is the storm scale and asymmetry reflected properly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Calibri" charset="0"/>
                <a:cs typeface="Calibri" charset="0"/>
              </a:rPr>
              <a:t>Is the environment captured correctly</a:t>
            </a:r>
          </a:p>
          <a:p>
            <a:pPr marL="1200150" lvl="2" indent="-285750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Calibri" charset="0"/>
                <a:cs typeface="Calibri" charset="0"/>
              </a:rPr>
              <a:t>Is the interaction between the storm and its environment represented accurately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Recognizing an urgent need for more accurate hurricane forecasts, NOAA recently established the multi-agency 10-year Hurricane Forecast Improvement Project (HFIP).  </a:t>
            </a:r>
          </a:p>
        </p:txBody>
      </p:sp>
      <p:sp>
        <p:nvSpPr>
          <p:cNvPr id="8" name="Right Brace 7"/>
          <p:cNvSpPr/>
          <p:nvPr/>
        </p:nvSpPr>
        <p:spPr>
          <a:xfrm>
            <a:off x="3709988" y="855663"/>
            <a:ext cx="290512" cy="5792787"/>
          </a:xfrm>
          <a:prstGeom prst="rightBrace">
            <a:avLst>
              <a:gd name="adj1" fmla="val 8333"/>
              <a:gd name="adj2" fmla="val 8167"/>
            </a:avLst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64342" y="769209"/>
            <a:ext cx="8229600" cy="0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" name="Picture 12" descr="cd :Users:hristova:Documents:papers_ours:OVWSTM_2009:ForSvetla: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-42041" y="17280"/>
            <a:ext cx="838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08835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60734" y="3363573"/>
            <a:ext cx="377559" cy="20400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809" y="3567578"/>
            <a:ext cx="1748471" cy="2308324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Download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all data from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this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Instrument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(TMI)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8978" y="4622721"/>
            <a:ext cx="1575022" cy="1938992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Download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Selected large-scale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from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this day</a:t>
            </a:r>
          </a:p>
        </p:txBody>
      </p:sp>
      <p:sp>
        <p:nvSpPr>
          <p:cNvPr id="10" name="Oval 9"/>
          <p:cNvSpPr/>
          <p:nvPr/>
        </p:nvSpPr>
        <p:spPr>
          <a:xfrm>
            <a:off x="6382210" y="5750785"/>
            <a:ext cx="534404" cy="26005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11883" y="1786380"/>
            <a:ext cx="1326177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Timeline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808" y="3132741"/>
            <a:ext cx="1631990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Earl, 2010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42701" y="2578743"/>
            <a:ext cx="1676809" cy="1569660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View and download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Storm-scale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754684" y="2737178"/>
            <a:ext cx="3032" cy="61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11" y="866635"/>
            <a:ext cx="4961415" cy="599136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6980022" y="2117826"/>
            <a:ext cx="63186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831724" y="3257572"/>
            <a:ext cx="780158" cy="2634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04510" y="6010843"/>
            <a:ext cx="60737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382210" y="5835148"/>
            <a:ext cx="622300" cy="303896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9" idx="2"/>
          </p:cNvCxnSpPr>
          <p:nvPr/>
        </p:nvCxnSpPr>
        <p:spPr>
          <a:xfrm flipH="1">
            <a:off x="1690433" y="3460309"/>
            <a:ext cx="1488386" cy="40093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178820" y="3361636"/>
            <a:ext cx="459473" cy="19734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9058" y="9632"/>
            <a:ext cx="7884463" cy="46166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charset="0"/>
                <a:cs typeface="Calibri" charset="0"/>
              </a:rPr>
              <a:t>JPL TCIS – The Tropical Cyclone Data Archive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"/>
            <a:ext cx="2325418" cy="30162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9" tIns="45720" rIns="91439" bIns="45720" rtlCol="0">
            <a:spAutoFit/>
          </a:bodyPr>
          <a:lstStyle/>
          <a:p>
            <a:pPr marL="285748" indent="-285748">
              <a:spcBef>
                <a:spcPts val="600"/>
              </a:spcBef>
              <a:buFontTx/>
              <a:buChar char="-"/>
            </a:pPr>
            <a:r>
              <a:rPr lang="en-US" b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Satellite depictions of hurricanes over the globe</a:t>
            </a:r>
          </a:p>
          <a:p>
            <a:pPr marL="285748" indent="-285748">
              <a:spcBef>
                <a:spcPts val="600"/>
              </a:spcBef>
              <a:buFontTx/>
              <a:buChar char="-"/>
            </a:pPr>
            <a:r>
              <a:rPr lang="en-US" b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12-year record (1999-2010)</a:t>
            </a:r>
          </a:p>
          <a:p>
            <a:pPr marL="285748" indent="-285748">
              <a:spcBef>
                <a:spcPts val="600"/>
              </a:spcBef>
              <a:buFontTx/>
              <a:buChar char="-"/>
            </a:pPr>
            <a:r>
              <a:rPr lang="en-US" b="1" dirty="0">
                <a:solidFill>
                  <a:srgbClr val="000090"/>
                </a:solidFill>
                <a:latin typeface="Calibri" charset="0"/>
                <a:cs typeface="Calibri" charset="0"/>
              </a:rPr>
              <a:t>O</a:t>
            </a:r>
            <a:r>
              <a:rPr lang="en-US" b="1" dirty="0" smtClean="0">
                <a:solidFill>
                  <a:srgbClr val="000090"/>
                </a:solidFill>
                <a:latin typeface="Calibri" charset="0"/>
                <a:cs typeface="Calibri" charset="0"/>
              </a:rPr>
              <a:t>ffers both data and imagery, making it a unique source to support hurricane research.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40400" y="497302"/>
            <a:ext cx="3410795" cy="369332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dirty="0" smtClean="0">
                <a:hlinkClick r:id="rId3"/>
              </a:rPr>
              <a:t>http://tropicalcyclone.jpl.nasa.gov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3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IS_postGRIP_page1_Rit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36" y="0"/>
            <a:ext cx="5830327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700" y="596900"/>
            <a:ext cx="9122549" cy="6261100"/>
            <a:chOff x="12700" y="596900"/>
            <a:chExt cx="9122549" cy="6261100"/>
          </a:xfrm>
        </p:grpSpPr>
        <p:sp>
          <p:nvSpPr>
            <p:cNvPr id="3" name="Oval 2"/>
            <p:cNvSpPr/>
            <p:nvPr/>
          </p:nvSpPr>
          <p:spPr>
            <a:xfrm>
              <a:off x="3517900" y="596900"/>
              <a:ext cx="3086100" cy="3937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682236" y="6502400"/>
              <a:ext cx="1302264" cy="355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700" y="2565400"/>
              <a:ext cx="17154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Download</a:t>
              </a:r>
            </a:p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NetCDF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>
              <a:endCxn id="5" idx="0"/>
            </p:cNvCxnSpPr>
            <p:nvPr/>
          </p:nvCxnSpPr>
          <p:spPr>
            <a:xfrm rot="10800000" flipV="1">
              <a:off x="870430" y="990600"/>
              <a:ext cx="2647470" cy="15748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V="1">
              <a:off x="-215113" y="4605050"/>
              <a:ext cx="2982893" cy="81180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604000" y="990601"/>
              <a:ext cx="1422400" cy="124459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7" idx="1"/>
            </p:cNvCxnSpPr>
            <p:nvPr/>
          </p:nvCxnSpPr>
          <p:spPr>
            <a:xfrm flipV="1">
              <a:off x="2971801" y="5224333"/>
              <a:ext cx="4813299" cy="132886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658100" y="2197100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At this time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5100" y="4870390"/>
              <a:ext cx="1350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All data on </a:t>
              </a:r>
            </a:p>
            <a:p>
              <a:r>
                <a:rPr lang="en-US" sz="2000" b="1" dirty="0" smtClean="0">
                  <a:solidFill>
                    <a:srgbClr val="FF0000"/>
                  </a:solidFill>
                </a:rPr>
                <a:t>this day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7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IS_postGRIP_page2_Rita_TMI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5401"/>
            <a:ext cx="9144000" cy="6859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7702" y="6000051"/>
            <a:ext cx="488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Passive Microwave Observations from TRMM-TMI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48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North-Atlantic_amsre_RI_HurricaneCategory4-5Quads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3649663"/>
            <a:ext cx="51133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1" descr="North-Atlantic_amsre_RIHurricaneCategory1-3Quads.pn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511175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9"/>
          <p:cNvSpPr txBox="1">
            <a:spLocks noChangeArrowheads="1"/>
          </p:cNvSpPr>
          <p:nvPr/>
        </p:nvSpPr>
        <p:spPr bwMode="auto">
          <a:xfrm>
            <a:off x="268288" y="3970338"/>
            <a:ext cx="3840162" cy="1201737"/>
          </a:xfrm>
          <a:prstGeom prst="rect">
            <a:avLst/>
          </a:prstGeom>
          <a:solidFill>
            <a:srgbClr val="FFFC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56324" name="Group 10"/>
          <p:cNvGrpSpPr>
            <a:grpSpLocks/>
          </p:cNvGrpSpPr>
          <p:nvPr/>
        </p:nvGrpSpPr>
        <p:grpSpPr bwMode="auto">
          <a:xfrm>
            <a:off x="34925" y="1087438"/>
            <a:ext cx="468313" cy="2506662"/>
            <a:chOff x="47405" y="-357209"/>
            <a:chExt cx="685475" cy="3451273"/>
          </a:xfrm>
        </p:grpSpPr>
        <p:sp>
          <p:nvSpPr>
            <p:cNvPr id="9" name="Up Arrow 8"/>
            <p:cNvSpPr/>
            <p:nvPr/>
          </p:nvSpPr>
          <p:spPr bwMode="auto">
            <a:xfrm>
              <a:off x="47405" y="-357209"/>
              <a:ext cx="685475" cy="3451273"/>
            </a:xfrm>
            <a:prstGeom prst="upArrow">
              <a:avLst>
                <a:gd name="adj1" fmla="val 42424"/>
                <a:gd name="adj2" fmla="val 50000"/>
              </a:avLst>
            </a:prstGeom>
            <a:solidFill>
              <a:srgbClr val="FFFCA9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>
                <a:defRPr/>
              </a:pPr>
              <a:endParaRPr lang="en-US" sz="2000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41" name="TextBox 9"/>
            <p:cNvSpPr txBox="1">
              <a:spLocks noChangeArrowheads="1"/>
            </p:cNvSpPr>
            <p:nvPr/>
          </p:nvSpPr>
          <p:spPr bwMode="auto">
            <a:xfrm rot="-5400000">
              <a:off x="-1224067" y="1157024"/>
              <a:ext cx="3157298" cy="45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22228B"/>
                  </a:solidFill>
                  <a:latin typeface="Calibri" charset="0"/>
                  <a:cs typeface="Calibri" charset="0"/>
                </a:rPr>
                <a:t>Storm Movement Direction</a:t>
              </a:r>
            </a:p>
          </p:txBody>
        </p:sp>
      </p:grpSp>
      <p:sp>
        <p:nvSpPr>
          <p:cNvPr id="56325" name="TextBox 12"/>
          <p:cNvSpPr txBox="1">
            <a:spLocks noChangeArrowheads="1"/>
          </p:cNvSpPr>
          <p:nvPr/>
        </p:nvSpPr>
        <p:spPr bwMode="auto">
          <a:xfrm>
            <a:off x="401638" y="0"/>
            <a:ext cx="88407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/>
            <a:r>
              <a:rPr lang="en-US" sz="2400" b="1" dirty="0">
                <a:solidFill>
                  <a:srgbClr val="94358B"/>
                </a:solidFill>
                <a:cs typeface="Arial" charset="0"/>
              </a:rPr>
              <a:t>9-year statistics from AMSR-E observations</a:t>
            </a:r>
          </a:p>
          <a:p>
            <a:pPr algn="ctr"/>
            <a:r>
              <a:rPr lang="en-US" sz="1800" dirty="0">
                <a:solidFill>
                  <a:srgbClr val="94358B"/>
                </a:solidFill>
                <a:latin typeface="Calibri" charset="0"/>
                <a:cs typeface="Calibri" charset="0"/>
              </a:rPr>
              <a:t>Azimuthal/Range Distributions of Rain Index from 2002-</a:t>
            </a:r>
            <a:r>
              <a:rPr lang="en-US" sz="1800" dirty="0" smtClean="0">
                <a:solidFill>
                  <a:srgbClr val="94358B"/>
                </a:solidFill>
                <a:latin typeface="Calibri" charset="0"/>
                <a:cs typeface="Calibri" charset="0"/>
              </a:rPr>
              <a:t>2011; </a:t>
            </a:r>
            <a:r>
              <a:rPr lang="en-US" sz="1800" dirty="0">
                <a:solidFill>
                  <a:srgbClr val="94358B"/>
                </a:solidFill>
                <a:latin typeface="Calibri" charset="0"/>
                <a:cs typeface="Calibri" charset="0"/>
              </a:rPr>
              <a:t>North Atlantic Hurricanes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70488" y="1038225"/>
            <a:ext cx="3849687" cy="1630363"/>
          </a:xfrm>
          <a:prstGeom prst="rect">
            <a:avLst/>
          </a:prstGeom>
          <a:solidFill>
            <a:srgbClr val="FFFCA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(PMW Rain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Index as 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a function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of: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distance 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from storm center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    (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y-axis) </a:t>
            </a:r>
            <a:endParaRPr lang="en-US" sz="2000" dirty="0" smtClean="0">
              <a:solidFill>
                <a:srgbClr val="22228B"/>
              </a:solidFill>
              <a:latin typeface="Calibri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days from 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maximum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intensity (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x-axis) 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9500" y="2317750"/>
            <a:ext cx="36607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2163" y="1023938"/>
            <a:ext cx="3659187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27588" y="3683000"/>
            <a:ext cx="3919537" cy="1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94275" y="4960938"/>
            <a:ext cx="36607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05138" y="912813"/>
            <a:ext cx="20415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Front Right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8313" y="2244725"/>
            <a:ext cx="2028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Back  Right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0088" y="908050"/>
            <a:ext cx="1901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Front Left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3263" y="2247900"/>
            <a:ext cx="1889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Back  Left</a:t>
            </a:r>
          </a:p>
        </p:txBody>
      </p:sp>
      <p:sp>
        <p:nvSpPr>
          <p:cNvPr id="56335" name="TextBox 24"/>
          <p:cNvSpPr txBox="1">
            <a:spLocks noChangeArrowheads="1"/>
          </p:cNvSpPr>
          <p:nvPr/>
        </p:nvSpPr>
        <p:spPr bwMode="auto">
          <a:xfrm>
            <a:off x="6900863" y="3556000"/>
            <a:ext cx="204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Front Right</a:t>
            </a:r>
          </a:p>
        </p:txBody>
      </p:sp>
      <p:sp>
        <p:nvSpPr>
          <p:cNvPr id="56336" name="TextBox 25"/>
          <p:cNvSpPr txBox="1">
            <a:spLocks noChangeArrowheads="1"/>
          </p:cNvSpPr>
          <p:nvPr/>
        </p:nvSpPr>
        <p:spPr bwMode="auto">
          <a:xfrm>
            <a:off x="6904038" y="4894263"/>
            <a:ext cx="202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Back  Right</a:t>
            </a:r>
          </a:p>
        </p:txBody>
      </p:sp>
      <p:sp>
        <p:nvSpPr>
          <p:cNvPr id="56337" name="TextBox 26"/>
          <p:cNvSpPr txBox="1">
            <a:spLocks noChangeArrowheads="1"/>
          </p:cNvSpPr>
          <p:nvPr/>
        </p:nvSpPr>
        <p:spPr bwMode="auto">
          <a:xfrm>
            <a:off x="4595813" y="3559175"/>
            <a:ext cx="190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Front Left</a:t>
            </a:r>
          </a:p>
        </p:txBody>
      </p:sp>
      <p:sp>
        <p:nvSpPr>
          <p:cNvPr id="56338" name="TextBox 27"/>
          <p:cNvSpPr txBox="1">
            <a:spLocks noChangeArrowheads="1"/>
          </p:cNvSpPr>
          <p:nvPr/>
        </p:nvSpPr>
        <p:spPr bwMode="auto">
          <a:xfrm>
            <a:off x="4598988" y="4897438"/>
            <a:ext cx="188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Back  Left</a:t>
            </a:r>
          </a:p>
        </p:txBody>
      </p:sp>
      <p:sp>
        <p:nvSpPr>
          <p:cNvPr id="56339" name="TextBox 28"/>
          <p:cNvSpPr txBox="1">
            <a:spLocks noChangeArrowheads="1"/>
          </p:cNvSpPr>
          <p:nvPr/>
        </p:nvSpPr>
        <p:spPr bwMode="auto">
          <a:xfrm>
            <a:off x="282575" y="4233863"/>
            <a:ext cx="391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22228B"/>
                </a:solidFill>
                <a:latin typeface="Calibri" charset="0"/>
                <a:cs typeface="Calibri" charset="0"/>
              </a:rPr>
              <a:t>Cat 1-3 have rain fields that are less symmetric in both space and time.</a:t>
            </a:r>
          </a:p>
        </p:txBody>
      </p:sp>
    </p:spTree>
    <p:extLst>
      <p:ext uri="{BB962C8B-B14F-4D97-AF65-F5344CB8AC3E}">
        <p14:creationId xmlns:p14="http://schemas.microsoft.com/office/powerpoint/2010/main" val="231530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310" y="10950"/>
            <a:ext cx="8229600" cy="70413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b="1" smtClean="0"/>
              <a:t>NRT Interactive PORTALS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85" y="829513"/>
            <a:ext cx="8911363" cy="58195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Two near-real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-time (NRT) web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portal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Developed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to facilitate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hurricane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field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campaigns:</a:t>
            </a:r>
          </a:p>
          <a:p>
            <a:pPr lvl="1"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GRIP in 2010 –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hlinkClick r:id="rId2"/>
              </a:rPr>
              <a:t>http://grip.jpl.nasa.gov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Calibri" charset="0"/>
            </a:endParaRPr>
          </a:p>
          <a:p>
            <a:pPr lvl="1"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HS3 in 2012-2014 –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hlinkClick r:id="rId3"/>
              </a:rPr>
              <a:t>http://hs3.jpl.nasa.gov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Calibri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ntegrates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model forecasts with satellite observations from a variety of instruments and platforms. 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The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unique features of the portal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allow users to interrogate a large number of atmospheric and ocean variables to better understand the large-scale and storm-scale processes associated with hurricane genesis, track and intensity changes. 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By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including a diverse set of satellite observations and model forecasts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, it provides a good spatial and temporal context for the high-resolution, but limited in space and time, airborne observations. 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Such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knowledge is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essential for the experiment design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charset="0"/>
              </a:rPr>
              <a:t>, providing critical input for the flight planning and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serving as a very rich source of information in the analysis stage of the airborne experiment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0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2498"/>
            <a:ext cx="9229725" cy="64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103"/>
            <a:ext cx="3294555" cy="5797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328613"/>
            <a:ext cx="898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HS3 Portal – NRT in 2012, Atlantic (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  <a:hlinkClick r:id="rId3"/>
              </a:rPr>
              <a:t>http://hs3.jpl.nasa.gov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The Power of the Satellite Observations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0747" y="3686139"/>
            <a:ext cx="935167" cy="25243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7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8277"/>
            <a:ext cx="9229725" cy="643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103"/>
            <a:ext cx="3294555" cy="5797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328613"/>
            <a:ext cx="898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HS3 Portal – NRT in 2012, Atlantic (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  <a:hlinkClick r:id="rId3"/>
              </a:rPr>
              <a:t>http://hs3.jpl.nasa.gov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The Power of the Satellite Observations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236801" y="4633974"/>
            <a:ext cx="1257261" cy="25243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41270" y="2641055"/>
            <a:ext cx="1684087" cy="49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7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5" y="138277"/>
            <a:ext cx="9223815" cy="643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103"/>
            <a:ext cx="3294555" cy="5797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328613"/>
            <a:ext cx="898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HS3 Portal – NRT in 2012, Atlantic (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  <a:hlinkClick r:id="rId3"/>
              </a:rPr>
              <a:t>http://hs3.jpl.nasa.gov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The Power of the Satellite Observations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5650202"/>
            <a:ext cx="1257261" cy="39569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5649" y="3450855"/>
            <a:ext cx="1684087" cy="54293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4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fld id="{E4A6A5C7-66FC-EF49-9DAF-FB2AB2CD7C3C}" type="slidenum">
              <a:rPr lang="en-GB"/>
              <a:pPr/>
              <a:t>3</a:t>
            </a:fld>
            <a:endParaRPr lang="en-GB"/>
          </a:p>
        </p:txBody>
      </p:sp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566128" y="1164654"/>
            <a:ext cx="5306488" cy="50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100000"/>
              </a:lnSpc>
              <a:buFont typeface="Helvetica" charset="0"/>
              <a:buNone/>
            </a:pPr>
            <a:r>
              <a:rPr lang="en-GB" sz="1800" b="1" dirty="0">
                <a:solidFill>
                  <a:srgbClr val="2300DC"/>
                </a:solidFill>
              </a:rPr>
              <a:t>Model Simulations </a:t>
            </a:r>
            <a:r>
              <a:rPr lang="en-GB" sz="1800" b="1" dirty="0" smtClean="0">
                <a:solidFill>
                  <a:srgbClr val="2300DC"/>
                </a:solidFill>
              </a:rPr>
              <a:t> </a:t>
            </a:r>
          </a:p>
          <a:p>
            <a:pPr algn="r">
              <a:lnSpc>
                <a:spcPct val="100000"/>
              </a:lnSpc>
              <a:buFont typeface="Helvetica" charset="0"/>
              <a:buNone/>
            </a:pPr>
            <a:r>
              <a:rPr lang="en-GB" sz="1800" b="1" dirty="0" smtClean="0">
                <a:solidFill>
                  <a:srgbClr val="2300DC"/>
                </a:solidFill>
              </a:rPr>
              <a:t>RITA</a:t>
            </a:r>
            <a:r>
              <a:rPr lang="en-GB" sz="1800" b="1" dirty="0">
                <a:solidFill>
                  <a:srgbClr val="2300DC"/>
                </a:solidFill>
              </a:rPr>
              <a:t>, September, 2005</a:t>
            </a:r>
          </a:p>
        </p:txBody>
      </p:sp>
      <p:pic>
        <p:nvPicPr>
          <p:cNvPr id="14341" name="Picture 5" descr="RRsfc_20minInter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974" y="1695348"/>
            <a:ext cx="4880160" cy="50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41229" y="1321280"/>
            <a:ext cx="3736283" cy="11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buFont typeface="Helvetica" charset="0"/>
              <a:buNone/>
            </a:pPr>
            <a:r>
              <a:rPr lang="en-GB" sz="2000" b="1" dirty="0" smtClean="0">
                <a:solidFill>
                  <a:srgbClr val="2300DC"/>
                </a:solidFill>
              </a:rPr>
              <a:t>Note: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solidFill>
                  <a:srgbClr val="2300DC"/>
                </a:solidFill>
              </a:rPr>
              <a:t>Small scale features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solidFill>
                  <a:srgbClr val="2300DC"/>
                </a:solidFill>
              </a:rPr>
              <a:t>With high variability in time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22954" y="1914783"/>
            <a:ext cx="3400687" cy="1085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77512" y="2331472"/>
            <a:ext cx="2330806" cy="16439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02550" y="107261"/>
            <a:ext cx="6745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Inner-core dynamics are </a:t>
            </a:r>
            <a:r>
              <a:rPr lang="en-US" sz="2000" b="1" dirty="0" smtClean="0"/>
              <a:t>important</a:t>
            </a:r>
          </a:p>
          <a:p>
            <a:r>
              <a:rPr lang="en-US" sz="2000" b="1" dirty="0"/>
              <a:t>N</a:t>
            </a:r>
            <a:r>
              <a:rPr lang="en-US" sz="2000" b="1" dirty="0" smtClean="0"/>
              <a:t>eed </a:t>
            </a:r>
            <a:r>
              <a:rPr lang="en-US" sz="2000" b="1" dirty="0"/>
              <a:t>to properly reflect small scale complex </a:t>
            </a:r>
            <a:r>
              <a:rPr lang="en-US" sz="2000" b="1" dirty="0" smtClean="0"/>
              <a:t>processes</a:t>
            </a:r>
            <a:endParaRPr lang="en-US" sz="2000" b="1" dirty="0"/>
          </a:p>
          <a:p>
            <a:pPr marL="742947" lvl="1" indent="-285750">
              <a:buFont typeface="Arial"/>
              <a:buChar char="•"/>
            </a:pPr>
            <a:r>
              <a:rPr lang="en-US" sz="2000" b="1" dirty="0" smtClean="0"/>
              <a:t>Using high</a:t>
            </a:r>
            <a:r>
              <a:rPr lang="en-US" sz="2000" b="1" dirty="0"/>
              <a:t>-resolution models</a:t>
            </a:r>
          </a:p>
          <a:p>
            <a:pPr marL="742947" lvl="1" indent="-285750">
              <a:buFont typeface="Arial"/>
              <a:buChar char="•"/>
            </a:pPr>
            <a:r>
              <a:rPr lang="en-US" sz="2000" b="1" dirty="0" smtClean="0"/>
              <a:t>With realistic </a:t>
            </a:r>
            <a:r>
              <a:rPr lang="en-US" sz="2000" b="1" dirty="0"/>
              <a:t>physical parameterizations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2464210"/>
            <a:ext cx="4216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 validate such models we need 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u="sng" dirty="0">
                <a:solidFill>
                  <a:srgbClr val="FF0000"/>
                </a:solidFill>
              </a:rPr>
              <a:t>H</a:t>
            </a:r>
            <a:r>
              <a:rPr lang="en-US" sz="2000" b="1" u="sng" dirty="0" smtClean="0">
                <a:solidFill>
                  <a:srgbClr val="FF0000"/>
                </a:solidFill>
              </a:rPr>
              <a:t>igh</a:t>
            </a:r>
            <a:r>
              <a:rPr lang="en-US" sz="2000" b="1" u="sng" dirty="0" smtClean="0">
                <a:solidFill>
                  <a:srgbClr val="FF0000"/>
                </a:solidFill>
              </a:rPr>
              <a:t>-resolution observations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u="sng" dirty="0" smtClean="0">
                <a:solidFill>
                  <a:srgbClr val="FF0000"/>
                </a:solidFill>
              </a:rPr>
              <a:t>With frequent </a:t>
            </a:r>
            <a:r>
              <a:rPr lang="en-US" sz="2000" b="1" u="sng" dirty="0" smtClean="0">
                <a:solidFill>
                  <a:srgbClr val="FF0000"/>
                </a:solidFill>
              </a:rPr>
              <a:t>coverage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u="sng" dirty="0">
                <a:solidFill>
                  <a:srgbClr val="FF0000"/>
                </a:solidFill>
              </a:rPr>
              <a:t>T</a:t>
            </a:r>
            <a:r>
              <a:rPr lang="en-US" sz="2000" b="1" u="sng" dirty="0" smtClean="0">
                <a:solidFill>
                  <a:srgbClr val="FF0000"/>
                </a:solidFill>
              </a:rPr>
              <a:t>hat see through the clouds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GPM is uniquely capable of providing such information through:</a:t>
            </a:r>
          </a:p>
          <a:p>
            <a:pPr marL="342900" indent="-342900">
              <a:buFontTx/>
              <a:buChar char="-"/>
            </a:pPr>
            <a:r>
              <a:rPr lang="en-US" sz="2000" b="1" u="sng" dirty="0" smtClean="0">
                <a:solidFill>
                  <a:srgbClr val="FF0000"/>
                </a:solidFill>
              </a:rPr>
              <a:t>A constellation of PMW satellites </a:t>
            </a:r>
            <a:r>
              <a:rPr lang="en-US" sz="2000" b="1" dirty="0" smtClean="0">
                <a:solidFill>
                  <a:srgbClr val="FF0000"/>
                </a:solidFill>
              </a:rPr>
              <a:t>for rapid revisit time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The GPM core satellite with</a:t>
            </a:r>
          </a:p>
          <a:p>
            <a:pPr marL="800097" lvl="1" indent="-342900">
              <a:buFontTx/>
              <a:buChar char="-"/>
            </a:pPr>
            <a:r>
              <a:rPr lang="en-US" sz="2000" b="1" u="sng" dirty="0" smtClean="0">
                <a:solidFill>
                  <a:srgbClr val="FF0000"/>
                </a:solidFill>
              </a:rPr>
              <a:t>Higher-resolution PMW</a:t>
            </a:r>
          </a:p>
          <a:p>
            <a:pPr marL="800097" lvl="1" indent="-342900">
              <a:buFontTx/>
              <a:buChar char="-"/>
            </a:pPr>
            <a:r>
              <a:rPr lang="en-US" sz="2000" b="1" u="sng" dirty="0" smtClean="0">
                <a:solidFill>
                  <a:srgbClr val="FF0000"/>
                </a:solidFill>
              </a:rPr>
              <a:t>Dual-frequency precipitation radar for detailed vertical structure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088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7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4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7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IP_Overview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7230" y="4571055"/>
            <a:ext cx="1695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TRMM-PR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9697" y="1415970"/>
            <a:ext cx="132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CloudSat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2745" y="1775887"/>
            <a:ext cx="826368" cy="61511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994966" y="3184695"/>
            <a:ext cx="957998" cy="15278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8759" y="4369876"/>
            <a:ext cx="1889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TRMM-TMI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726495" y="3998226"/>
            <a:ext cx="1420735" cy="51314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43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5"/>
          <p:cNvGrpSpPr>
            <a:grpSpLocks noChangeAspect="1"/>
          </p:cNvGrpSpPr>
          <p:nvPr/>
        </p:nvGrpSpPr>
        <p:grpSpPr bwMode="auto">
          <a:xfrm>
            <a:off x="4703763" y="2625725"/>
            <a:ext cx="1571625" cy="1050925"/>
            <a:chOff x="7948267" y="1626679"/>
            <a:chExt cx="1188389" cy="793835"/>
          </a:xfrm>
        </p:grpSpPr>
        <p:pic>
          <p:nvPicPr>
            <p:cNvPr id="7214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267" y="1626679"/>
              <a:ext cx="1188389" cy="79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8" name="Straight Arrow Connector 47"/>
            <p:cNvCxnSpPr>
              <a:stCxn id="49" idx="2"/>
            </p:cNvCxnSpPr>
            <p:nvPr/>
          </p:nvCxnSpPr>
          <p:spPr>
            <a:xfrm flipH="1" flipV="1">
              <a:off x="8558067" y="2144710"/>
              <a:ext cx="348114" cy="187067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8906181" y="2243040"/>
              <a:ext cx="135644" cy="177474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7192" name="Rectangle 75"/>
          <p:cNvSpPr txBox="1">
            <a:spLocks noChangeArrowheads="1"/>
          </p:cNvSpPr>
          <p:nvPr/>
        </p:nvSpPr>
        <p:spPr bwMode="auto">
          <a:xfrm>
            <a:off x="1143000" y="111125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Comic Sans MS Bold" charset="0"/>
                <a:cs typeface="Comic Sans MS Bold" charset="0"/>
              </a:rPr>
              <a:t>Fusion of Hurricane Models and Observations: Developing the Technology to Improve the Forecasts </a:t>
            </a:r>
            <a:endParaRPr lang="en-US" sz="3600" b="1" dirty="0">
              <a:solidFill>
                <a:srgbClr val="000000"/>
              </a:solidFill>
              <a:latin typeface="Comic Sans MS Bold" charset="0"/>
              <a:cs typeface="Comic Sans MS Bold" charset="0"/>
            </a:endParaRPr>
          </a:p>
        </p:txBody>
      </p:sp>
      <p:sp>
        <p:nvSpPr>
          <p:cNvPr id="7193" name="Text Box 77"/>
          <p:cNvSpPr txBox="1">
            <a:spLocks noChangeArrowheads="1"/>
          </p:cNvSpPr>
          <p:nvPr/>
        </p:nvSpPr>
        <p:spPr bwMode="auto">
          <a:xfrm>
            <a:off x="2209800" y="581025"/>
            <a:ext cx="464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0000"/>
                </a:solidFill>
                <a:latin typeface="Comic Sans MS" charset="0"/>
              </a:rPr>
              <a:t>PI: Svetla Hristova-Veleva, JPL</a:t>
            </a:r>
          </a:p>
        </p:txBody>
      </p:sp>
      <p:sp>
        <p:nvSpPr>
          <p:cNvPr id="7194" name="Text Box 78"/>
          <p:cNvSpPr txBox="1">
            <a:spLocks noChangeArrowheads="1"/>
          </p:cNvSpPr>
          <p:nvPr/>
        </p:nvSpPr>
        <p:spPr bwMode="auto">
          <a:xfrm>
            <a:off x="103188" y="5810250"/>
            <a:ext cx="4343400" cy="8002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defTabSz="3397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397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397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397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397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rgbClr val="000000"/>
                </a:solidFill>
                <a:latin typeface="Comic Sans MS" charset="0"/>
              </a:rPr>
              <a:t>Co-Is/Partners: </a:t>
            </a:r>
            <a:endParaRPr lang="en-US" sz="1200" b="1" dirty="0" smtClean="0">
              <a:solidFill>
                <a:srgbClr val="000000"/>
              </a:solidFill>
              <a:latin typeface="Comic Sans MS" charset="0"/>
            </a:endParaRPr>
          </a:p>
          <a:p>
            <a:r>
              <a:rPr lang="en-US" sz="1200" b="1" dirty="0" smtClean="0">
                <a:solidFill>
                  <a:srgbClr val="000000"/>
                </a:solidFill>
                <a:latin typeface="Comic Sans MS" charset="0"/>
              </a:rPr>
              <a:t>JPL: </a:t>
            </a:r>
            <a:r>
              <a:rPr lang="en-US" sz="1100" dirty="0" smtClean="0">
                <a:solidFill>
                  <a:srgbClr val="000000"/>
                </a:solidFill>
                <a:latin typeface="Comic Sans MS" charset="0"/>
              </a:rPr>
              <a:t>P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. Li, B. </a:t>
            </a:r>
            <a:r>
              <a:rPr lang="en-US" sz="1100" dirty="0" err="1">
                <a:solidFill>
                  <a:srgbClr val="000000"/>
                </a:solidFill>
                <a:latin typeface="Comic Sans MS" charset="0"/>
              </a:rPr>
              <a:t>Knosp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, J. Turk, S. </a:t>
            </a:r>
            <a:r>
              <a:rPr lang="en-US" sz="1100" dirty="0" err="1">
                <a:solidFill>
                  <a:srgbClr val="000000"/>
                </a:solidFill>
                <a:latin typeface="Comic Sans MS" charset="0"/>
              </a:rPr>
              <a:t>Tanelli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, B. </a:t>
            </a:r>
            <a:r>
              <a:rPr lang="en-US" sz="1100" dirty="0" err="1">
                <a:solidFill>
                  <a:srgbClr val="000000"/>
                </a:solidFill>
                <a:latin typeface="Comic Sans MS" charset="0"/>
              </a:rPr>
              <a:t>Lambrigtsen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, Q. </a:t>
            </a:r>
            <a:r>
              <a:rPr lang="en-US" sz="1100" dirty="0" smtClean="0">
                <a:solidFill>
                  <a:srgbClr val="000000"/>
                </a:solidFill>
                <a:latin typeface="Comic Sans MS" charset="0"/>
              </a:rPr>
              <a:t>Vu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Comic Sans MS" charset="0"/>
              </a:rPr>
              <a:t>NOAA: </a:t>
            </a:r>
            <a:r>
              <a:rPr lang="en-US" sz="1100" dirty="0" smtClean="0">
                <a:solidFill>
                  <a:srgbClr val="000000"/>
                </a:solidFill>
                <a:latin typeface="Comic Sans MS" charset="0"/>
              </a:rPr>
              <a:t>R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. Rogers, S. </a:t>
            </a:r>
            <a:r>
              <a:rPr lang="en-US" sz="1100" dirty="0" err="1">
                <a:solidFill>
                  <a:srgbClr val="000000"/>
                </a:solidFill>
                <a:latin typeface="Comic Sans MS" charset="0"/>
              </a:rPr>
              <a:t>Gopalakrishnan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, F. Marks, T. </a:t>
            </a:r>
            <a:r>
              <a:rPr lang="en-US" sz="1100" dirty="0" err="1">
                <a:solidFill>
                  <a:srgbClr val="000000"/>
                </a:solidFill>
                <a:latin typeface="Comic Sans MS" charset="0"/>
              </a:rPr>
              <a:t>Vukicevic</a:t>
            </a:r>
            <a:r>
              <a:rPr lang="en-US" sz="1100" dirty="0">
                <a:solidFill>
                  <a:srgbClr val="000000"/>
                </a:solidFill>
                <a:latin typeface="Comic Sans MS" charset="0"/>
              </a:rPr>
              <a:t>, V. </a:t>
            </a:r>
            <a:r>
              <a:rPr lang="en-US" sz="1100" dirty="0" err="1" smtClean="0">
                <a:solidFill>
                  <a:srgbClr val="000000"/>
                </a:solidFill>
                <a:latin typeface="Comic Sans MS" charset="0"/>
              </a:rPr>
              <a:t>Tallapragada</a:t>
            </a:r>
            <a:endParaRPr lang="en-US" sz="1100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7195" name="Text Box 82"/>
          <p:cNvSpPr txBox="1">
            <a:spLocks noChangeArrowheads="1"/>
          </p:cNvSpPr>
          <p:nvPr/>
        </p:nvSpPr>
        <p:spPr bwMode="auto">
          <a:xfrm>
            <a:off x="103188" y="1450181"/>
            <a:ext cx="4468812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39725" indent="-171450" eaLnBrk="0" hangingPunct="0"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30388" algn="ctr"/>
                <a:tab pos="2514600" algn="ctr"/>
                <a:tab pos="3200400" algn="ctr"/>
              </a:tabLs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Develop the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cs typeface="Comic Sans MS" charset="0"/>
              </a:rPr>
              <a:t>technology to provide the fusion of observations and operational model simulations 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to help improve the understanding and forecasting of hurricane processes. </a:t>
            </a:r>
          </a:p>
          <a:p>
            <a:pPr lvl="1">
              <a:spcBef>
                <a:spcPts val="2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Develop processing techniques to enable </a:t>
            </a:r>
            <a:r>
              <a:rPr lang="en-US" sz="1600" dirty="0">
                <a:solidFill>
                  <a:srgbClr val="953735"/>
                </a:solidFill>
                <a:latin typeface="Comic Sans MS" charset="0"/>
                <a:cs typeface="Comic Sans MS" charset="0"/>
              </a:rPr>
              <a:t>multi-source data fusion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across hurricane forecast models, satellite data, and in situ</a:t>
            </a:r>
            <a:r>
              <a:rPr lang="en-US" sz="1600" i="1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sensors.</a:t>
            </a:r>
          </a:p>
          <a:p>
            <a:pPr lvl="1">
              <a:spcBef>
                <a:spcPts val="2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Develop </a:t>
            </a:r>
            <a:r>
              <a:rPr lang="en-US" sz="1600" dirty="0">
                <a:solidFill>
                  <a:srgbClr val="953735"/>
                </a:solidFill>
                <a:latin typeface="Comic Sans MS" charset="0"/>
                <a:cs typeface="Comic Sans MS" charset="0"/>
              </a:rPr>
              <a:t>tools to manage the validation and assessment of model comparisons 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to more easily evaluate the performance of different numerical models.</a:t>
            </a:r>
          </a:p>
          <a:p>
            <a:pPr lvl="1">
              <a:spcBef>
                <a:spcPts val="2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Develop </a:t>
            </a:r>
            <a:r>
              <a:rPr lang="en-US" sz="1600" dirty="0">
                <a:solidFill>
                  <a:srgbClr val="953735"/>
                </a:solidFill>
                <a:latin typeface="Comic Sans MS" charset="0"/>
                <a:cs typeface="Comic Sans MS" charset="0"/>
              </a:rPr>
              <a:t>interactive visualization techniques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cs typeface="Comic Sans MS" charset="0"/>
              </a:rPr>
              <a:t> to enable analysis of highly complex systems. </a:t>
            </a:r>
          </a:p>
        </p:txBody>
      </p:sp>
      <p:sp>
        <p:nvSpPr>
          <p:cNvPr id="7197" name="Text Box 92"/>
          <p:cNvSpPr txBox="1">
            <a:spLocks noChangeArrowheads="1"/>
          </p:cNvSpPr>
          <p:nvPr/>
        </p:nvSpPr>
        <p:spPr bwMode="auto">
          <a:xfrm>
            <a:off x="4573223" y="4121077"/>
            <a:ext cx="4657050" cy="26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Integrate the </a:t>
            </a:r>
            <a:r>
              <a:rPr lang="en-US" sz="1600" b="1" dirty="0" smtClean="0">
                <a:latin typeface="Comic Sans MS" charset="0"/>
              </a:rPr>
              <a:t>NASA Earth Observing System Simulator Suite (NEOS</a:t>
            </a:r>
            <a:r>
              <a:rPr lang="en-US" sz="1600" b="1" baseline="30000" dirty="0" smtClean="0">
                <a:latin typeface="Comic Sans MS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mic Sans MS" charset="0"/>
              </a:rPr>
              <a:t>with operational hurricane forecast models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and </a:t>
            </a:r>
            <a:r>
              <a:rPr lang="en-US" sz="1600" dirty="0" smtClean="0">
                <a:latin typeface="Comic Sans MS" charset="0"/>
              </a:rPr>
              <a:t>incorporate simulated satellite observables into the existing database of satellite and airborne observations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.</a:t>
            </a:r>
          </a:p>
          <a:p>
            <a:pPr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Develop a set of advanced analysis tools. </a:t>
            </a:r>
          </a:p>
          <a:p>
            <a:pPr>
              <a:spcBef>
                <a:spcPts val="3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omic Sans MS" charset="0"/>
              </a:rPr>
              <a:t>Develop data immersion technology to enable real-time interaction with the models and visualization of highly complex systems. </a:t>
            </a:r>
            <a:endParaRPr lang="en-US" sz="1600" dirty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7198" name="TextBox 12"/>
          <p:cNvSpPr txBox="1">
            <a:spLocks noChangeArrowheads="1"/>
          </p:cNvSpPr>
          <p:nvPr/>
        </p:nvSpPr>
        <p:spPr bwMode="auto">
          <a:xfrm>
            <a:off x="758825" y="6584950"/>
            <a:ext cx="2116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  <a:latin typeface="Comic Sans MS" charset="0"/>
                <a:cs typeface="Arial" charset="0"/>
              </a:rPr>
              <a:t>AIST-11-0027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  <p:grpSp>
        <p:nvGrpSpPr>
          <p:cNvPr id="7199" name="Group 21"/>
          <p:cNvGrpSpPr>
            <a:grpSpLocks noChangeAspect="1"/>
          </p:cNvGrpSpPr>
          <p:nvPr/>
        </p:nvGrpSpPr>
        <p:grpSpPr bwMode="auto">
          <a:xfrm>
            <a:off x="6705600" y="1660525"/>
            <a:ext cx="2201863" cy="1463675"/>
            <a:chOff x="28260998" y="27191564"/>
            <a:chExt cx="10898139" cy="6676300"/>
          </a:xfrm>
        </p:grpSpPr>
        <p:pic>
          <p:nvPicPr>
            <p:cNvPr id="7209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6301" y="27191564"/>
              <a:ext cx="10842836" cy="66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28260998" y="33382712"/>
              <a:ext cx="785734" cy="30412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7014080" y="32043105"/>
              <a:ext cx="1241460" cy="175959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 flipH="1" flipV="1">
              <a:off x="33768999" y="31478299"/>
              <a:ext cx="3245081" cy="1448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4" idx="6"/>
            </p:cNvCxnSpPr>
            <p:nvPr/>
          </p:nvCxnSpPr>
          <p:spPr>
            <a:xfrm flipV="1">
              <a:off x="29046732" y="31811390"/>
              <a:ext cx="3205796" cy="17233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00" name="TextBox 31"/>
          <p:cNvSpPr txBox="1">
            <a:spLocks noChangeArrowheads="1"/>
          </p:cNvSpPr>
          <p:nvPr/>
        </p:nvSpPr>
        <p:spPr bwMode="auto">
          <a:xfrm>
            <a:off x="4640263" y="928688"/>
            <a:ext cx="1704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>
                <a:solidFill>
                  <a:srgbClr val="000000"/>
                </a:solidFill>
                <a:latin typeface="Calibri" charset="0"/>
                <a:cs typeface="Calibri" charset="0"/>
              </a:rPr>
              <a:t>Satellite Observations</a:t>
            </a:r>
          </a:p>
        </p:txBody>
      </p:sp>
      <p:sp>
        <p:nvSpPr>
          <p:cNvPr id="7201" name="TextBox 32"/>
          <p:cNvSpPr txBox="1">
            <a:spLocks noChangeArrowheads="1"/>
          </p:cNvSpPr>
          <p:nvPr/>
        </p:nvSpPr>
        <p:spPr bwMode="auto">
          <a:xfrm>
            <a:off x="4508500" y="2270125"/>
            <a:ext cx="19859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300" b="1">
                <a:solidFill>
                  <a:srgbClr val="000000"/>
                </a:solidFill>
                <a:latin typeface="Calibri" charset="0"/>
                <a:cs typeface="Calibri" charset="0"/>
              </a:rPr>
              <a:t>Synthetic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300" b="1">
                <a:solidFill>
                  <a:srgbClr val="000000"/>
                </a:solidFill>
                <a:latin typeface="Calibri" charset="0"/>
                <a:cs typeface="Calibri" charset="0"/>
              </a:rPr>
              <a:t>Observations from </a:t>
            </a:r>
            <a:r>
              <a:rPr lang="en-US" sz="1300" b="1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58" name="Right Brace 57"/>
          <p:cNvSpPr/>
          <p:nvPr/>
        </p:nvSpPr>
        <p:spPr>
          <a:xfrm rot="10800000" flipH="1">
            <a:off x="6400800" y="1495425"/>
            <a:ext cx="192088" cy="1738313"/>
          </a:xfrm>
          <a:custGeom>
            <a:avLst/>
            <a:gdLst>
              <a:gd name="connsiteX0" fmla="*/ 0 w 191678"/>
              <a:gd name="connsiteY0" fmla="*/ 0 h 1737985"/>
              <a:gd name="connsiteX1" fmla="*/ 95839 w 191678"/>
              <a:gd name="connsiteY1" fmla="*/ 15973 h 1737985"/>
              <a:gd name="connsiteX2" fmla="*/ 95839 w 191678"/>
              <a:gd name="connsiteY2" fmla="*/ 853020 h 1737985"/>
              <a:gd name="connsiteX3" fmla="*/ 191678 w 191678"/>
              <a:gd name="connsiteY3" fmla="*/ 868993 h 1737985"/>
              <a:gd name="connsiteX4" fmla="*/ 95839 w 191678"/>
              <a:gd name="connsiteY4" fmla="*/ 884966 h 1737985"/>
              <a:gd name="connsiteX5" fmla="*/ 95839 w 191678"/>
              <a:gd name="connsiteY5" fmla="*/ 1722012 h 1737985"/>
              <a:gd name="connsiteX6" fmla="*/ 0 w 191678"/>
              <a:gd name="connsiteY6" fmla="*/ 1737985 h 1737985"/>
              <a:gd name="connsiteX7" fmla="*/ 0 w 191678"/>
              <a:gd name="connsiteY7" fmla="*/ 0 h 1737985"/>
              <a:gd name="connsiteX0" fmla="*/ 0 w 191678"/>
              <a:gd name="connsiteY0" fmla="*/ 0 h 1737985"/>
              <a:gd name="connsiteX1" fmla="*/ 95839 w 191678"/>
              <a:gd name="connsiteY1" fmla="*/ 15973 h 1737985"/>
              <a:gd name="connsiteX2" fmla="*/ 95839 w 191678"/>
              <a:gd name="connsiteY2" fmla="*/ 853020 h 1737985"/>
              <a:gd name="connsiteX3" fmla="*/ 191678 w 191678"/>
              <a:gd name="connsiteY3" fmla="*/ 868993 h 1737985"/>
              <a:gd name="connsiteX4" fmla="*/ 95839 w 191678"/>
              <a:gd name="connsiteY4" fmla="*/ 884966 h 1737985"/>
              <a:gd name="connsiteX5" fmla="*/ 95839 w 191678"/>
              <a:gd name="connsiteY5" fmla="*/ 1722012 h 1737985"/>
              <a:gd name="connsiteX6" fmla="*/ 0 w 191678"/>
              <a:gd name="connsiteY6" fmla="*/ 1737985 h 1737985"/>
              <a:gd name="connsiteX0" fmla="*/ 0 w 191678"/>
              <a:gd name="connsiteY0" fmla="*/ 0 h 1737985"/>
              <a:gd name="connsiteX1" fmla="*/ 95839 w 191678"/>
              <a:gd name="connsiteY1" fmla="*/ 15973 h 1737985"/>
              <a:gd name="connsiteX2" fmla="*/ 95839 w 191678"/>
              <a:gd name="connsiteY2" fmla="*/ 853020 h 1737985"/>
              <a:gd name="connsiteX3" fmla="*/ 191678 w 191678"/>
              <a:gd name="connsiteY3" fmla="*/ 868993 h 1737985"/>
              <a:gd name="connsiteX4" fmla="*/ 95839 w 191678"/>
              <a:gd name="connsiteY4" fmla="*/ 884966 h 1737985"/>
              <a:gd name="connsiteX5" fmla="*/ 95839 w 191678"/>
              <a:gd name="connsiteY5" fmla="*/ 1722012 h 1737985"/>
              <a:gd name="connsiteX6" fmla="*/ 0 w 191678"/>
              <a:gd name="connsiteY6" fmla="*/ 1737985 h 1737985"/>
              <a:gd name="connsiteX7" fmla="*/ 0 w 191678"/>
              <a:gd name="connsiteY7" fmla="*/ 0 h 1737985"/>
              <a:gd name="connsiteX0" fmla="*/ 0 w 191678"/>
              <a:gd name="connsiteY0" fmla="*/ 0 h 1737985"/>
              <a:gd name="connsiteX1" fmla="*/ 95839 w 191678"/>
              <a:gd name="connsiteY1" fmla="*/ 15973 h 1737985"/>
              <a:gd name="connsiteX2" fmla="*/ 95839 w 191678"/>
              <a:gd name="connsiteY2" fmla="*/ 853020 h 1737985"/>
              <a:gd name="connsiteX3" fmla="*/ 191678 w 191678"/>
              <a:gd name="connsiteY3" fmla="*/ 868993 h 1737985"/>
              <a:gd name="connsiteX4" fmla="*/ 95842 w 191678"/>
              <a:gd name="connsiteY4" fmla="*/ 942116 h 1737985"/>
              <a:gd name="connsiteX5" fmla="*/ 95839 w 191678"/>
              <a:gd name="connsiteY5" fmla="*/ 1722012 h 1737985"/>
              <a:gd name="connsiteX6" fmla="*/ 0 w 191678"/>
              <a:gd name="connsiteY6" fmla="*/ 1737985 h 1737985"/>
              <a:gd name="connsiteX0" fmla="*/ 0 w 191680"/>
              <a:gd name="connsiteY0" fmla="*/ 0 h 1737985"/>
              <a:gd name="connsiteX1" fmla="*/ 95839 w 191680"/>
              <a:gd name="connsiteY1" fmla="*/ 15973 h 1737985"/>
              <a:gd name="connsiteX2" fmla="*/ 95839 w 191680"/>
              <a:gd name="connsiteY2" fmla="*/ 853020 h 1737985"/>
              <a:gd name="connsiteX3" fmla="*/ 191678 w 191680"/>
              <a:gd name="connsiteY3" fmla="*/ 868993 h 1737985"/>
              <a:gd name="connsiteX4" fmla="*/ 95839 w 191680"/>
              <a:gd name="connsiteY4" fmla="*/ 884966 h 1737985"/>
              <a:gd name="connsiteX5" fmla="*/ 95839 w 191680"/>
              <a:gd name="connsiteY5" fmla="*/ 1722012 h 1737985"/>
              <a:gd name="connsiteX6" fmla="*/ 0 w 191680"/>
              <a:gd name="connsiteY6" fmla="*/ 1737985 h 1737985"/>
              <a:gd name="connsiteX7" fmla="*/ 0 w 191680"/>
              <a:gd name="connsiteY7" fmla="*/ 0 h 1737985"/>
              <a:gd name="connsiteX0" fmla="*/ 0 w 191680"/>
              <a:gd name="connsiteY0" fmla="*/ 0 h 1737985"/>
              <a:gd name="connsiteX1" fmla="*/ 95839 w 191680"/>
              <a:gd name="connsiteY1" fmla="*/ 15973 h 1737985"/>
              <a:gd name="connsiteX2" fmla="*/ 92667 w 191680"/>
              <a:gd name="connsiteY2" fmla="*/ 789520 h 1737985"/>
              <a:gd name="connsiteX3" fmla="*/ 191678 w 191680"/>
              <a:gd name="connsiteY3" fmla="*/ 868993 h 1737985"/>
              <a:gd name="connsiteX4" fmla="*/ 95842 w 191680"/>
              <a:gd name="connsiteY4" fmla="*/ 942116 h 1737985"/>
              <a:gd name="connsiteX5" fmla="*/ 95839 w 191680"/>
              <a:gd name="connsiteY5" fmla="*/ 1722012 h 1737985"/>
              <a:gd name="connsiteX6" fmla="*/ 0 w 191680"/>
              <a:gd name="connsiteY6" fmla="*/ 1737985 h 1737985"/>
              <a:gd name="connsiteX0" fmla="*/ 0 w 191680"/>
              <a:gd name="connsiteY0" fmla="*/ 0 h 1737985"/>
              <a:gd name="connsiteX1" fmla="*/ 95839 w 191680"/>
              <a:gd name="connsiteY1" fmla="*/ 15973 h 1737985"/>
              <a:gd name="connsiteX2" fmla="*/ 95839 w 191680"/>
              <a:gd name="connsiteY2" fmla="*/ 853020 h 1737985"/>
              <a:gd name="connsiteX3" fmla="*/ 191678 w 191680"/>
              <a:gd name="connsiteY3" fmla="*/ 868993 h 1737985"/>
              <a:gd name="connsiteX4" fmla="*/ 95839 w 191680"/>
              <a:gd name="connsiteY4" fmla="*/ 884966 h 1737985"/>
              <a:gd name="connsiteX5" fmla="*/ 95839 w 191680"/>
              <a:gd name="connsiteY5" fmla="*/ 1722012 h 1737985"/>
              <a:gd name="connsiteX6" fmla="*/ 0 w 191680"/>
              <a:gd name="connsiteY6" fmla="*/ 1737985 h 1737985"/>
              <a:gd name="connsiteX7" fmla="*/ 0 w 191680"/>
              <a:gd name="connsiteY7" fmla="*/ 0 h 1737985"/>
              <a:gd name="connsiteX0" fmla="*/ 0 w 191680"/>
              <a:gd name="connsiteY0" fmla="*/ 0 h 1737985"/>
              <a:gd name="connsiteX1" fmla="*/ 95839 w 191680"/>
              <a:gd name="connsiteY1" fmla="*/ 15973 h 1737985"/>
              <a:gd name="connsiteX2" fmla="*/ 92667 w 191680"/>
              <a:gd name="connsiteY2" fmla="*/ 789520 h 1737985"/>
              <a:gd name="connsiteX3" fmla="*/ 191678 w 191680"/>
              <a:gd name="connsiteY3" fmla="*/ 868993 h 1737985"/>
              <a:gd name="connsiteX4" fmla="*/ 95845 w 191680"/>
              <a:gd name="connsiteY4" fmla="*/ 951641 h 1737985"/>
              <a:gd name="connsiteX5" fmla="*/ 95839 w 191680"/>
              <a:gd name="connsiteY5" fmla="*/ 1722012 h 1737985"/>
              <a:gd name="connsiteX6" fmla="*/ 0 w 191680"/>
              <a:gd name="connsiteY6" fmla="*/ 1737985 h 173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680" h="1737985" stroke="0" extrusionOk="0">
                <a:moveTo>
                  <a:pt x="0" y="0"/>
                </a:moveTo>
                <a:cubicBezTo>
                  <a:pt x="52930" y="0"/>
                  <a:pt x="95839" y="7151"/>
                  <a:pt x="95839" y="15973"/>
                </a:cubicBezTo>
                <a:lnTo>
                  <a:pt x="95839" y="853020"/>
                </a:lnTo>
                <a:cubicBezTo>
                  <a:pt x="95839" y="861842"/>
                  <a:pt x="138748" y="868993"/>
                  <a:pt x="191678" y="868993"/>
                </a:cubicBezTo>
                <a:cubicBezTo>
                  <a:pt x="138748" y="868993"/>
                  <a:pt x="95839" y="876144"/>
                  <a:pt x="95839" y="884966"/>
                </a:cubicBezTo>
                <a:lnTo>
                  <a:pt x="95839" y="1722012"/>
                </a:lnTo>
                <a:cubicBezTo>
                  <a:pt x="95839" y="1730834"/>
                  <a:pt x="52930" y="1737985"/>
                  <a:pt x="0" y="1737985"/>
                </a:cubicBezTo>
                <a:lnTo>
                  <a:pt x="0" y="0"/>
                </a:lnTo>
                <a:close/>
              </a:path>
              <a:path w="191680" h="1737985" fill="none">
                <a:moveTo>
                  <a:pt x="0" y="0"/>
                </a:moveTo>
                <a:cubicBezTo>
                  <a:pt x="52930" y="0"/>
                  <a:pt x="95839" y="7151"/>
                  <a:pt x="95839" y="15973"/>
                </a:cubicBezTo>
                <a:cubicBezTo>
                  <a:pt x="94782" y="273822"/>
                  <a:pt x="93724" y="531671"/>
                  <a:pt x="92667" y="789520"/>
                </a:cubicBezTo>
                <a:cubicBezTo>
                  <a:pt x="92667" y="798342"/>
                  <a:pt x="191148" y="841973"/>
                  <a:pt x="191678" y="868993"/>
                </a:cubicBezTo>
                <a:cubicBezTo>
                  <a:pt x="192208" y="896013"/>
                  <a:pt x="95845" y="942819"/>
                  <a:pt x="95845" y="951641"/>
                </a:cubicBezTo>
                <a:cubicBezTo>
                  <a:pt x="95845" y="1230656"/>
                  <a:pt x="95839" y="1442997"/>
                  <a:pt x="95839" y="1722012"/>
                </a:cubicBezTo>
                <a:cubicBezTo>
                  <a:pt x="95839" y="1730834"/>
                  <a:pt x="52930" y="1737985"/>
                  <a:pt x="0" y="17379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03" name="TextBox 34"/>
          <p:cNvSpPr txBox="1">
            <a:spLocks noChangeArrowheads="1"/>
          </p:cNvSpPr>
          <p:nvPr/>
        </p:nvSpPr>
        <p:spPr bwMode="auto">
          <a:xfrm>
            <a:off x="6423025" y="3119438"/>
            <a:ext cx="27670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00" b="1">
                <a:solidFill>
                  <a:srgbClr val="000000"/>
                </a:solidFill>
                <a:latin typeface="Calibri" charset="0"/>
                <a:cs typeface="Calibri" charset="0"/>
              </a:rPr>
              <a:t>Facilitating critical model evaluation for forecast improvement</a:t>
            </a:r>
          </a:p>
        </p:txBody>
      </p:sp>
      <p:grpSp>
        <p:nvGrpSpPr>
          <p:cNvPr id="7204" name="Group 11"/>
          <p:cNvGrpSpPr>
            <a:grpSpLocks noChangeAspect="1"/>
          </p:cNvGrpSpPr>
          <p:nvPr/>
        </p:nvGrpSpPr>
        <p:grpSpPr bwMode="auto">
          <a:xfrm>
            <a:off x="4703763" y="1204913"/>
            <a:ext cx="1571625" cy="1052512"/>
            <a:chOff x="4900693" y="1298588"/>
            <a:chExt cx="1188389" cy="795411"/>
          </a:xfrm>
        </p:grpSpPr>
        <p:pic>
          <p:nvPicPr>
            <p:cNvPr id="7206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693" y="1298588"/>
              <a:ext cx="1188389" cy="795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5003927" y="1858855"/>
              <a:ext cx="325306" cy="178758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915098" y="2034013"/>
              <a:ext cx="124841" cy="52787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9" name="Line 70"/>
          <p:cNvSpPr>
            <a:spLocks noChangeShapeType="1"/>
          </p:cNvSpPr>
          <p:nvPr/>
        </p:nvSpPr>
        <p:spPr bwMode="auto">
          <a:xfrm>
            <a:off x="0" y="3784600"/>
            <a:ext cx="914400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71"/>
          <p:cNvSpPr>
            <a:spLocks noChangeShapeType="1"/>
          </p:cNvSpPr>
          <p:nvPr/>
        </p:nvSpPr>
        <p:spPr bwMode="auto">
          <a:xfrm>
            <a:off x="4572000" y="1143000"/>
            <a:ext cx="0" cy="5184775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76200" y="1036122"/>
            <a:ext cx="3468688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u="sng" dirty="0" smtClean="0">
                <a:latin typeface="Comic Sans MS" charset="0"/>
                <a:cs typeface="Comic Sans MS" charset="0"/>
              </a:rPr>
              <a:t>Objective</a:t>
            </a:r>
          </a:p>
        </p:txBody>
      </p:sp>
      <p:sp>
        <p:nvSpPr>
          <p:cNvPr id="32" name="Text Box 73"/>
          <p:cNvSpPr txBox="1">
            <a:spLocks noChangeArrowheads="1"/>
          </p:cNvSpPr>
          <p:nvPr/>
        </p:nvSpPr>
        <p:spPr bwMode="auto">
          <a:xfrm>
            <a:off x="4811713" y="3751745"/>
            <a:ext cx="1463675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u="sng" dirty="0" smtClean="0">
                <a:latin typeface="Comic Sans MS" charset="0"/>
                <a:cs typeface="Comic Sans MS" charset="0"/>
              </a:rPr>
              <a:t>Approach</a:t>
            </a: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381000" y="866775"/>
            <a:ext cx="8301038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533400" y="942975"/>
            <a:ext cx="8301038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Picture 69" descr="est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7" y="355954"/>
            <a:ext cx="129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34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16"/>
          <p:cNvGrpSpPr>
            <a:grpSpLocks/>
          </p:cNvGrpSpPr>
          <p:nvPr/>
        </p:nvGrpSpPr>
        <p:grpSpPr bwMode="auto">
          <a:xfrm>
            <a:off x="2646363" y="0"/>
            <a:ext cx="8014611" cy="6840538"/>
            <a:chOff x="29226845" y="21850255"/>
            <a:chExt cx="14826972" cy="14345952"/>
          </a:xfrm>
        </p:grpSpPr>
        <p:grpSp>
          <p:nvGrpSpPr>
            <p:cNvPr id="50179" name="Group 17"/>
            <p:cNvGrpSpPr>
              <a:grpSpLocks/>
            </p:cNvGrpSpPr>
            <p:nvPr/>
          </p:nvGrpSpPr>
          <p:grpSpPr bwMode="auto">
            <a:xfrm>
              <a:off x="29288910" y="28827409"/>
              <a:ext cx="11207493" cy="7368798"/>
              <a:chOff x="28955087" y="25378396"/>
              <a:chExt cx="11207493" cy="7368798"/>
            </a:xfrm>
          </p:grpSpPr>
          <p:pic>
            <p:nvPicPr>
              <p:cNvPr id="50186" name="Picture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61504" y="25378396"/>
                <a:ext cx="11201076" cy="7368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Oval 25"/>
              <p:cNvSpPr/>
              <p:nvPr/>
            </p:nvSpPr>
            <p:spPr>
              <a:xfrm>
                <a:off x="28954695" y="32214506"/>
                <a:ext cx="784143" cy="302965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7918002" y="30872797"/>
                <a:ext cx="1242294" cy="1764529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34728568" y="30020497"/>
                <a:ext cx="3239361" cy="144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9721217" y="30593136"/>
                <a:ext cx="3212929" cy="17212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80" name="Group 18"/>
            <p:cNvGrpSpPr>
              <a:grpSpLocks/>
            </p:cNvGrpSpPr>
            <p:nvPr/>
          </p:nvGrpSpPr>
          <p:grpSpPr bwMode="auto">
            <a:xfrm>
              <a:off x="29226845" y="21850255"/>
              <a:ext cx="14826972" cy="9228420"/>
              <a:chOff x="29045421" y="21442024"/>
              <a:chExt cx="14826972" cy="9228420"/>
            </a:xfrm>
          </p:grpSpPr>
          <p:pic>
            <p:nvPicPr>
              <p:cNvPr id="50181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02393" y="24809939"/>
                <a:ext cx="7736176" cy="5860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2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5421" y="21442024"/>
                <a:ext cx="7736177" cy="5872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Plus 21"/>
              <p:cNvSpPr/>
              <p:nvPr/>
            </p:nvSpPr>
            <p:spPr>
              <a:xfrm>
                <a:off x="38226056" y="22671109"/>
                <a:ext cx="1057271" cy="1135290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184" name="TextBox 22"/>
              <p:cNvSpPr txBox="1">
                <a:spLocks noChangeArrowheads="1"/>
              </p:cNvSpPr>
              <p:nvPr/>
            </p:nvSpPr>
            <p:spPr bwMode="auto">
              <a:xfrm>
                <a:off x="36725597" y="22110491"/>
                <a:ext cx="7146796" cy="774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Satellite Observations</a:t>
                </a:r>
              </a:p>
            </p:txBody>
          </p:sp>
          <p:sp>
            <p:nvSpPr>
              <p:cNvPr id="50185" name="TextBox 23"/>
              <p:cNvSpPr txBox="1">
                <a:spLocks noChangeArrowheads="1"/>
              </p:cNvSpPr>
              <p:nvPr/>
            </p:nvSpPr>
            <p:spPr bwMode="auto">
              <a:xfrm>
                <a:off x="36685795" y="23667460"/>
                <a:ext cx="4997561" cy="1142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800" b="1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Synthetic  Observations from Model</a:t>
                </a:r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7724" y="15759"/>
            <a:ext cx="2814498" cy="70019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AIST project: </a:t>
            </a:r>
          </a:p>
          <a:p>
            <a:pPr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Fusion 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of Models and Observations</a:t>
            </a:r>
          </a:p>
          <a:p>
            <a:pPr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660066"/>
                </a:solidFill>
                <a:latin typeface="Calibri"/>
                <a:cs typeface="Calibri"/>
              </a:rPr>
              <a:t>Now: </a:t>
            </a: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Integrating hurricane model forecasts with satellite &amp; airborne observations from a variety of instruments and platforms</a:t>
            </a:r>
          </a:p>
          <a:p>
            <a:pPr lvl="1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Operational HWRF model forecasts are used as input </a:t>
            </a:r>
            <a:r>
              <a:rPr lang="en-US" sz="2400" b="1" u="sng" dirty="0">
                <a:solidFill>
                  <a:srgbClr val="660066"/>
                </a:solidFill>
                <a:latin typeface="Calibri"/>
                <a:cs typeface="Calibri"/>
              </a:rPr>
              <a:t>to NEOS</a:t>
            </a:r>
            <a:r>
              <a:rPr lang="en-US" sz="2400" b="1" u="sng" baseline="30000" dirty="0">
                <a:solidFill>
                  <a:srgbClr val="660066"/>
                </a:solidFill>
                <a:latin typeface="Calibri"/>
                <a:cs typeface="Calibri"/>
              </a:rPr>
              <a:t>3</a:t>
            </a: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Considered are:     - the model microphysical assumptions           - the instrument characteristics and sampling</a:t>
            </a:r>
          </a:p>
          <a:p>
            <a:pPr lvl="1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The synthetic “satellite observations” are:</a:t>
            </a: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Incorporated in the database of satellite obs.</a:t>
            </a: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Visualized in the portal</a:t>
            </a:r>
          </a:p>
        </p:txBody>
      </p:sp>
    </p:spTree>
    <p:extLst>
      <p:ext uri="{BB962C8B-B14F-4D97-AF65-F5344CB8AC3E}">
        <p14:creationId xmlns:p14="http://schemas.microsoft.com/office/powerpoint/2010/main" val="414911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16"/>
          <p:cNvGrpSpPr>
            <a:grpSpLocks/>
          </p:cNvGrpSpPr>
          <p:nvPr/>
        </p:nvGrpSpPr>
        <p:grpSpPr bwMode="auto">
          <a:xfrm>
            <a:off x="2730468" y="0"/>
            <a:ext cx="7930506" cy="6840538"/>
            <a:chOff x="29382439" y="21850255"/>
            <a:chExt cx="14671378" cy="14345952"/>
          </a:xfrm>
        </p:grpSpPr>
        <p:pic>
          <p:nvPicPr>
            <p:cNvPr id="50186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37152" y="28827409"/>
              <a:ext cx="9317429" cy="736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80" name="Group 18"/>
            <p:cNvGrpSpPr>
              <a:grpSpLocks/>
            </p:cNvGrpSpPr>
            <p:nvPr/>
          </p:nvGrpSpPr>
          <p:grpSpPr bwMode="auto">
            <a:xfrm>
              <a:off x="29382439" y="21850255"/>
              <a:ext cx="14671378" cy="9228420"/>
              <a:chOff x="29201015" y="21442024"/>
              <a:chExt cx="14671378" cy="9228420"/>
            </a:xfrm>
          </p:grpSpPr>
          <p:pic>
            <p:nvPicPr>
              <p:cNvPr id="50181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368075" y="24809939"/>
                <a:ext cx="7404812" cy="5860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82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201015" y="21442024"/>
                <a:ext cx="7424990" cy="5872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Plus 21"/>
              <p:cNvSpPr/>
              <p:nvPr/>
            </p:nvSpPr>
            <p:spPr>
              <a:xfrm>
                <a:off x="38226056" y="22671109"/>
                <a:ext cx="1057271" cy="1135290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184" name="TextBox 22"/>
              <p:cNvSpPr txBox="1">
                <a:spLocks noChangeArrowheads="1"/>
              </p:cNvSpPr>
              <p:nvPr/>
            </p:nvSpPr>
            <p:spPr bwMode="auto">
              <a:xfrm>
                <a:off x="36725597" y="22110491"/>
                <a:ext cx="7146796" cy="774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Satellite Observations</a:t>
                </a:r>
              </a:p>
            </p:txBody>
          </p:sp>
          <p:sp>
            <p:nvSpPr>
              <p:cNvPr id="50185" name="TextBox 23"/>
              <p:cNvSpPr txBox="1">
                <a:spLocks noChangeArrowheads="1"/>
              </p:cNvSpPr>
              <p:nvPr/>
            </p:nvSpPr>
            <p:spPr bwMode="auto">
              <a:xfrm>
                <a:off x="36685795" y="23667460"/>
                <a:ext cx="4997561" cy="1142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800" b="1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Synthetic  Observations from Model</a:t>
                </a:r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7724" y="15759"/>
            <a:ext cx="2880349" cy="7125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AIST project: </a:t>
            </a:r>
          </a:p>
          <a:p>
            <a:pPr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Fusion </a:t>
            </a: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4358B"/>
                </a:solidFill>
                <a:effectLst>
                  <a:reflection blurRad="12700" stA="28000" endPos="45000" dist="1000" dir="5400000" sy="-100000" algn="bl" rotWithShape="0"/>
                </a:effectLst>
                <a:cs typeface="Calibri" charset="0"/>
              </a:rPr>
              <a:t>of Models and Observations</a:t>
            </a:r>
          </a:p>
          <a:p>
            <a:pPr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660066"/>
                </a:solidFill>
                <a:latin typeface="Calibri"/>
                <a:cs typeface="Calibri"/>
              </a:rPr>
              <a:t>Now: </a:t>
            </a: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Integrating hurricane model forecasts with satellite &amp; airborne observations from a variety of instruments and platforms</a:t>
            </a:r>
          </a:p>
          <a:p>
            <a:pPr lvl="1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Operational HWRF model forecasts are used as input </a:t>
            </a:r>
            <a:r>
              <a:rPr lang="en-US" sz="2400" b="1" u="sng" dirty="0">
                <a:solidFill>
                  <a:srgbClr val="660066"/>
                </a:solidFill>
                <a:latin typeface="Calibri"/>
                <a:cs typeface="Calibri"/>
              </a:rPr>
              <a:t>to </a:t>
            </a:r>
            <a:r>
              <a:rPr lang="en-US" sz="2400" b="1" u="sng" dirty="0" smtClean="0">
                <a:solidFill>
                  <a:srgbClr val="660066"/>
                </a:solidFill>
                <a:latin typeface="Calibri"/>
                <a:cs typeface="Calibri"/>
              </a:rPr>
              <a:t>CRTM</a:t>
            </a:r>
            <a:endParaRPr lang="en-US" sz="2400" b="1" u="sng" baseline="30000" dirty="0">
              <a:solidFill>
                <a:srgbClr val="660066"/>
              </a:solidFill>
              <a:latin typeface="Calibri"/>
              <a:cs typeface="Calibri"/>
            </a:endParaRP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Considered are:     - the model microphysical assumptions           - the instrument characteristics and sampling</a:t>
            </a:r>
          </a:p>
          <a:p>
            <a:pPr lvl="1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The synthetic “satellite observations” are:</a:t>
            </a: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Incorporated in the database of satellite obs.</a:t>
            </a:r>
          </a:p>
          <a:p>
            <a:pPr lvl="2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b="1" dirty="0">
                <a:solidFill>
                  <a:srgbClr val="660066"/>
                </a:solidFill>
                <a:latin typeface="Calibri"/>
                <a:cs typeface="Calibri"/>
              </a:rPr>
              <a:t>Visualized in the portal</a:t>
            </a:r>
          </a:p>
        </p:txBody>
      </p:sp>
    </p:spTree>
    <p:extLst>
      <p:ext uri="{BB962C8B-B14F-4D97-AF65-F5344CB8AC3E}">
        <p14:creationId xmlns:p14="http://schemas.microsoft.com/office/powerpoint/2010/main" val="1942058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5437188" y="912813"/>
            <a:ext cx="3892550" cy="6078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136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Interactively select region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Gather data from </a:t>
            </a:r>
            <a:r>
              <a:rPr lang="en-US" sz="2600" b="1" smtClean="0">
                <a:solidFill>
                  <a:srgbClr val="000090"/>
                </a:solidFill>
                <a:latin typeface="Calibri" charset="0"/>
                <a:cs typeface="Calibri" charset="0"/>
              </a:rPr>
              <a:t>observed</a:t>
            </a:r>
            <a:r>
              <a:rPr lang="en-US" sz="2000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 and </a:t>
            </a:r>
            <a:r>
              <a:rPr lang="en-US" sz="2600" b="1" smtClean="0">
                <a:solidFill>
                  <a:srgbClr val="660066"/>
                </a:solidFill>
                <a:latin typeface="Calibri" charset="0"/>
                <a:cs typeface="Calibri" charset="0"/>
              </a:rPr>
              <a:t>synthetic</a:t>
            </a:r>
            <a:endParaRPr lang="en-US" sz="2600" b="1" smtClean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brightness temperatures </a:t>
            </a: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FF0000"/>
                </a:solidFill>
                <a:latin typeface="Calibri" charset="0"/>
                <a:cs typeface="Calibri" charset="0"/>
              </a:rPr>
              <a:t>radar reflectivity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009973"/>
                </a:solidFill>
                <a:latin typeface="Calibri" charset="0"/>
                <a:cs typeface="Calibri" charset="0"/>
              </a:rPr>
              <a:t>Statistical comparisons</a:t>
            </a: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9973"/>
                </a:solidFill>
                <a:latin typeface="Calibri" charset="0"/>
                <a:cs typeface="Calibri" charset="0"/>
              </a:rPr>
              <a:t>Storm-relative coordinates</a:t>
            </a: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9973"/>
                </a:solidFill>
                <a:latin typeface="Calibri" charset="0"/>
                <a:cs typeface="Calibri" charset="0"/>
              </a:rPr>
              <a:t>EOFs, CFADs</a:t>
            </a: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9973"/>
                </a:solidFill>
                <a:latin typeface="Calibri" charset="0"/>
                <a:cs typeface="Calibri" charset="0"/>
              </a:rPr>
              <a:t>Azimuthal averages       =f(r)</a:t>
            </a:r>
          </a:p>
          <a:p>
            <a:pPr lvl="1" eaLnBrk="1" hangingPunct="1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9973"/>
                </a:solidFill>
                <a:latin typeface="Calibri" charset="0"/>
                <a:cs typeface="Calibri" charset="0"/>
              </a:rPr>
              <a:t>Wave-number analysis =f(r)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0000FF"/>
                </a:solidFill>
                <a:latin typeface="Calibri" charset="0"/>
                <a:cs typeface="Calibri" charset="0"/>
              </a:rPr>
              <a:t>Storm Structure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00FF"/>
                </a:solidFill>
                <a:latin typeface="Calibri" charset="0"/>
                <a:cs typeface="Calibri" charset="0"/>
              </a:rPr>
              <a:t>Object classification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1" smtClean="0">
                <a:solidFill>
                  <a:srgbClr val="0000FF"/>
                </a:solidFill>
                <a:latin typeface="Calibri" charset="0"/>
                <a:cs typeface="Calibri" charset="0"/>
              </a:rPr>
              <a:t>Metrics for model/obs object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smtClean="0">
                <a:solidFill>
                  <a:srgbClr val="C047AD"/>
                </a:solidFill>
                <a:latin typeface="Calibri" charset="0"/>
                <a:cs typeface="Calibri" charset="0"/>
              </a:rPr>
              <a:t>Visualization of analysis</a:t>
            </a:r>
          </a:p>
          <a:p>
            <a:pPr algn="ctr" eaLnBrk="1" hangingPunct="1">
              <a:buFontTx/>
              <a:buAutoNum type="arabicPeriod"/>
              <a:defRPr/>
            </a:pPr>
            <a:endParaRPr lang="en-US" sz="1800" b="1" smtClean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51202" name="Title 1"/>
          <p:cNvSpPr>
            <a:spLocks noGrp="1"/>
          </p:cNvSpPr>
          <p:nvPr/>
        </p:nvSpPr>
        <p:spPr bwMode="auto">
          <a:xfrm>
            <a:off x="412468" y="62615"/>
            <a:ext cx="84994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r>
              <a:rPr lang="en-US" sz="2800" b="1" dirty="0">
                <a:solidFill>
                  <a:srgbClr val="000090"/>
                </a:solidFill>
                <a:latin typeface="Calibri" charset="0"/>
                <a:cs typeface="Calibri" charset="0"/>
              </a:rPr>
              <a:t>Next: Developing analysis tools for model validation</a:t>
            </a:r>
          </a:p>
          <a:p>
            <a:pPr algn="ctr" defTabSz="457200"/>
            <a:r>
              <a:rPr lang="en-US" sz="2800" b="1" dirty="0">
                <a:solidFill>
                  <a:srgbClr val="000090"/>
                </a:solidFill>
                <a:latin typeface="Calibri" charset="0"/>
                <a:cs typeface="Calibri" charset="0"/>
              </a:rPr>
              <a:t>Preparation for the next year Milestones</a:t>
            </a:r>
          </a:p>
        </p:txBody>
      </p:sp>
      <p:grpSp>
        <p:nvGrpSpPr>
          <p:cNvPr id="51203" name="Group 1"/>
          <p:cNvGrpSpPr>
            <a:grpSpLocks/>
          </p:cNvGrpSpPr>
          <p:nvPr/>
        </p:nvGrpSpPr>
        <p:grpSpPr bwMode="auto">
          <a:xfrm>
            <a:off x="0" y="1238250"/>
            <a:ext cx="5521325" cy="4995863"/>
            <a:chOff x="0" y="681833"/>
            <a:chExt cx="5521501" cy="4995067"/>
          </a:xfrm>
        </p:grpSpPr>
        <p:pic>
          <p:nvPicPr>
            <p:cNvPr id="5120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4588"/>
              <a:ext cx="5453063" cy="453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033653" y="2705574"/>
              <a:ext cx="985868" cy="963458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062386" y="681833"/>
              <a:ext cx="2459115" cy="222373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58740" y="4772169"/>
              <a:ext cx="812826" cy="215866"/>
            </a:xfrm>
            <a:prstGeom prst="ellipse">
              <a:avLst/>
            </a:prstGeom>
            <a:noFill/>
            <a:ln w="3810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10247" y="3929340"/>
              <a:ext cx="812826" cy="215866"/>
            </a:xfrm>
            <a:prstGeom prst="ellipse">
              <a:avLst/>
            </a:prstGeom>
            <a:noFill/>
            <a:ln w="3810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0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843"/>
            <a:ext cx="8229600" cy="66256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254061"/>
                </a:solidFill>
              </a:rPr>
              <a:t>PDF of the relation 85V-19V</a:t>
            </a:r>
            <a:endParaRPr lang="en-US" sz="2800" b="1" dirty="0">
              <a:solidFill>
                <a:srgbClr val="254061"/>
              </a:solidFill>
            </a:endParaRPr>
          </a:p>
        </p:txBody>
      </p:sp>
      <p:pic>
        <p:nvPicPr>
          <p:cNvPr id="4" name="Picture 3" descr="CFADs_TRMM-PR_2005-09-22_1442_dBzMin+17.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5067"/>
            <a:ext cx="2993372" cy="2049373"/>
          </a:xfrm>
          <a:prstGeom prst="rect">
            <a:avLst/>
          </a:prstGeom>
        </p:spPr>
      </p:pic>
      <p:pic>
        <p:nvPicPr>
          <p:cNvPr id="10" name="Picture 9" descr="CFADs_TRMM-PR_2005-09-22_1442_dBzMin+17.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" y="4792350"/>
            <a:ext cx="2993372" cy="2065649"/>
          </a:xfrm>
          <a:prstGeom prst="rect">
            <a:avLst/>
          </a:prstGeom>
        </p:spPr>
      </p:pic>
      <p:pic>
        <p:nvPicPr>
          <p:cNvPr id="11" name="Picture 10" descr="CFADs_res3.9_402x402_2005-09-22_150000_600.22.10_dBzMin+17.0_NonAt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9" y="2742977"/>
            <a:ext cx="2993371" cy="2049374"/>
          </a:xfrm>
          <a:prstGeom prst="rect">
            <a:avLst/>
          </a:prstGeom>
        </p:spPr>
      </p:pic>
      <p:pic>
        <p:nvPicPr>
          <p:cNvPr id="13" name="Picture 12" descr="CFADs_TRMM-PR_2005-09-22_1442_dBzMin+17.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374" y="745066"/>
            <a:ext cx="2993372" cy="2049373"/>
          </a:xfrm>
          <a:prstGeom prst="rect">
            <a:avLst/>
          </a:prstGeom>
        </p:spPr>
      </p:pic>
      <p:pic>
        <p:nvPicPr>
          <p:cNvPr id="14" name="Picture 13" descr="CFADs_TRMM-PR_2005-09-22_1442_dBzMin+17.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746" y="745066"/>
            <a:ext cx="2993372" cy="2049373"/>
          </a:xfrm>
          <a:prstGeom prst="rect">
            <a:avLst/>
          </a:prstGeom>
        </p:spPr>
      </p:pic>
      <p:pic>
        <p:nvPicPr>
          <p:cNvPr id="16" name="Picture 15" descr="CFADs_TRMM-PR_2005-09-22_1442_dBzMin+17.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738" y="2742977"/>
            <a:ext cx="2993372" cy="2049374"/>
          </a:xfrm>
          <a:prstGeom prst="rect">
            <a:avLst/>
          </a:prstGeom>
        </p:spPr>
      </p:pic>
      <p:pic>
        <p:nvPicPr>
          <p:cNvPr id="17" name="Picture 16" descr="CFADs_TRMM-PR_2005-09-22_1442_dBzMin+17.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744" y="2742977"/>
            <a:ext cx="2993372" cy="2049374"/>
          </a:xfrm>
          <a:prstGeom prst="rect">
            <a:avLst/>
          </a:prstGeom>
        </p:spPr>
      </p:pic>
      <p:pic>
        <p:nvPicPr>
          <p:cNvPr id="19" name="Picture 18" descr="CFADs_TRMM-PR_2005-09-22_1442_dBzMin+17.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3372" y="4792352"/>
            <a:ext cx="2993372" cy="2065648"/>
          </a:xfrm>
          <a:prstGeom prst="rect">
            <a:avLst/>
          </a:prstGeom>
        </p:spPr>
      </p:pic>
      <p:pic>
        <p:nvPicPr>
          <p:cNvPr id="20" name="Picture 19" descr="CFADs_TRMM-PR_2005-09-22_1442_dBzMin+17.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744" y="4792352"/>
            <a:ext cx="2993372" cy="20493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4043" y="1973616"/>
            <a:ext cx="128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+mj-lt"/>
              </a:rPr>
              <a:t>TRMM-TMI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9980" y="1973616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M3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-500.08.04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3350" y="1973616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M6-500.08.04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9012" y="4114913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600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.22.10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49978" y="4114913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rgbClr val="3366FF"/>
                </a:solidFill>
                <a:latin typeface="+mj-lt"/>
              </a:rPr>
              <a:t>400.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22.10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3997" y="4114913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300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.22.10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9012" y="6172313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300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.</a:t>
            </a:r>
            <a:r>
              <a:rPr lang="en-US" sz="1600" b="1" dirty="0" smtClean="0">
                <a:solidFill>
                  <a:schemeClr val="accent6"/>
                </a:solidFill>
                <a:latin typeface="+mj-lt"/>
              </a:rPr>
              <a:t>22.22</a:t>
            </a:r>
            <a:endParaRPr lang="en-US" sz="16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49980" y="6172313"/>
            <a:ext cx="1368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300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.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80.80</a:t>
            </a:r>
            <a:endParaRPr lang="en-US" sz="1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3997" y="6172313"/>
            <a:ext cx="157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M6-</a:t>
            </a:r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300</a:t>
            </a:r>
            <a:r>
              <a:rPr lang="en-US" sz="1600" b="1" dirty="0" smtClean="0">
                <a:solidFill>
                  <a:schemeClr val="accent4"/>
                </a:solidFill>
                <a:latin typeface="+mj-lt"/>
              </a:rPr>
              <a:t>.</a:t>
            </a:r>
            <a:r>
              <a:rPr lang="en-US" sz="1600" b="1" dirty="0" smtClean="0">
                <a:solidFill>
                  <a:srgbClr val="660066"/>
                </a:solidFill>
                <a:latin typeface="+mj-lt"/>
              </a:rPr>
              <a:t>400.200</a:t>
            </a:r>
            <a:endParaRPr lang="en-US" sz="1600" b="1" dirty="0">
              <a:solidFill>
                <a:srgbClr val="66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96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7246"/>
            <a:ext cx="9229725" cy="64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103"/>
            <a:ext cx="3294555" cy="5797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328613"/>
            <a:ext cx="898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HS3 Portal – NRT in 2012, Atlantic (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  <a:hlinkClick r:id="rId3"/>
              </a:rPr>
              <a:t>http://hs3.jpl.nasa.gov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The Power of the Satellite Observations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226323" cy="942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0" y="-109564"/>
            <a:ext cx="8988425" cy="111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Geostationary IR provides frequent observations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…..  but does not see through the clouds</a:t>
            </a:r>
            <a:endParaRPr lang="en-US" sz="2800" b="1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9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58738" y="-20638"/>
            <a:ext cx="5443537" cy="178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403152"/>
                </a:solidFill>
                <a:latin typeface="Calibri"/>
                <a:cs typeface="Calibri"/>
              </a:rPr>
              <a:t>Next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Analysis tools to allow interrogation of a large number of atmospheric and ocean variables </a:t>
            </a:r>
          </a:p>
          <a:p>
            <a:pPr marL="742950" lvl="1" indent="-285750">
              <a:buFontTx/>
              <a:buChar char="-"/>
              <a:defRPr/>
            </a:pPr>
            <a:endParaRPr lang="en-US" sz="800" b="1" dirty="0">
              <a:solidFill>
                <a:srgbClr val="6D358B"/>
              </a:solidFill>
              <a:latin typeface="Calibri"/>
              <a:cs typeface="Calibri"/>
            </a:endParaRPr>
          </a:p>
          <a:p>
            <a:pPr marL="1200150" lvl="2" indent="-285750">
              <a:buFontTx/>
              <a:buChar char="-"/>
              <a:defRPr/>
            </a:pPr>
            <a:r>
              <a:rPr lang="en-US" sz="1600" b="1" dirty="0">
                <a:solidFill>
                  <a:srgbClr val="6D358B"/>
                </a:solidFill>
                <a:latin typeface="Calibri"/>
                <a:cs typeface="Calibri"/>
              </a:rPr>
              <a:t>To evaluate and improve models</a:t>
            </a:r>
          </a:p>
          <a:p>
            <a:pPr marL="1200150" lvl="2" indent="-285750">
              <a:buFontTx/>
              <a:buChar char="-"/>
              <a:defRPr/>
            </a:pPr>
            <a:r>
              <a:rPr lang="en-US" sz="1600" b="1" dirty="0">
                <a:solidFill>
                  <a:srgbClr val="6D358B"/>
                </a:solidFill>
                <a:latin typeface="Calibri"/>
                <a:cs typeface="Calibri"/>
              </a:rPr>
              <a:t>To better understand the large-scale and storm-scale processes and their interaction</a:t>
            </a:r>
          </a:p>
        </p:txBody>
      </p:sp>
      <p:grpSp>
        <p:nvGrpSpPr>
          <p:cNvPr id="53250" name="Group 4"/>
          <p:cNvGrpSpPr>
            <a:grpSpLocks/>
          </p:cNvGrpSpPr>
          <p:nvPr/>
        </p:nvGrpSpPr>
        <p:grpSpPr bwMode="auto">
          <a:xfrm>
            <a:off x="806450" y="225425"/>
            <a:ext cx="8185150" cy="6357938"/>
            <a:chOff x="40289776" y="20275443"/>
            <a:chExt cx="11065670" cy="95763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89776" y="24373783"/>
              <a:ext cx="6000701" cy="5478004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87520" y="20275443"/>
              <a:ext cx="4599249" cy="4500044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96104" y="24976340"/>
              <a:ext cx="4659342" cy="4471351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</p:grpSp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6854825" y="4886325"/>
            <a:ext cx="1868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90"/>
                </a:solidFill>
                <a:latin typeface="Calibri" charset="0"/>
                <a:cs typeface="Calibri" charset="0"/>
              </a:rPr>
              <a:t>Direction (from east) of the max amplitude of wave #1</a:t>
            </a:r>
          </a:p>
        </p:txBody>
      </p:sp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6826250" y="692150"/>
            <a:ext cx="17811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Calibri" charset="0"/>
                <a:cs typeface="Calibri" charset="0"/>
              </a:rPr>
              <a:t>Amplitude of wave #0 as a function of distance from center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028825"/>
            <a:ext cx="54308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Wavenumber analysis tool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First adopted and used by NOAA/AOML/HRD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Developed for us by Z. Haddad and N. </a:t>
            </a:r>
            <a:r>
              <a:rPr lang="en-US" sz="1800" b="1" dirty="0" err="1">
                <a:solidFill>
                  <a:srgbClr val="6D358B"/>
                </a:solidFill>
                <a:latin typeface="Calibri"/>
                <a:cs typeface="Calibri"/>
              </a:rPr>
              <a:t>Niamsuwan</a:t>
            </a:r>
            <a:endParaRPr lang="en-US" sz="1800" b="1" dirty="0">
              <a:solidFill>
                <a:srgbClr val="6D358B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040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063" y="192088"/>
            <a:ext cx="7713662" cy="5334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2500">
                <a:latin typeface="Calibri" charset="0"/>
                <a:ea typeface="ＭＳ Ｐゴシック" charset="0"/>
                <a:cs typeface="Calibri" charset="0"/>
              </a:rPr>
              <a:t>Storm Structure: Object classification and metrics</a:t>
            </a:r>
            <a:r>
              <a:rPr lang="en-US" sz="2000">
                <a:latin typeface="Genev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>
                <a:latin typeface="Geneva" charset="0"/>
                <a:ea typeface="ＭＳ Ｐゴシック" charset="0"/>
                <a:cs typeface="ＭＳ Ｐゴシック" charset="0"/>
              </a:rPr>
            </a:br>
            <a:endParaRPr lang="en-US" sz="2000">
              <a:solidFill>
                <a:srgbClr val="FF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651668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22238" y="1103313"/>
            <a:ext cx="763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Calibri" charset="0"/>
                <a:cs typeface="Calibri" charset="0"/>
              </a:rPr>
              <a:t>NHC activities – HFIP annual telecom/meeting 2012</a:t>
            </a:r>
            <a:endParaRPr lang="en-US" sz="2000">
              <a:latin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7175" y="1776413"/>
            <a:ext cx="963613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985963"/>
            <a:ext cx="5267325" cy="35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0" name="TextBox 3"/>
          <p:cNvSpPr txBox="1">
            <a:spLocks noChangeArrowheads="1"/>
          </p:cNvSpPr>
          <p:nvPr/>
        </p:nvSpPr>
        <p:spPr bwMode="auto">
          <a:xfrm>
            <a:off x="6540500" y="1609725"/>
            <a:ext cx="26035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AutoNum type="arabicPeriod"/>
            </a:pPr>
            <a:r>
              <a:rPr lang="en-US" sz="1800" b="1">
                <a:latin typeface="Calibri" charset="0"/>
                <a:cs typeface="Calibri" charset="0"/>
              </a:rPr>
              <a:t>Map a quantity</a:t>
            </a:r>
          </a:p>
          <a:p>
            <a:pPr eaLnBrk="1" hangingPunct="1">
              <a:spcAft>
                <a:spcPts val="1200"/>
              </a:spcAft>
              <a:buFontTx/>
              <a:buAutoNum type="arabicPeriod"/>
            </a:pPr>
            <a:r>
              <a:rPr lang="en-US" sz="1800" b="1">
                <a:latin typeface="Calibri" charset="0"/>
                <a:cs typeface="Calibri" charset="0"/>
              </a:rPr>
              <a:t>Identify a pattern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800" b="1">
                <a:latin typeface="Calibri" charset="0"/>
                <a:cs typeface="Calibri" charset="0"/>
              </a:rPr>
              <a:t>Thresholds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800" b="1">
                <a:latin typeface="Calibri" charset="0"/>
                <a:cs typeface="Calibri" charset="0"/>
              </a:rPr>
              <a:t>gradients</a:t>
            </a:r>
          </a:p>
          <a:p>
            <a:pPr eaLnBrk="1" hangingPunct="1">
              <a:spcAft>
                <a:spcPts val="1200"/>
              </a:spcAft>
              <a:buFontTx/>
              <a:buAutoNum type="arabicPeriod"/>
            </a:pPr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Classify the shape (pattern recognition)</a:t>
            </a:r>
          </a:p>
          <a:p>
            <a:pPr eaLnBrk="1" hangingPunct="1">
              <a:spcAft>
                <a:spcPts val="1200"/>
              </a:spcAft>
              <a:buFontTx/>
              <a:buAutoNum type="arabicPeriod"/>
            </a:pPr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Use metrics to characterize the structure</a:t>
            </a:r>
          </a:p>
          <a:p>
            <a:pPr eaLnBrk="1" hangingPunct="1">
              <a:spcAft>
                <a:spcPts val="1200"/>
              </a:spcAft>
              <a:buFontTx/>
              <a:buAutoNum type="arabicPeriod"/>
            </a:pPr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Develop comparative analysis</a:t>
            </a:r>
          </a:p>
        </p:txBody>
      </p:sp>
    </p:spTree>
    <p:extLst>
      <p:ext uri="{BB962C8B-B14F-4D97-AF65-F5344CB8AC3E}">
        <p14:creationId xmlns:p14="http://schemas.microsoft.com/office/powerpoint/2010/main" val="277934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Screen Shot 2013-01-31 at 4.5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693988"/>
            <a:ext cx="921543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75" y="1852613"/>
            <a:ext cx="785336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ARCHER – the storm center finding algorithm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Developed by CIMSS/NRL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We now have a license to run it and have done some preliminary testing</a:t>
            </a: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8738" y="-20638"/>
            <a:ext cx="5443537" cy="178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403152"/>
                </a:solidFill>
                <a:latin typeface="Calibri"/>
                <a:cs typeface="Calibri"/>
              </a:rPr>
              <a:t>Next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Analysis tools to allow interrogation of a large number of atmospheric and ocean variables </a:t>
            </a:r>
          </a:p>
          <a:p>
            <a:pPr marL="742950" lvl="1" indent="-285750">
              <a:buFontTx/>
              <a:buChar char="-"/>
              <a:defRPr/>
            </a:pPr>
            <a:endParaRPr lang="en-US" sz="800" b="1" dirty="0">
              <a:solidFill>
                <a:srgbClr val="6D358B"/>
              </a:solidFill>
              <a:latin typeface="Calibri"/>
              <a:cs typeface="Calibri"/>
            </a:endParaRPr>
          </a:p>
          <a:p>
            <a:pPr marL="1200150" lvl="2" indent="-285750">
              <a:buFontTx/>
              <a:buChar char="-"/>
              <a:defRPr/>
            </a:pPr>
            <a:r>
              <a:rPr lang="en-US" sz="1600" b="1" dirty="0">
                <a:solidFill>
                  <a:srgbClr val="6D358B"/>
                </a:solidFill>
                <a:latin typeface="Calibri"/>
                <a:cs typeface="Calibri"/>
              </a:rPr>
              <a:t>To evaluate and improve models</a:t>
            </a:r>
          </a:p>
          <a:p>
            <a:pPr marL="1200150" lvl="2" indent="-285750">
              <a:buFontTx/>
              <a:buChar char="-"/>
              <a:defRPr/>
            </a:pPr>
            <a:r>
              <a:rPr lang="en-US" sz="1600" b="1" dirty="0">
                <a:solidFill>
                  <a:srgbClr val="6D358B"/>
                </a:solidFill>
                <a:latin typeface="Calibri"/>
                <a:cs typeface="Calibri"/>
              </a:rPr>
              <a:t>To better understand the large-scale and storm-scale processes and their interaction</a:t>
            </a:r>
          </a:p>
        </p:txBody>
      </p:sp>
    </p:spTree>
    <p:extLst>
      <p:ext uri="{BB962C8B-B14F-4D97-AF65-F5344CB8AC3E}">
        <p14:creationId xmlns:p14="http://schemas.microsoft.com/office/powerpoint/2010/main" val="2984071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8738" y="-20638"/>
            <a:ext cx="90852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403152"/>
                </a:solidFill>
                <a:latin typeface="Calibri"/>
                <a:cs typeface="Calibri"/>
              </a:rPr>
              <a:t>Next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800" b="1" dirty="0">
                <a:solidFill>
                  <a:srgbClr val="6D358B"/>
                </a:solidFill>
                <a:latin typeface="Calibri"/>
                <a:cs typeface="Calibri"/>
              </a:rPr>
              <a:t>Analysis tools to allow interrogation of a large number of atmospheric and ocean variables  - 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</a:rPr>
              <a:t>The Rain Indicator – </a:t>
            </a:r>
            <a:r>
              <a:rPr lang="en-US" sz="1800" b="1" dirty="0">
                <a:solidFill>
                  <a:srgbClr val="000090"/>
                </a:solidFill>
                <a:latin typeface="Calibri"/>
                <a:cs typeface="Calibri"/>
              </a:rPr>
              <a:t>a multi-channel depiction of the storm structure</a:t>
            </a:r>
          </a:p>
          <a:p>
            <a:pPr marL="742950" lvl="1" indent="-285750">
              <a:buFontTx/>
              <a:buChar char="-"/>
              <a:defRPr/>
            </a:pPr>
            <a:endParaRPr lang="en-US" sz="800" b="1" dirty="0">
              <a:solidFill>
                <a:srgbClr val="6D358B"/>
              </a:solidFill>
              <a:latin typeface="Calibri"/>
              <a:cs typeface="Calibri"/>
            </a:endParaRPr>
          </a:p>
        </p:txBody>
      </p:sp>
      <p:pic>
        <p:nvPicPr>
          <p:cNvPr id="55298" name="Picture 5" descr="Earl_20100831_061938AMSRE_AQUA-1_RI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20988"/>
            <a:ext cx="50006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2787650"/>
            <a:ext cx="405447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31775" y="919163"/>
            <a:ext cx="8912225" cy="51514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dirty="0" smtClean="0">
                <a:latin typeface="Calibri"/>
                <a:cs typeface="Calibri"/>
              </a:rPr>
              <a:t>Microwave signals at the top of the atmosphere can be classified into two categories depending on how the microwave field interacts with the hydrometeors:</a:t>
            </a:r>
          </a:p>
          <a:p>
            <a:pPr lvl="1">
              <a:lnSpc>
                <a:spcPct val="95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600" dirty="0" smtClean="0">
                <a:solidFill>
                  <a:srgbClr val="953735"/>
                </a:solidFill>
                <a:latin typeface="Calibri"/>
                <a:ea typeface="MS Gothic" charset="0"/>
                <a:cs typeface="Calibri"/>
              </a:rPr>
              <a:t>emission signal </a:t>
            </a:r>
            <a:r>
              <a:rPr lang="en-GB" sz="1600" dirty="0" smtClean="0">
                <a:latin typeface="Calibri"/>
                <a:ea typeface="MS Gothic" charset="0"/>
                <a:cs typeface="Calibri"/>
              </a:rPr>
              <a:t>- dominant at lower frequencies; warming; </a:t>
            </a:r>
            <a:r>
              <a:rPr lang="en-GB" sz="1600" dirty="0" smtClean="0">
                <a:solidFill>
                  <a:srgbClr val="953735"/>
                </a:solidFill>
                <a:latin typeface="Calibri"/>
                <a:ea typeface="MS Gothic" charset="0"/>
                <a:cs typeface="Calibri"/>
              </a:rPr>
              <a:t>better for light rain.  </a:t>
            </a:r>
            <a:r>
              <a:rPr lang="en-GB" sz="1600" b="1" i="1" dirty="0" smtClean="0">
                <a:latin typeface="Calibri"/>
                <a:ea typeface="MS Gothic" charset="0"/>
                <a:cs typeface="Calibri"/>
              </a:rPr>
              <a:t>Strong emission in the atmosphere reduces the polarization difference (PD) in the ocean surface radiation. Hence, PD  is representative of the atmospheric emission. </a:t>
            </a:r>
          </a:p>
          <a:p>
            <a:pPr lvl="1">
              <a:lnSpc>
                <a:spcPct val="95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600" dirty="0" smtClean="0">
                <a:solidFill>
                  <a:srgbClr val="17375E"/>
                </a:solidFill>
                <a:latin typeface="Calibri"/>
                <a:ea typeface="MS Gothic" charset="0"/>
                <a:cs typeface="Calibri"/>
              </a:rPr>
              <a:t>scattering signal </a:t>
            </a:r>
            <a:r>
              <a:rPr lang="en-GB" sz="1600" dirty="0" smtClean="0">
                <a:latin typeface="Calibri"/>
                <a:ea typeface="MS Gothic" charset="0"/>
                <a:cs typeface="Calibri"/>
              </a:rPr>
              <a:t>-dominant at higher frequencies; cooling; 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MS Gothic" charset="0"/>
                <a:cs typeface="Calibri"/>
              </a:rPr>
              <a:t>better for heavy rain </a:t>
            </a:r>
            <a:endParaRPr lang="en-GB" sz="1600" dirty="0" smtClean="0">
              <a:latin typeface="Calibri"/>
              <a:cs typeface="Calibri"/>
            </a:endParaRPr>
          </a:p>
          <a:p>
            <a:pPr>
              <a:lnSpc>
                <a:spcPct val="95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1800" dirty="0" smtClean="0">
                <a:latin typeface="Calibri"/>
                <a:cs typeface="Calibri"/>
              </a:rPr>
              <a:t>Hence, both signals have to be incorporated to cover the entire rainfall spectrum.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6000750"/>
            <a:ext cx="8794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89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900" y="6000750"/>
            <a:ext cx="8810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89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3675" y="3970338"/>
            <a:ext cx="8794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19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8363" y="3970338"/>
            <a:ext cx="8794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36 GHz</a:t>
            </a:r>
          </a:p>
        </p:txBody>
      </p:sp>
    </p:spTree>
    <p:extLst>
      <p:ext uri="{BB962C8B-B14F-4D97-AF65-F5344CB8AC3E}">
        <p14:creationId xmlns:p14="http://schemas.microsoft.com/office/powerpoint/2010/main" val="607855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9"/>
          <p:cNvSpPr txBox="1">
            <a:spLocks noChangeArrowheads="1"/>
          </p:cNvSpPr>
          <p:nvPr/>
        </p:nvSpPr>
        <p:spPr bwMode="auto">
          <a:xfrm>
            <a:off x="268288" y="3970338"/>
            <a:ext cx="3840162" cy="1201737"/>
          </a:xfrm>
          <a:prstGeom prst="rect">
            <a:avLst/>
          </a:prstGeom>
          <a:solidFill>
            <a:srgbClr val="FFFC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  <a:p>
            <a:endParaRPr lang="en-US" sz="2400">
              <a:solidFill>
                <a:srgbClr val="22228B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57346" name="Group 10"/>
          <p:cNvGrpSpPr>
            <a:grpSpLocks/>
          </p:cNvGrpSpPr>
          <p:nvPr/>
        </p:nvGrpSpPr>
        <p:grpSpPr bwMode="auto">
          <a:xfrm>
            <a:off x="34925" y="1017588"/>
            <a:ext cx="9353550" cy="5440362"/>
            <a:chOff x="47405" y="-453381"/>
            <a:chExt cx="13690897" cy="7490508"/>
          </a:xfrm>
        </p:grpSpPr>
        <p:pic>
          <p:nvPicPr>
            <p:cNvPr id="57363" name="Picture 6" descr="North-AtlanticHurricaneCategory4-5Quad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901" y="3150927"/>
              <a:ext cx="7772401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4" name="Picture 7" descr="North-AtlanticHurricaneCategory1-3Quad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46" y="-453381"/>
              <a:ext cx="7772395" cy="388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Up Arrow 8"/>
            <p:cNvSpPr/>
            <p:nvPr/>
          </p:nvSpPr>
          <p:spPr bwMode="auto">
            <a:xfrm>
              <a:off x="47405" y="-357209"/>
              <a:ext cx="685475" cy="3451273"/>
            </a:xfrm>
            <a:prstGeom prst="upArrow">
              <a:avLst>
                <a:gd name="adj1" fmla="val 42424"/>
                <a:gd name="adj2" fmla="val 50000"/>
              </a:avLst>
            </a:prstGeom>
            <a:solidFill>
              <a:srgbClr val="FFFCA9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>
                <a:defRPr/>
              </a:pPr>
              <a:endParaRPr lang="en-US" sz="2000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66" name="TextBox 9"/>
            <p:cNvSpPr txBox="1">
              <a:spLocks noChangeArrowheads="1"/>
            </p:cNvSpPr>
            <p:nvPr/>
          </p:nvSpPr>
          <p:spPr bwMode="auto">
            <a:xfrm rot="-5400000">
              <a:off x="-1224067" y="1157024"/>
              <a:ext cx="3157298" cy="45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22228B"/>
                  </a:solidFill>
                  <a:latin typeface="Calibri" charset="0"/>
                  <a:cs typeface="Calibri" charset="0"/>
                </a:rPr>
                <a:t>Storm Movement Direction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3" y="5491163"/>
            <a:ext cx="43735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A13L-357 E-poster: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“Global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Tropical Cyclone Winds from the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QuikSCAT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and OceanSAT-2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Scatterometers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”</a:t>
            </a:r>
          </a:p>
          <a:p>
            <a:pPr algn="r">
              <a:defRPr/>
            </a:pP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B.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W.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Stiles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, R. Danielson,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W.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L.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Poulsen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, A. Fore, </a:t>
            </a:r>
          </a:p>
          <a:p>
            <a:pPr algn="r">
              <a:defRPr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M.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J.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Brennan, T.-P.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J.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Shen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and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S. Hristova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Veleva 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7348" name="TextBox 12"/>
          <p:cNvSpPr txBox="1">
            <a:spLocks noChangeArrowheads="1"/>
          </p:cNvSpPr>
          <p:nvPr/>
        </p:nvSpPr>
        <p:spPr bwMode="auto">
          <a:xfrm>
            <a:off x="681038" y="0"/>
            <a:ext cx="85042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/>
            <a:r>
              <a:rPr lang="en-US" sz="2400" b="1">
                <a:solidFill>
                  <a:srgbClr val="94358B"/>
                </a:solidFill>
                <a:cs typeface="Arial" charset="0"/>
              </a:rPr>
              <a:t>10-year statistics from QuikSCAT observations</a:t>
            </a:r>
          </a:p>
          <a:p>
            <a:pPr algn="ctr"/>
            <a:r>
              <a:rPr lang="en-US" sz="1800">
                <a:solidFill>
                  <a:srgbClr val="94358B"/>
                </a:solidFill>
                <a:latin typeface="Calibri" charset="0"/>
                <a:cs typeface="Calibri" charset="0"/>
              </a:rPr>
              <a:t>Azimuthal/Range Distributions of winds from 1999-2009 in the North Atlantic Hurricanes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70488" y="1038225"/>
            <a:ext cx="3849687" cy="1630363"/>
          </a:xfrm>
          <a:prstGeom prst="rect">
            <a:avLst/>
          </a:prstGeom>
          <a:solidFill>
            <a:srgbClr val="FFFCA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Mean wind speed as a function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of: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distance 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from storm center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    (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y-axis) </a:t>
            </a:r>
            <a:endParaRPr lang="en-US" sz="2000" dirty="0" smtClean="0">
              <a:solidFill>
                <a:srgbClr val="22228B"/>
              </a:solidFill>
              <a:latin typeface="Calibri"/>
              <a:cs typeface="Calibri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days from 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maximum </a:t>
            </a:r>
            <a:r>
              <a:rPr lang="en-US" sz="2000" dirty="0" smtClean="0">
                <a:solidFill>
                  <a:srgbClr val="22228B"/>
                </a:solidFill>
                <a:latin typeface="Calibri"/>
                <a:cs typeface="Calibri"/>
              </a:rPr>
              <a:t>intensity (</a:t>
            </a:r>
            <a:r>
              <a:rPr lang="en-US" sz="2000" dirty="0">
                <a:solidFill>
                  <a:srgbClr val="22228B"/>
                </a:solidFill>
                <a:latin typeface="Calibri"/>
                <a:cs typeface="Calibri"/>
              </a:rPr>
              <a:t>x-axis) 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9500" y="2365375"/>
            <a:ext cx="36607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2163" y="1023938"/>
            <a:ext cx="3659187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86350" y="3649663"/>
            <a:ext cx="36607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94275" y="4960938"/>
            <a:ext cx="36607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05138" y="920750"/>
            <a:ext cx="2041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Front Right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8313" y="2260600"/>
            <a:ext cx="2028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Back  Right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0088" y="923925"/>
            <a:ext cx="1901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Front Left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3263" y="2263775"/>
            <a:ext cx="1889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Cat 1-3; Back  Left</a:t>
            </a:r>
          </a:p>
        </p:txBody>
      </p:sp>
      <p:sp>
        <p:nvSpPr>
          <p:cNvPr id="57358" name="TextBox 24"/>
          <p:cNvSpPr txBox="1">
            <a:spLocks noChangeArrowheads="1"/>
          </p:cNvSpPr>
          <p:nvPr/>
        </p:nvSpPr>
        <p:spPr bwMode="auto">
          <a:xfrm>
            <a:off x="6900863" y="3556000"/>
            <a:ext cx="204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Front Right</a:t>
            </a:r>
          </a:p>
        </p:txBody>
      </p:sp>
      <p:sp>
        <p:nvSpPr>
          <p:cNvPr id="57359" name="TextBox 25"/>
          <p:cNvSpPr txBox="1">
            <a:spLocks noChangeArrowheads="1"/>
          </p:cNvSpPr>
          <p:nvPr/>
        </p:nvSpPr>
        <p:spPr bwMode="auto">
          <a:xfrm>
            <a:off x="6904038" y="4894263"/>
            <a:ext cx="202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Back  Right</a:t>
            </a:r>
          </a:p>
        </p:txBody>
      </p:sp>
      <p:sp>
        <p:nvSpPr>
          <p:cNvPr id="57360" name="TextBox 26"/>
          <p:cNvSpPr txBox="1">
            <a:spLocks noChangeArrowheads="1"/>
          </p:cNvSpPr>
          <p:nvPr/>
        </p:nvSpPr>
        <p:spPr bwMode="auto">
          <a:xfrm>
            <a:off x="4595813" y="3559175"/>
            <a:ext cx="190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Front Left</a:t>
            </a:r>
          </a:p>
        </p:txBody>
      </p:sp>
      <p:sp>
        <p:nvSpPr>
          <p:cNvPr id="57361" name="TextBox 27"/>
          <p:cNvSpPr txBox="1">
            <a:spLocks noChangeArrowheads="1"/>
          </p:cNvSpPr>
          <p:nvPr/>
        </p:nvSpPr>
        <p:spPr bwMode="auto">
          <a:xfrm>
            <a:off x="4598988" y="4897438"/>
            <a:ext cx="188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Calibri" charset="0"/>
                <a:cs typeface="Calibri" charset="0"/>
              </a:rPr>
              <a:t>Cat 4-5; Back  Left</a:t>
            </a:r>
          </a:p>
        </p:txBody>
      </p:sp>
      <p:sp>
        <p:nvSpPr>
          <p:cNvPr id="57362" name="TextBox 28"/>
          <p:cNvSpPr txBox="1">
            <a:spLocks noChangeArrowheads="1"/>
          </p:cNvSpPr>
          <p:nvPr/>
        </p:nvSpPr>
        <p:spPr bwMode="auto">
          <a:xfrm>
            <a:off x="282575" y="4233863"/>
            <a:ext cx="3917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22228B"/>
                </a:solidFill>
                <a:latin typeface="Calibri" charset="0"/>
                <a:cs typeface="Calibri" charset="0"/>
              </a:rPr>
              <a:t>Cat 4 &amp; 5 have wind fields that are less symmetric in both space and time.</a:t>
            </a:r>
          </a:p>
        </p:txBody>
      </p:sp>
    </p:spTree>
    <p:extLst>
      <p:ext uri="{BB962C8B-B14F-4D97-AF65-F5344CB8AC3E}">
        <p14:creationId xmlns:p14="http://schemas.microsoft.com/office/powerpoint/2010/main" val="417238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246813"/>
            <a:ext cx="21177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3/4/09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6375" y="6246813"/>
            <a:ext cx="21177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267ABF-493E-0E43-B427-D5ACAEBE835F}" type="slidenum">
              <a:rPr lang="en-GB"/>
              <a:pPr eaLnBrk="1" hangingPunct="1"/>
              <a:t>46</a:t>
            </a:fld>
            <a:endParaRPr lang="en-GB"/>
          </a:p>
        </p:txBody>
      </p:sp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57200" y="6246813"/>
            <a:ext cx="211931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5pPr>
            <a:lvl6pPr marL="15255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6pPr>
            <a:lvl7pPr marL="19827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7pPr>
            <a:lvl8pPr marL="24399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8pPr>
            <a:lvl9pPr marL="2897188" indent="-207963" fontAlgn="base" hangingPunct="0">
              <a:lnSpc>
                <a:spcPct val="69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  <a:defRPr/>
            </a:pPr>
            <a:r>
              <a:rPr lang="en-GB" sz="13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1/8/09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19225"/>
            <a:ext cx="9144000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-30000"/>
                  </a:blip>
                  <a:srcRect t="87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132809" y="3390441"/>
            <a:ext cx="880368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Geneva" charset="0"/>
              </a:defRPr>
            </a:lvl9pPr>
          </a:lstStyle>
          <a:p>
            <a:pPr eaLnBrk="1" hangingPunct="1">
              <a:defRPr/>
            </a:pPr>
            <a:r>
              <a:rPr 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Fusion of hurricane models and observations: </a:t>
            </a:r>
          </a:p>
          <a:p>
            <a:pPr eaLnBrk="1" hangingPunct="1">
              <a:defRPr/>
            </a:pPr>
            <a:r>
              <a:rPr 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Developing the technology </a:t>
            </a:r>
          </a:p>
          <a:p>
            <a:pPr eaLnBrk="1" hangingPunct="1">
              <a:defRPr/>
            </a:pPr>
            <a:r>
              <a:rPr 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to improve the forecasts </a:t>
            </a:r>
            <a:endParaRPr lang="en-US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602048" y="414351"/>
            <a:ext cx="8483852" cy="1925638"/>
          </a:xfrm>
          <a:prstGeom prst="rect">
            <a:avLst/>
          </a:prstGeom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S. Hristova-Veleva, P. P. Li, B.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Knosp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, F. J. Turk, Q. Vu, </a:t>
            </a:r>
          </a:p>
          <a:p>
            <a:pPr marL="0" indent="0" algn="ctr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B.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Lambrigtsen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, S.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Tanelli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, N.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Niamsuwan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  <a:cs typeface="Calibri"/>
              </a:rPr>
              <a:t>, Z. Haddad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782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7246"/>
            <a:ext cx="9229725" cy="64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103"/>
            <a:ext cx="3294555" cy="5797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328613"/>
            <a:ext cx="8988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HS3 Portal – NRT in 2012, Atlantic (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  <a:hlinkClick r:id="rId3"/>
              </a:rPr>
              <a:t>http://hs3.jpl.nasa.gov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The Power of the Satellite Observations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10880" y="5765855"/>
            <a:ext cx="935167" cy="41807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49770" y="2868114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74034" y="3913135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21874" y="4704532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3266" y="5035813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96621" y="1262878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75195" y="5293477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7250" y="1907038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226323" cy="942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0" y="-198853"/>
            <a:ext cx="89884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</a:rPr>
              <a:t>Power of the </a:t>
            </a:r>
            <a:r>
              <a:rPr lang="en-US" sz="2400" b="1" dirty="0" smtClean="0">
                <a:solidFill>
                  <a:srgbClr val="FF0000"/>
                </a:solidFill>
              </a:rPr>
              <a:t>constellation of Satellite </a:t>
            </a:r>
            <a:r>
              <a:rPr lang="en-US" sz="2400" b="1" dirty="0" smtClean="0">
                <a:solidFill>
                  <a:srgbClr val="FF0000"/>
                </a:solidFill>
              </a:rPr>
              <a:t>Observations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0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1" y="137246"/>
            <a:ext cx="9222922" cy="64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0"/>
            <a:ext cx="9226323" cy="942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0066"/>
              </a:solidFill>
            </a:endParaRPr>
          </a:p>
        </p:txBody>
      </p:sp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-198853"/>
            <a:ext cx="89884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GPM - “Painting the world in microwave”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The Power of the </a:t>
            </a:r>
            <a:r>
              <a:rPr lang="en-US" sz="2400" b="1" dirty="0" smtClean="0">
                <a:solidFill>
                  <a:srgbClr val="FF0000"/>
                </a:solidFill>
              </a:rPr>
              <a:t>constellation of Satellite </a:t>
            </a:r>
            <a:r>
              <a:rPr lang="en-US" sz="2400" b="1" dirty="0" smtClean="0">
                <a:solidFill>
                  <a:srgbClr val="FF0000"/>
                </a:solidFill>
              </a:rPr>
              <a:t>Observations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3296" y="5035813"/>
            <a:ext cx="1991723" cy="28415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49770" y="2868114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74034" y="3913135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21874" y="4704532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3266" y="5035813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96621" y="1262878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75195" y="5293477"/>
            <a:ext cx="1187145" cy="406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 bwMode="auto">
          <a:xfrm>
            <a:off x="345586" y="33000"/>
            <a:ext cx="879841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2200" b="1" dirty="0" smtClean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>The critical </a:t>
            </a:r>
            <a:r>
              <a:rPr lang="en-US" sz="2200" b="1" dirty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>pathways </a:t>
            </a:r>
            <a:r>
              <a:rPr lang="en-US" sz="2200" b="1" dirty="0" smtClean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/>
            </a:r>
            <a:br>
              <a:rPr lang="en-US" sz="2200" b="1" dirty="0" smtClean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</a:br>
            <a:r>
              <a:rPr lang="en-US" sz="2200" b="1" dirty="0" smtClean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>to </a:t>
            </a:r>
            <a:r>
              <a:rPr lang="en-US" sz="2200" b="1" dirty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>hurricane forecast improvement</a:t>
            </a:r>
            <a:r>
              <a:rPr lang="en-US" sz="2400" b="1" dirty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  <a:t/>
            </a:r>
            <a:br>
              <a:rPr lang="en-US" sz="2400" b="1" dirty="0">
                <a:solidFill>
                  <a:srgbClr val="000090"/>
                </a:solidFill>
                <a:latin typeface="Geneva"/>
                <a:ea typeface="ＭＳ Ｐゴシック" charset="0"/>
                <a:cs typeface="Geneva"/>
              </a:rPr>
            </a:br>
            <a:endParaRPr lang="en-US" sz="2400" b="1" dirty="0">
              <a:solidFill>
                <a:srgbClr val="000090"/>
              </a:solidFill>
              <a:latin typeface="Geneva"/>
              <a:ea typeface="ＭＳ Ｐゴシック" charset="0"/>
              <a:cs typeface="Geneva"/>
            </a:endParaRPr>
          </a:p>
        </p:txBody>
      </p:sp>
      <p:sp>
        <p:nvSpPr>
          <p:cNvPr id="12290" name="Rectangle 26"/>
          <p:cNvSpPr>
            <a:spLocks noChangeArrowheads="1"/>
          </p:cNvSpPr>
          <p:nvPr/>
        </p:nvSpPr>
        <p:spPr bwMode="auto">
          <a:xfrm>
            <a:off x="3632179" y="1017131"/>
            <a:ext cx="5511821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971800" lvl="1" indent="-457200">
              <a:spcAft>
                <a:spcPts val="600"/>
              </a:spcAft>
              <a:buFont typeface="Geneva" charset="0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Validation and improvement                  </a:t>
            </a:r>
            <a:r>
              <a:rPr lang="en-US" sz="1800" b="1" dirty="0">
                <a:latin typeface="Calibri" charset="0"/>
                <a:cs typeface="Calibri" charset="0"/>
              </a:rPr>
              <a:t>of hurricane models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through the use of satellite data </a:t>
            </a:r>
          </a:p>
          <a:p>
            <a:pPr marL="2971800" lvl="1" indent="-457200">
              <a:spcAft>
                <a:spcPts val="600"/>
              </a:spcAft>
              <a:buFont typeface="Geneva" charset="0"/>
              <a:buAutoNum type="arabicPeriod"/>
            </a:pPr>
            <a:r>
              <a:rPr lang="en-US" sz="1800" b="1" dirty="0">
                <a:latin typeface="Calibri" charset="0"/>
                <a:cs typeface="Calibri" charset="0"/>
              </a:rPr>
              <a:t>Development and implementation of advanced techniques for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assimilation of satellite observations</a:t>
            </a:r>
            <a:r>
              <a:rPr lang="en-US" sz="2000" b="1" dirty="0">
                <a:latin typeface="Calibri" charset="0"/>
                <a:cs typeface="Calibri" charset="0"/>
              </a:rPr>
              <a:t> </a:t>
            </a:r>
            <a:r>
              <a:rPr lang="en-US" sz="1800" b="1" dirty="0">
                <a:latin typeface="Calibri" charset="0"/>
                <a:cs typeface="Calibri" charset="0"/>
              </a:rPr>
              <a:t>inside the hurricane core.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Despite the significant amount of satellite observations today, they are still underutilized in hurricane research and operations, </a:t>
            </a:r>
            <a:r>
              <a:rPr lang="en-US" sz="2000" b="1" i="1" u="sng" dirty="0">
                <a:solidFill>
                  <a:srgbClr val="FF0000"/>
                </a:solidFill>
                <a:latin typeface="Calibri" charset="0"/>
                <a:cs typeface="Calibri" charset="0"/>
              </a:rPr>
              <a:t>due to complexity and volume.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 </a:t>
            </a:r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7" y="1568450"/>
            <a:ext cx="372800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5091113"/>
            <a:ext cx="23526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0"/>
            <a:ext cx="23542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2282825" y="4075113"/>
            <a:ext cx="1428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Hurricane Sandy</a:t>
            </a:r>
          </a:p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As seen by the </a:t>
            </a:r>
          </a:p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ISRO</a:t>
            </a:r>
            <a:r>
              <a:rPr lang="ja-JP" alt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1400" b="1">
                <a:solidFill>
                  <a:srgbClr val="60C99C"/>
                </a:solidFill>
                <a:latin typeface="Calibri" charset="0"/>
                <a:cs typeface="Calibri" charset="0"/>
              </a:rPr>
              <a:t>s OSCAT</a:t>
            </a:r>
            <a:endParaRPr lang="en-US" sz="1400" b="1">
              <a:solidFill>
                <a:srgbClr val="60C99C"/>
              </a:solidFill>
              <a:latin typeface="Calibri" charset="0"/>
              <a:cs typeface="Calibri" charset="0"/>
            </a:endParaRPr>
          </a:p>
        </p:txBody>
      </p:sp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-30163" y="5770563"/>
            <a:ext cx="1511301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Hurricane Katrina</a:t>
            </a:r>
          </a:p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As seen by the </a:t>
            </a:r>
          </a:p>
          <a:p>
            <a:pPr eaLnBrk="1" hangingPunct="1"/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NASA</a:t>
            </a:r>
            <a:r>
              <a:rPr lang="ja-JP" alt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’</a:t>
            </a:r>
            <a:r>
              <a:rPr lang="en-US" altLang="ja-JP" sz="1400" b="1">
                <a:solidFill>
                  <a:srgbClr val="60C99C"/>
                </a:solidFill>
                <a:latin typeface="Calibri" charset="0"/>
                <a:cs typeface="Calibri" charset="0"/>
              </a:rPr>
              <a:t>s QuikSCAT</a:t>
            </a:r>
            <a:endParaRPr lang="en-US" sz="1400" b="1">
              <a:solidFill>
                <a:srgbClr val="60C99C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2296" name="Group 32"/>
          <p:cNvGrpSpPr>
            <a:grpSpLocks/>
          </p:cNvGrpSpPr>
          <p:nvPr/>
        </p:nvGrpSpPr>
        <p:grpSpPr bwMode="auto">
          <a:xfrm>
            <a:off x="0" y="1344613"/>
            <a:ext cx="3352800" cy="2357437"/>
            <a:chOff x="0" y="1684930"/>
            <a:chExt cx="2938365" cy="2224442"/>
          </a:xfrm>
        </p:grpSpPr>
        <p:pic>
          <p:nvPicPr>
            <p:cNvPr id="1230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4930"/>
              <a:ext cx="2938365" cy="222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301" name="Group 34"/>
            <p:cNvGrpSpPr>
              <a:grpSpLocks/>
            </p:cNvGrpSpPr>
            <p:nvPr/>
          </p:nvGrpSpPr>
          <p:grpSpPr bwMode="auto">
            <a:xfrm>
              <a:off x="552989" y="2084864"/>
              <a:ext cx="1368342" cy="1333642"/>
              <a:chOff x="-1073907" y="-1705241"/>
              <a:chExt cx="1621659" cy="1474043"/>
            </a:xfrm>
          </p:grpSpPr>
          <p:sp>
            <p:nvSpPr>
              <p:cNvPr id="12303" name="TextBox 1"/>
              <p:cNvSpPr txBox="1">
                <a:spLocks noChangeArrowheads="1"/>
              </p:cNvSpPr>
              <p:nvPr/>
            </p:nvSpPr>
            <p:spPr bwMode="auto">
              <a:xfrm>
                <a:off x="-1073907" y="-1705241"/>
                <a:ext cx="935035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0005" tIns="20003" rIns="40005" bIns="20003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FF0000"/>
                    </a:solidFill>
                  </a:rPr>
                  <a:t>CloudSAT</a:t>
                </a:r>
              </a:p>
            </p:txBody>
          </p:sp>
          <p:sp>
            <p:nvSpPr>
              <p:cNvPr id="12304" name="TextBox 2"/>
              <p:cNvSpPr txBox="1">
                <a:spLocks noChangeArrowheads="1"/>
              </p:cNvSpPr>
              <p:nvPr/>
            </p:nvSpPr>
            <p:spPr bwMode="auto">
              <a:xfrm>
                <a:off x="-92303" y="-486785"/>
                <a:ext cx="619125" cy="255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0005" tIns="20003" rIns="40005" bIns="20003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FF0000"/>
                    </a:solidFill>
                  </a:rPr>
                  <a:t>TRMM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386184" y="-937007"/>
                <a:ext cx="161586" cy="456956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/>
            <p:cNvCxnSpPr/>
            <p:nvPr/>
          </p:nvCxnSpPr>
          <p:spPr>
            <a:xfrm>
              <a:off x="748504" y="2315563"/>
              <a:ext cx="269907" cy="296592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0" y="881063"/>
            <a:ext cx="3362325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marL="0" lvl="2" indent="-1365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b="1">
                <a:solidFill>
                  <a:srgbClr val="660066"/>
                </a:solidFill>
                <a:latin typeface="Calibri" charset="0"/>
                <a:cs typeface="Calibri" charset="0"/>
              </a:rPr>
              <a:t>Is the representation of the  precipitation structure correct?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6925" y="884238"/>
            <a:ext cx="2856470" cy="1031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lvl="2" indent="-1365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b="1" dirty="0">
                <a:solidFill>
                  <a:srgbClr val="8585E0"/>
                </a:solidFill>
                <a:latin typeface="Calibri" charset="0"/>
                <a:cs typeface="Calibri" charset="0"/>
              </a:rPr>
              <a:t>Is the environment captured correctly?</a:t>
            </a:r>
          </a:p>
          <a:p>
            <a:pPr marL="0" lvl="2" indent="-1365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b="1" dirty="0">
                <a:solidFill>
                  <a:srgbClr val="8585E0"/>
                </a:solidFill>
                <a:latin typeface="Calibri" charset="0"/>
                <a:cs typeface="Calibri" charset="0"/>
              </a:rPr>
              <a:t>Is the interaction between the storm and its environment realistic?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686175"/>
            <a:ext cx="6193395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lvl="2" indent="-1365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400" b="1">
                <a:solidFill>
                  <a:srgbClr val="60C99C"/>
                </a:solidFill>
                <a:latin typeface="Calibri" charset="0"/>
                <a:cs typeface="Calibri" charset="0"/>
              </a:rPr>
              <a:t>Is the storm scale and asymmetry reflected properly?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664342" y="769209"/>
            <a:ext cx="8229600" cy="0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0" name="Picture 19" descr="cd :Users:hristova:Documents:papers_ours:OVWSTM_2009:ForSvetla: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-42041" y="17280"/>
            <a:ext cx="838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201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12"/>
          <p:cNvSpPr txBox="1">
            <a:spLocks noChangeArrowheads="1"/>
          </p:cNvSpPr>
          <p:nvPr/>
        </p:nvSpPr>
        <p:spPr bwMode="auto">
          <a:xfrm>
            <a:off x="0" y="2113856"/>
            <a:ext cx="89884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FF0000"/>
                </a:solidFill>
              </a:rPr>
              <a:t>How to use the data </a:t>
            </a:r>
          </a:p>
          <a:p>
            <a:pPr algn="ctr" eaLnBrk="1" hangingPunct="1"/>
            <a:r>
              <a:rPr lang="en-US" sz="4000" b="1" dirty="0" smtClean="0">
                <a:solidFill>
                  <a:srgbClr val="FF0000"/>
                </a:solidFill>
              </a:rPr>
              <a:t>for model evaluation 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2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3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How to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valuate the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Models</a:t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Focus on the microphysics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94452"/>
            <a:ext cx="8661399" cy="5427133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1200"/>
              </a:spcAft>
            </a:pPr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In situ microphysical observations to distinguish between different modeling approaches and improve on the most promising ones.</a:t>
            </a:r>
          </a:p>
          <a:p>
            <a:pPr>
              <a:spcAft>
                <a:spcPts val="1200"/>
              </a:spcAft>
            </a:pPr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These point measurements cannot adequately reflect the space and time correlations characteristic of the convective processes. </a:t>
            </a:r>
          </a:p>
          <a:p>
            <a:pPr>
              <a:spcAft>
                <a:spcPts val="1200"/>
              </a:spcAft>
            </a:pPr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An alternative approach to evaluating microphysical assumptions is to </a:t>
            </a:r>
            <a:r>
              <a:rPr lang="en-US" sz="4842" b="1" dirty="0" smtClean="0">
                <a:solidFill>
                  <a:srgbClr val="953735"/>
                </a:solidFill>
                <a:latin typeface="+mj-lt"/>
              </a:rPr>
              <a:t>use multi-parameter remote sensing observations</a:t>
            </a:r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In doing so, we could compare modeled to retrieved geophysical parameters. The satellite retrievals, however, carry their own uncertainty. </a:t>
            </a:r>
          </a:p>
          <a:p>
            <a:r>
              <a:rPr lang="en-US" sz="4842" b="1" dirty="0" smtClean="0">
                <a:solidFill>
                  <a:srgbClr val="254061"/>
                </a:solidFill>
                <a:latin typeface="+mj-lt"/>
              </a:rPr>
              <a:t>To increase the fidelity of the evaluation results, we should</a:t>
            </a:r>
          </a:p>
          <a:p>
            <a:pPr lvl="1"/>
            <a:r>
              <a:rPr lang="en-US" sz="4211" b="1" dirty="0" smtClean="0">
                <a:solidFill>
                  <a:srgbClr val="953735"/>
                </a:solidFill>
                <a:latin typeface="+mj-lt"/>
              </a:rPr>
              <a:t>bring </a:t>
            </a:r>
            <a:r>
              <a:rPr lang="en-US" sz="4211" b="1" dirty="0">
                <a:solidFill>
                  <a:srgbClr val="953735"/>
                </a:solidFill>
                <a:latin typeface="+mj-lt"/>
              </a:rPr>
              <a:t>model and observations into a common analysis </a:t>
            </a:r>
            <a:r>
              <a:rPr lang="en-US" sz="4211" b="1" dirty="0" smtClean="0">
                <a:solidFill>
                  <a:srgbClr val="953735"/>
                </a:solidFill>
                <a:latin typeface="+mj-lt"/>
              </a:rPr>
              <a:t>system</a:t>
            </a:r>
          </a:p>
          <a:p>
            <a:pPr lvl="1"/>
            <a:r>
              <a:rPr lang="en-US" sz="4211" b="1" dirty="0" smtClean="0">
                <a:solidFill>
                  <a:srgbClr val="953735"/>
                </a:solidFill>
                <a:latin typeface="+mj-lt"/>
              </a:rPr>
              <a:t>use </a:t>
            </a:r>
            <a:r>
              <a:rPr lang="en-US" sz="4211" b="1" dirty="0">
                <a:solidFill>
                  <a:srgbClr val="953735"/>
                </a:solidFill>
                <a:latin typeface="+mj-lt"/>
              </a:rPr>
              <a:t>instrument simulators to produce satellite observables from the model fields and compare to the observed</a:t>
            </a:r>
            <a:r>
              <a:rPr lang="en-US" sz="4211" b="1" dirty="0" smtClean="0">
                <a:solidFill>
                  <a:srgbClr val="953735"/>
                </a:solidFill>
                <a:latin typeface="+mj-lt"/>
              </a:rPr>
              <a:t>.</a:t>
            </a:r>
          </a:p>
          <a:p>
            <a:pPr lvl="1"/>
            <a:r>
              <a:rPr lang="en-US" sz="4211" b="1" dirty="0" smtClean="0">
                <a:solidFill>
                  <a:srgbClr val="953735"/>
                </a:solidFill>
                <a:latin typeface="+mj-lt"/>
              </a:rPr>
              <a:t>Improve model forecast through data assimilation that also uses the instrument simulators</a:t>
            </a:r>
          </a:p>
        </p:txBody>
      </p:sp>
    </p:spTree>
    <p:extLst>
      <p:ext uri="{BB962C8B-B14F-4D97-AF65-F5344CB8AC3E}">
        <p14:creationId xmlns:p14="http://schemas.microsoft.com/office/powerpoint/2010/main" val="178592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2901</Words>
  <Application>Microsoft Macintosh PowerPoint</Application>
  <PresentationFormat>On-screen Show (4:3)</PresentationFormat>
  <Paragraphs>428</Paragraphs>
  <Slides>46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The GPM mission – an invaluable source for  model evaluation and forecast improvement:  Focus on the high-resolution hurricane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critical pathways  to hurricane forecast improvement </vt:lpstr>
      <vt:lpstr>PowerPoint Presentation</vt:lpstr>
      <vt:lpstr>How to Evaluate the Models Focus on the microphysics</vt:lpstr>
      <vt:lpstr>PowerPoint Presentation</vt:lpstr>
      <vt:lpstr>Example of MODEL EVALUATION – the Microphysics - Individual model forecast versus individual storm observation </vt:lpstr>
      <vt:lpstr>HWRFx  STRUCTURE of Earl 85/91 GHz H pol (sat. resolution) – 02 Sept.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JPL Tropical Cyclone Information System (TCIS)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NRT Interactive PORTALS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PDF of the relation 85V-19V</vt:lpstr>
      <vt:lpstr>PowerPoint Presentation</vt:lpstr>
      <vt:lpstr>Storm Structure: Object classification and metrics </vt:lpstr>
      <vt:lpstr>PowerPoint Presentation</vt:lpstr>
      <vt:lpstr>Backup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hristova</dc:creator>
  <cp:lastModifiedBy>hristova</cp:lastModifiedBy>
  <cp:revision>110</cp:revision>
  <dcterms:created xsi:type="dcterms:W3CDTF">2012-11-13T13:40:45Z</dcterms:created>
  <dcterms:modified xsi:type="dcterms:W3CDTF">2013-11-12T14:50:54Z</dcterms:modified>
</cp:coreProperties>
</file>