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05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A65-E527-45E0-9AAF-7895C243ABF1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B8C0-3215-425A-A273-CBED7A8B6A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AACG_Title_Header_Shape"/>
          <p:cNvSpPr txBox="1"/>
          <p:nvPr userDrawn="1"/>
        </p:nvSpPr>
        <p:spPr>
          <a:xfrm>
            <a:off x="0" y="0"/>
            <a:ext cx="91440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200" b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UNCLASSIFIED</a:t>
            </a:r>
            <a:endParaRPr lang="en-US" sz="1200" b="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8" name="AACG_Title_Footer_Shape"/>
          <p:cNvSpPr txBox="1"/>
          <p:nvPr userDrawn="1"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200" b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UNCLASSIFIED</a:t>
            </a:r>
            <a:endParaRPr lang="en-US" sz="1200" b="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27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A65-E527-45E0-9AAF-7895C243ABF1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B8C0-3215-425A-A273-CBED7A8B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8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A65-E527-45E0-9AAF-7895C243ABF1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B8C0-3215-425A-A273-CBED7A8B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2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A65-E527-45E0-9AAF-7895C243ABF1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B8C0-3215-425A-A273-CBED7A8B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A65-E527-45E0-9AAF-7895C243ABF1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B8C0-3215-425A-A273-CBED7A8B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04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A65-E527-45E0-9AAF-7895C243ABF1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B8C0-3215-425A-A273-CBED7A8B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4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A65-E527-45E0-9AAF-7895C243ABF1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B8C0-3215-425A-A273-CBED7A8B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A65-E527-45E0-9AAF-7895C243ABF1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B8C0-3215-425A-A273-CBED7A8B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2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A65-E527-45E0-9AAF-7895C243ABF1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B8C0-3215-425A-A273-CBED7A8B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3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A65-E527-45E0-9AAF-7895C243ABF1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B8C0-3215-425A-A273-CBED7A8B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2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A65-E527-45E0-9AAF-7895C243ABF1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B8C0-3215-425A-A273-CBED7A8B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0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8CA65-E527-45E0-9AAF-7895C243ABF1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B8C0-3215-425A-A273-CBED7A8B6A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AACG_Header_Shape"/>
          <p:cNvSpPr txBox="1"/>
          <p:nvPr userDrawn="1"/>
        </p:nvSpPr>
        <p:spPr>
          <a:xfrm>
            <a:off x="0" y="0"/>
            <a:ext cx="91440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200" b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UNCLASSIFIED</a:t>
            </a:r>
            <a:endParaRPr lang="en-US" sz="1200" b="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8" name="AACG_Footer_Shape"/>
          <p:cNvSpPr txBox="1"/>
          <p:nvPr userDrawn="1"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200" b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UNCLASSIFIED</a:t>
            </a:r>
            <a:endParaRPr lang="en-US" sz="1200" b="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29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NASA Flood Response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47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188779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NGA Talking Points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What is the (mandated) role of your agency in flood response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NGA provides timely relevant damage assessments and flood extents through commercial imagery for affected areas, which are prioritized by FEMA.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What is your agencies’ capability with respect to flood response, e.g. what data, support or decisions does your team/agency provide</a:t>
            </a:r>
          </a:p>
          <a:p>
            <a:pPr lvl="1"/>
            <a:r>
              <a:rPr lang="en-US" dirty="0" smtClean="0"/>
              <a:t>What format do you use/prefer for data</a:t>
            </a:r>
            <a:r>
              <a:rPr lang="en-US" dirty="0" smtClean="0"/>
              <a:t>?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We provide our mission partner with shapefiles and finished PDF map graphics of affected areas</a:t>
            </a:r>
            <a:r>
              <a:rPr lang="en-US" dirty="0" smtClean="0"/>
              <a:t>. </a:t>
            </a:r>
            <a:endParaRPr lang="en-US" dirty="0" smtClean="0"/>
          </a:p>
          <a:p>
            <a:pPr lvl="1"/>
            <a:r>
              <a:rPr lang="en-US" dirty="0" smtClean="0"/>
              <a:t>How often do you need to receive updates for data</a:t>
            </a:r>
            <a:r>
              <a:rPr lang="en-US" dirty="0" smtClean="0"/>
              <a:t>?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During an event our team requires daily communication with local, state, and regional response officials in order to adjust our remote sensing plan.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Are modeled outputs and forecasts accepted by your agency? 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We work closely with the NOAA liaison to FEMA, NWS, and other agencies in order to define specific affected areas.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What </a:t>
            </a:r>
            <a:r>
              <a:rPr lang="en-US" dirty="0" smtClean="0"/>
              <a:t>are the three main challenges you would identify in terms of flood response that your agency faces, e.g. data transferability, interoperability, access to right/better data, etc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Flash Flooding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Identify populated areas which are affected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Prioritization/Timing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How, in your opinion could NASA (i.e. satellite and airborne) data and developed models assist in meeting your agency goals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Provide FEMA with training and tools in order to exploit flooding </a:t>
            </a:r>
            <a:endParaRPr lang="en-US" dirty="0" smtClean="0"/>
          </a:p>
          <a:p>
            <a:r>
              <a:rPr lang="en-US" dirty="0" smtClean="0"/>
              <a:t>What should </a:t>
            </a:r>
            <a:r>
              <a:rPr lang="en-US" dirty="0" smtClean="0"/>
              <a:t>NASA provide to assist your agency in supporting flood </a:t>
            </a:r>
            <a:r>
              <a:rPr lang="en-US" dirty="0" smtClean="0"/>
              <a:t>response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Automation of anomalies (damage assessments)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By partnering with USGS, Army Corps, and The Water Center to discuss how water gauges can automate satellite collection.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45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10428</TotalTime>
  <Words>282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NASA Flood Response Workshop</vt:lpstr>
      <vt:lpstr>NGA Talking Points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 Flood Response Workshop</dc:title>
  <dc:creator>Guy Schumann</dc:creator>
  <cp:lastModifiedBy>Cameron Brian R NGA-AIDOR USA CIV</cp:lastModifiedBy>
  <cp:revision>6</cp:revision>
  <dcterms:created xsi:type="dcterms:W3CDTF">2016-05-17T20:37:28Z</dcterms:created>
  <dcterms:modified xsi:type="dcterms:W3CDTF">2016-06-01T21:51:33Z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ACG_OFFICE_DLL">
    <vt:bool>true</vt:bool>
  </property>
  <property fmtid="{D5CDD505-2E9C-101B-9397-08002B2CF9AE}" pid="3" name="AACG_Created">
    <vt:bool>true</vt:bool>
  </property>
  <property fmtid="{D5CDD505-2E9C-101B-9397-08002B2CF9AE}" pid="4" name="AACG_DescMarkings">
    <vt:lpwstr/>
  </property>
  <property fmtid="{D5CDD505-2E9C-101B-9397-08002B2CF9AE}" pid="5" name="AACG_AddMark">
    <vt:lpwstr/>
  </property>
  <property fmtid="{D5CDD505-2E9C-101B-9397-08002B2CF9AE}" pid="6" name="AACG_Header">
    <vt:lpwstr>UNCLASSIFIED</vt:lpwstr>
  </property>
  <property fmtid="{D5CDD505-2E9C-101B-9397-08002B2CF9AE}" pid="7" name="AACG_Footer">
    <vt:lpwstr>_x000d_UNCLASSIFIED</vt:lpwstr>
  </property>
  <property fmtid="{D5CDD505-2E9C-101B-9397-08002B2CF9AE}" pid="8" name="AACG_ClassBlock">
    <vt:lpwstr/>
  </property>
  <property fmtid="{D5CDD505-2E9C-101B-9397-08002B2CF9AE}" pid="9" name="AACG_ClassType">
    <vt:lpwstr>USClassificationMarking</vt:lpwstr>
  </property>
  <property fmtid="{D5CDD505-2E9C-101B-9397-08002B2CF9AE}" pid="10" name="AACG_DeclOnList">
    <vt:lpwstr/>
  </property>
  <property fmtid="{D5CDD505-2E9C-101B-9397-08002B2CF9AE}" pid="11" name="AACG_USAF_Derivatives">
    <vt:lpwstr/>
  </property>
  <property fmtid="{D5CDD505-2E9C-101B-9397-08002B2CF9AE}" pid="12" name="AACG_SCI_Other">
    <vt:lpwstr/>
  </property>
  <property fmtid="{D5CDD505-2E9C-101B-9397-08002B2CF9AE}" pid="13" name="AACG_Dissem_Other">
    <vt:lpwstr/>
  </property>
  <property fmtid="{D5CDD505-2E9C-101B-9397-08002B2CF9AE}" pid="14" name="AACG_NonInt_Other">
    <vt:lpwstr/>
  </property>
</Properties>
</file>