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25"/>
  </p:notesMasterIdLst>
  <p:handoutMasterIdLst>
    <p:handoutMasterId r:id="rId26"/>
  </p:handoutMasterIdLst>
  <p:sldIdLst>
    <p:sldId id="346" r:id="rId3"/>
    <p:sldId id="335" r:id="rId4"/>
    <p:sldId id="386" r:id="rId5"/>
    <p:sldId id="409" r:id="rId6"/>
    <p:sldId id="422" r:id="rId7"/>
    <p:sldId id="408" r:id="rId8"/>
    <p:sldId id="410" r:id="rId9"/>
    <p:sldId id="411" r:id="rId10"/>
    <p:sldId id="412" r:id="rId11"/>
    <p:sldId id="413" r:id="rId12"/>
    <p:sldId id="414" r:id="rId13"/>
    <p:sldId id="421" r:id="rId14"/>
    <p:sldId id="415" r:id="rId15"/>
    <p:sldId id="423" r:id="rId16"/>
    <p:sldId id="419" r:id="rId17"/>
    <p:sldId id="416" r:id="rId18"/>
    <p:sldId id="397" r:id="rId19"/>
    <p:sldId id="398" r:id="rId20"/>
    <p:sldId id="399" r:id="rId21"/>
    <p:sldId id="350" r:id="rId22"/>
    <p:sldId id="407" r:id="rId23"/>
    <p:sldId id="420" r:id="rId2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a:srgbClr val="003300"/>
    <a:srgbClr val="9966FF"/>
    <a:srgbClr val="9933FF"/>
    <a:srgbClr val="FF6600"/>
    <a:srgbClr val="FF0066"/>
    <a:srgbClr val="FFFF00"/>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0268" autoAdjust="0"/>
  </p:normalViewPr>
  <p:slideViewPr>
    <p:cSldViewPr>
      <p:cViewPr>
        <p:scale>
          <a:sx n="54" d="100"/>
          <a:sy n="54" d="100"/>
        </p:scale>
        <p:origin x="-1568" y="-104"/>
      </p:cViewPr>
      <p:guideLst>
        <p:guide orient="horz" pos="2160"/>
        <p:guide pos="2880"/>
      </p:guideLst>
    </p:cSldViewPr>
  </p:slideViewPr>
  <p:outlineViewPr>
    <p:cViewPr>
      <p:scale>
        <a:sx n="33" d="100"/>
        <a:sy n="33" d="100"/>
      </p:scale>
      <p:origin x="0" y="79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2958" tIns="46479" rIns="92958" bIns="46479" rtlCol="0"/>
          <a:lstStyle>
            <a:lvl1pPr algn="r">
              <a:defRPr sz="1200">
                <a:latin typeface="Arial" pitchFamily="34" charset="0"/>
              </a:defRPr>
            </a:lvl1pPr>
          </a:lstStyle>
          <a:p>
            <a:pPr>
              <a:defRPr/>
            </a:pPr>
            <a:fld id="{20E324F9-661B-443C-B48C-2182876F1796}" type="datetimeFigureOut">
              <a:rPr lang="en-US"/>
              <a:pPr>
                <a:defRPr/>
              </a:pPr>
              <a:t>11/20/13</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8" tIns="46479" rIns="92958" bIns="46479" rtlCol="0" anchor="b"/>
          <a:lstStyle>
            <a:lvl1pPr algn="r">
              <a:defRPr sz="1200">
                <a:latin typeface="Arial" pitchFamily="34" charset="0"/>
              </a:defRPr>
            </a:lvl1pPr>
          </a:lstStyle>
          <a:p>
            <a:pPr>
              <a:defRPr/>
            </a:pPr>
            <a:fld id="{857B7AAF-3756-4EED-A848-8F89C906ECD7}" type="slidenum">
              <a:rPr lang="en-US"/>
              <a:pPr>
                <a:defRPr/>
              </a:pPr>
              <a:t>‹#›</a:t>
            </a:fld>
            <a:endParaRPr lang="en-US"/>
          </a:p>
        </p:txBody>
      </p:sp>
    </p:spTree>
    <p:extLst>
      <p:ext uri="{BB962C8B-B14F-4D97-AF65-F5344CB8AC3E}">
        <p14:creationId xmlns:p14="http://schemas.microsoft.com/office/powerpoint/2010/main" val="16259810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defRPr>
            </a:lvl1pPr>
          </a:lstStyle>
          <a:p>
            <a:pPr>
              <a:defRPr/>
            </a:pPr>
            <a:fld id="{3DF2B69C-88C7-4914-BFBB-31DB0B7D248B}" type="datetimeFigureOut">
              <a:rPr lang="en-US"/>
              <a:pPr>
                <a:defRPr/>
              </a:pPr>
              <a:t>11/20/13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8" tIns="46479" rIns="92958" bIns="46479" rtlCol="0" anchor="b"/>
          <a:lstStyle>
            <a:lvl1pPr algn="r" fontAlgn="auto">
              <a:spcBef>
                <a:spcPts val="0"/>
              </a:spcBef>
              <a:spcAft>
                <a:spcPts val="0"/>
              </a:spcAft>
              <a:defRPr sz="1200">
                <a:latin typeface="+mn-lt"/>
              </a:defRPr>
            </a:lvl1pPr>
          </a:lstStyle>
          <a:p>
            <a:pPr>
              <a:defRPr/>
            </a:pPr>
            <a:fld id="{EF584B8F-ADBA-4A8F-9206-80742A40381A}" type="slidenum">
              <a:rPr lang="en-US"/>
              <a:pPr>
                <a:defRPr/>
              </a:pPr>
              <a:t>‹#›</a:t>
            </a:fld>
            <a:endParaRPr lang="en-US"/>
          </a:p>
        </p:txBody>
      </p:sp>
    </p:spTree>
    <p:extLst>
      <p:ext uri="{BB962C8B-B14F-4D97-AF65-F5344CB8AC3E}">
        <p14:creationId xmlns:p14="http://schemas.microsoft.com/office/powerpoint/2010/main" val="8225988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notes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55283" indent="-290493" eaLnBrk="0" hangingPunct="0">
              <a:defRPr>
                <a:solidFill>
                  <a:schemeClr val="tx1"/>
                </a:solidFill>
                <a:latin typeface="Arial" charset="0"/>
                <a:ea typeface="ＭＳ Ｐゴシック" charset="0"/>
              </a:defRPr>
            </a:lvl2pPr>
            <a:lvl3pPr marL="1161974" indent="-232395" eaLnBrk="0" hangingPunct="0">
              <a:defRPr>
                <a:solidFill>
                  <a:schemeClr val="tx1"/>
                </a:solidFill>
                <a:latin typeface="Arial" charset="0"/>
                <a:ea typeface="ＭＳ Ｐゴシック" charset="0"/>
              </a:defRPr>
            </a:lvl3pPr>
            <a:lvl4pPr marL="1626763" indent="-232395" eaLnBrk="0" hangingPunct="0">
              <a:defRPr>
                <a:solidFill>
                  <a:schemeClr val="tx1"/>
                </a:solidFill>
                <a:latin typeface="Arial" charset="0"/>
                <a:ea typeface="ＭＳ Ｐゴシック" charset="0"/>
              </a:defRPr>
            </a:lvl4pPr>
            <a:lvl5pPr marL="2091553" indent="-232395" eaLnBrk="0" hangingPunct="0">
              <a:defRPr>
                <a:solidFill>
                  <a:schemeClr val="tx1"/>
                </a:solidFill>
                <a:latin typeface="Arial" charset="0"/>
                <a:ea typeface="ＭＳ Ｐゴシック" charset="0"/>
              </a:defRPr>
            </a:lvl5pPr>
            <a:lvl6pPr marL="2556342" indent="-232395" eaLnBrk="0" fontAlgn="base" hangingPunct="0">
              <a:spcBef>
                <a:spcPct val="0"/>
              </a:spcBef>
              <a:spcAft>
                <a:spcPct val="0"/>
              </a:spcAft>
              <a:defRPr>
                <a:solidFill>
                  <a:schemeClr val="tx1"/>
                </a:solidFill>
                <a:latin typeface="Arial" charset="0"/>
                <a:ea typeface="ＭＳ Ｐゴシック" charset="0"/>
              </a:defRPr>
            </a:lvl6pPr>
            <a:lvl7pPr marL="3021132" indent="-232395" eaLnBrk="0" fontAlgn="base" hangingPunct="0">
              <a:spcBef>
                <a:spcPct val="0"/>
              </a:spcBef>
              <a:spcAft>
                <a:spcPct val="0"/>
              </a:spcAft>
              <a:defRPr>
                <a:solidFill>
                  <a:schemeClr val="tx1"/>
                </a:solidFill>
                <a:latin typeface="Arial" charset="0"/>
                <a:ea typeface="ＭＳ Ｐゴシック" charset="0"/>
              </a:defRPr>
            </a:lvl7pPr>
            <a:lvl8pPr marL="3485921" indent="-232395" eaLnBrk="0" fontAlgn="base" hangingPunct="0">
              <a:spcBef>
                <a:spcPct val="0"/>
              </a:spcBef>
              <a:spcAft>
                <a:spcPct val="0"/>
              </a:spcAft>
              <a:defRPr>
                <a:solidFill>
                  <a:schemeClr val="tx1"/>
                </a:solidFill>
                <a:latin typeface="Arial" charset="0"/>
                <a:ea typeface="ＭＳ Ｐゴシック" charset="0"/>
              </a:defRPr>
            </a:lvl8pPr>
            <a:lvl9pPr marL="3950711" indent="-23239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A1F07E-8F44-CB4B-8EED-9A3D524C8C2D}" type="slidenum">
              <a:rPr lang="en-US">
                <a:latin typeface="Calibri" charset="0"/>
              </a:rPr>
              <a:pPr eaLnBrk="1" hangingPunct="1"/>
              <a:t>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441"/>
            <a:r>
              <a:rPr lang="en-US">
                <a:latin typeface="Calibri" charset="0"/>
              </a:rPr>
              <a:t>Blue squares indicate simulated plague risk areas in West Nile.  Black (white) dots are case (control) locations.  The overall model accuracy is 94%. </a:t>
            </a:r>
            <a:r>
              <a:rPr lang="en-US" i="1">
                <a:latin typeface="Calibri" charset="0"/>
              </a:rPr>
              <a:t>From Macmillan et al., in press.</a:t>
            </a:r>
          </a:p>
          <a:p>
            <a:pPr defTabSz="91344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55283" indent="-290493" eaLnBrk="0" hangingPunct="0">
              <a:defRPr>
                <a:solidFill>
                  <a:schemeClr val="tx1"/>
                </a:solidFill>
                <a:latin typeface="Arial" charset="0"/>
                <a:ea typeface="ＭＳ Ｐゴシック" charset="0"/>
              </a:defRPr>
            </a:lvl2pPr>
            <a:lvl3pPr marL="1161974" indent="-232395" eaLnBrk="0" hangingPunct="0">
              <a:defRPr>
                <a:solidFill>
                  <a:schemeClr val="tx1"/>
                </a:solidFill>
                <a:latin typeface="Arial" charset="0"/>
                <a:ea typeface="ＭＳ Ｐゴシック" charset="0"/>
              </a:defRPr>
            </a:lvl3pPr>
            <a:lvl4pPr marL="1626763" indent="-232395" eaLnBrk="0" hangingPunct="0">
              <a:defRPr>
                <a:solidFill>
                  <a:schemeClr val="tx1"/>
                </a:solidFill>
                <a:latin typeface="Arial" charset="0"/>
                <a:ea typeface="ＭＳ Ｐゴシック" charset="0"/>
              </a:defRPr>
            </a:lvl4pPr>
            <a:lvl5pPr marL="2091553" indent="-232395" eaLnBrk="0" hangingPunct="0">
              <a:defRPr>
                <a:solidFill>
                  <a:schemeClr val="tx1"/>
                </a:solidFill>
                <a:latin typeface="Arial" charset="0"/>
                <a:ea typeface="ＭＳ Ｐゴシック" charset="0"/>
              </a:defRPr>
            </a:lvl5pPr>
            <a:lvl6pPr marL="2556342" indent="-232395" eaLnBrk="0" fontAlgn="base" hangingPunct="0">
              <a:spcBef>
                <a:spcPct val="0"/>
              </a:spcBef>
              <a:spcAft>
                <a:spcPct val="0"/>
              </a:spcAft>
              <a:defRPr>
                <a:solidFill>
                  <a:schemeClr val="tx1"/>
                </a:solidFill>
                <a:latin typeface="Arial" charset="0"/>
                <a:ea typeface="ＭＳ Ｐゴシック" charset="0"/>
              </a:defRPr>
            </a:lvl6pPr>
            <a:lvl7pPr marL="3021132" indent="-232395" eaLnBrk="0" fontAlgn="base" hangingPunct="0">
              <a:spcBef>
                <a:spcPct val="0"/>
              </a:spcBef>
              <a:spcAft>
                <a:spcPct val="0"/>
              </a:spcAft>
              <a:defRPr>
                <a:solidFill>
                  <a:schemeClr val="tx1"/>
                </a:solidFill>
                <a:latin typeface="Arial" charset="0"/>
                <a:ea typeface="ＭＳ Ｐゴシック" charset="0"/>
              </a:defRPr>
            </a:lvl7pPr>
            <a:lvl8pPr marL="3485921" indent="-232395" eaLnBrk="0" fontAlgn="base" hangingPunct="0">
              <a:spcBef>
                <a:spcPct val="0"/>
              </a:spcBef>
              <a:spcAft>
                <a:spcPct val="0"/>
              </a:spcAft>
              <a:defRPr>
                <a:solidFill>
                  <a:schemeClr val="tx1"/>
                </a:solidFill>
                <a:latin typeface="Arial" charset="0"/>
                <a:ea typeface="ＭＳ Ｐゴシック" charset="0"/>
              </a:defRPr>
            </a:lvl8pPr>
            <a:lvl9pPr marL="3950711" indent="-23239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746F3B4-64B2-D647-9B79-72C22A558B69}"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notes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55283" indent="-290493" eaLnBrk="0" hangingPunct="0">
              <a:defRPr>
                <a:solidFill>
                  <a:schemeClr val="tx1"/>
                </a:solidFill>
                <a:latin typeface="Arial" charset="0"/>
                <a:ea typeface="ＭＳ Ｐゴシック" charset="0"/>
              </a:defRPr>
            </a:lvl2pPr>
            <a:lvl3pPr marL="1161974" indent="-232395" eaLnBrk="0" hangingPunct="0">
              <a:defRPr>
                <a:solidFill>
                  <a:schemeClr val="tx1"/>
                </a:solidFill>
                <a:latin typeface="Arial" charset="0"/>
                <a:ea typeface="ＭＳ Ｐゴシック" charset="0"/>
              </a:defRPr>
            </a:lvl3pPr>
            <a:lvl4pPr marL="1626763" indent="-232395" eaLnBrk="0" hangingPunct="0">
              <a:defRPr>
                <a:solidFill>
                  <a:schemeClr val="tx1"/>
                </a:solidFill>
                <a:latin typeface="Arial" charset="0"/>
                <a:ea typeface="ＭＳ Ｐゴシック" charset="0"/>
              </a:defRPr>
            </a:lvl4pPr>
            <a:lvl5pPr marL="2091553" indent="-232395" eaLnBrk="0" hangingPunct="0">
              <a:defRPr>
                <a:solidFill>
                  <a:schemeClr val="tx1"/>
                </a:solidFill>
                <a:latin typeface="Arial" charset="0"/>
                <a:ea typeface="ＭＳ Ｐゴシック" charset="0"/>
              </a:defRPr>
            </a:lvl5pPr>
            <a:lvl6pPr marL="2556342" indent="-232395" eaLnBrk="0" fontAlgn="base" hangingPunct="0">
              <a:spcBef>
                <a:spcPct val="0"/>
              </a:spcBef>
              <a:spcAft>
                <a:spcPct val="0"/>
              </a:spcAft>
              <a:defRPr>
                <a:solidFill>
                  <a:schemeClr val="tx1"/>
                </a:solidFill>
                <a:latin typeface="Arial" charset="0"/>
                <a:ea typeface="ＭＳ Ｐゴシック" charset="0"/>
              </a:defRPr>
            </a:lvl6pPr>
            <a:lvl7pPr marL="3021132" indent="-232395" eaLnBrk="0" fontAlgn="base" hangingPunct="0">
              <a:spcBef>
                <a:spcPct val="0"/>
              </a:spcBef>
              <a:spcAft>
                <a:spcPct val="0"/>
              </a:spcAft>
              <a:defRPr>
                <a:solidFill>
                  <a:schemeClr val="tx1"/>
                </a:solidFill>
                <a:latin typeface="Arial" charset="0"/>
                <a:ea typeface="ＭＳ Ｐゴシック" charset="0"/>
              </a:defRPr>
            </a:lvl7pPr>
            <a:lvl8pPr marL="3485921" indent="-232395" eaLnBrk="0" fontAlgn="base" hangingPunct="0">
              <a:spcBef>
                <a:spcPct val="0"/>
              </a:spcBef>
              <a:spcAft>
                <a:spcPct val="0"/>
              </a:spcAft>
              <a:defRPr>
                <a:solidFill>
                  <a:schemeClr val="tx1"/>
                </a:solidFill>
                <a:latin typeface="Arial" charset="0"/>
                <a:ea typeface="ＭＳ Ｐゴシック" charset="0"/>
              </a:defRPr>
            </a:lvl8pPr>
            <a:lvl9pPr marL="3950711" indent="-23239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C89BAF-E632-F040-BDD5-C9680FF90B6E}"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Dengue fever, which affects 50-100 people globally each year, is caused by dengue virus, primarily transmitted by the urban-dwelling mosquito </a:t>
            </a:r>
            <a:r>
              <a:rPr lang="en-US" sz="1200" i="1" dirty="0" err="1" smtClean="0"/>
              <a:t>Aedes</a:t>
            </a:r>
            <a:r>
              <a:rPr lang="en-US" sz="1200" i="1" dirty="0" smtClean="0"/>
              <a:t> (</a:t>
            </a:r>
            <a:r>
              <a:rPr lang="en-US" sz="1200" i="1" dirty="0" err="1" smtClean="0"/>
              <a:t>Ae</a:t>
            </a:r>
            <a:r>
              <a:rPr lang="en-US" sz="1200" i="1" dirty="0" smtClean="0"/>
              <a:t>.) </a:t>
            </a:r>
            <a:r>
              <a:rPr lang="en-US" sz="1200" i="1" dirty="0" err="1" smtClean="0"/>
              <a:t>aegypti</a:t>
            </a:r>
            <a:r>
              <a:rPr lang="en-US" sz="1200" i="1" dirty="0" smtClean="0"/>
              <a:t>. </a:t>
            </a:r>
            <a:r>
              <a:rPr lang="en-US" sz="1200" dirty="0" smtClean="0"/>
              <a:t>We recently conducted a field study to determine the abundance of </a:t>
            </a:r>
            <a:r>
              <a:rPr lang="en-US" sz="1200" i="1" dirty="0" err="1" smtClean="0"/>
              <a:t>Ae</a:t>
            </a:r>
            <a:r>
              <a:rPr lang="en-US" sz="1200" i="1" dirty="0" smtClean="0"/>
              <a:t>. </a:t>
            </a:r>
            <a:r>
              <a:rPr lang="en-US" sz="1200" i="1" dirty="0" err="1" smtClean="0"/>
              <a:t>aegypti</a:t>
            </a:r>
            <a:r>
              <a:rPr lang="en-US" sz="1200" dirty="0" smtClean="0"/>
              <a:t> </a:t>
            </a:r>
            <a:r>
              <a:rPr lang="en-US" sz="1200" dirty="0" err="1" smtClean="0"/>
              <a:t>immatures</a:t>
            </a:r>
            <a:r>
              <a:rPr lang="en-US" sz="1200" dirty="0" smtClean="0"/>
              <a:t> in containers in communities located along an elevation and climate gradient in central México, ranging from Veracruz City at sea level with highly favorable climatic conditions for the mosquito, to Puebla City in the central highlands (~2,100 m) where a few specimens of </a:t>
            </a:r>
            <a:r>
              <a:rPr lang="en-US" sz="1200" i="1" dirty="0" err="1" smtClean="0"/>
              <a:t>Ae</a:t>
            </a:r>
            <a:r>
              <a:rPr lang="en-US" sz="1200" i="1" dirty="0" smtClean="0"/>
              <a:t>. </a:t>
            </a:r>
            <a:r>
              <a:rPr lang="en-US" sz="1200" i="1" dirty="0" err="1" smtClean="0"/>
              <a:t>aegypti</a:t>
            </a:r>
            <a:r>
              <a:rPr lang="en-US" sz="1200" dirty="0" smtClean="0"/>
              <a:t> were encountered but the climate appears to prevent the mosquito from proliferating.  Mosquito abundance was strongly correlated with weather parameters along this elevation/climate gradient such as temperature, humidity, and rainfall.  This graph shows the strong relationship between the proportion of homes with </a:t>
            </a:r>
            <a:r>
              <a:rPr lang="en-US" sz="1200" i="1" dirty="0" err="1" smtClean="0"/>
              <a:t>Ae</a:t>
            </a:r>
            <a:r>
              <a:rPr lang="en-US" sz="1200" i="1" dirty="0" smtClean="0"/>
              <a:t>. </a:t>
            </a:r>
            <a:r>
              <a:rPr lang="en-US" sz="1200" i="1" dirty="0" err="1" smtClean="0"/>
              <a:t>aegypti</a:t>
            </a:r>
            <a:r>
              <a:rPr lang="en-US" sz="1200" i="1" dirty="0" smtClean="0"/>
              <a:t> </a:t>
            </a:r>
            <a:r>
              <a:rPr lang="en-US" sz="1200" dirty="0" smtClean="0"/>
              <a:t>in each town along the transect, and the daily (diurnal) temperature range for the 30-d period preceding the mosquito survey in a given community.  Stronger swings between daytime high and nighttime low temperatures, which occur in the higher, drier regions, are associated with fewer mosquitoes.  Climate-driven models of </a:t>
            </a:r>
            <a:r>
              <a:rPr lang="en-US" sz="1200" i="1" dirty="0" err="1" smtClean="0"/>
              <a:t>Ae</a:t>
            </a:r>
            <a:r>
              <a:rPr lang="en-US" sz="1200" i="1" dirty="0" smtClean="0"/>
              <a:t>. </a:t>
            </a:r>
            <a:r>
              <a:rPr lang="en-US" sz="1200" i="1" dirty="0" err="1" smtClean="0"/>
              <a:t>aegypti</a:t>
            </a:r>
            <a:r>
              <a:rPr lang="en-US" sz="1200" i="1" dirty="0" smtClean="0"/>
              <a:t> </a:t>
            </a:r>
            <a:r>
              <a:rPr lang="en-US" sz="1200" dirty="0" smtClean="0"/>
              <a:t>abundance developed from these data will be used to explore the potential for the mosquito’s range to expand or shift under climate change scenarios.</a:t>
            </a:r>
            <a:endParaRPr lang="en-US" sz="1200" i="1" dirty="0" smtClean="0"/>
          </a:p>
          <a:p>
            <a:endParaRPr lang="en-US" dirty="0"/>
          </a:p>
        </p:txBody>
      </p:sp>
      <p:sp>
        <p:nvSpPr>
          <p:cNvPr id="4" name="Slide Number Placeholder 3"/>
          <p:cNvSpPr>
            <a:spLocks noGrp="1"/>
          </p:cNvSpPr>
          <p:nvPr>
            <p:ph type="sldNum" sz="quarter" idx="10"/>
          </p:nvPr>
        </p:nvSpPr>
        <p:spPr/>
        <p:txBody>
          <a:bodyPr/>
          <a:lstStyle/>
          <a:p>
            <a:pPr>
              <a:defRPr/>
            </a:pPr>
            <a:fld id="{EF584B8F-ADBA-4A8F-9206-80742A40381A}" type="slidenum">
              <a:rPr lang="en-US" smtClean="0"/>
              <a:pPr>
                <a:defRPr/>
              </a:pPr>
              <a:t>14</a:t>
            </a:fld>
            <a:endParaRPr lang="en-US"/>
          </a:p>
        </p:txBody>
      </p:sp>
    </p:spTree>
    <p:extLst>
      <p:ext uri="{BB962C8B-B14F-4D97-AF65-F5344CB8AC3E}">
        <p14:creationId xmlns:p14="http://schemas.microsoft.com/office/powerpoint/2010/main" val="308972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E:\sten\2008 new ppt Cindy\sign_ppt_brant_lgblue_3_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1524000"/>
            <a:ext cx="7772400" cy="1470025"/>
          </a:xfrm>
        </p:spPr>
        <p:txBody>
          <a:bodyPr/>
          <a:lstStyle>
            <a:lvl1pPr algn="ctr">
              <a:defRPr sz="3600">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533401"/>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12 Jan 2012</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506E50-31F9-4C94-AE34-531588569A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3716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12 Jan 2012</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151B5F-3CCB-4875-BA06-35C7AF4ACB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12 Jan 2012</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7BFBE9-C047-4F15-98F0-C9AB2063AE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8"/>
            <a:ext cx="8305800" cy="92551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305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8D39CB-CEC9-468B-9B4A-091495573575}" type="datetimeFigureOut">
              <a:rPr lang="en-US" smtClean="0"/>
              <a:t>11/20/13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B9B9146-1481-4CF5-81DF-489AB5AAF279}" type="slidenum">
              <a:rPr lang="en-US" smtClean="0"/>
              <a:t>‹#›</a:t>
            </a:fld>
            <a:endParaRPr lang="en-US"/>
          </a:p>
        </p:txBody>
      </p:sp>
    </p:spTree>
    <p:extLst>
      <p:ext uri="{BB962C8B-B14F-4D97-AF65-F5344CB8AC3E}">
        <p14:creationId xmlns:p14="http://schemas.microsoft.com/office/powerpoint/2010/main" val="1863777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2.xml"/><Relationship Id="rId7" Type="http://schemas.openxmlformats.org/officeDocument/2006/relationships/image" Target="../media/image1.jpe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background_nologo"/>
          <p:cNvPicPr>
            <a:picLocks noChangeAspect="1" noChangeArrowheads="1"/>
          </p:cNvPicPr>
          <p:nvPr/>
        </p:nvPicPr>
        <p:blipFill>
          <a:blip r:embed="rId6" cstate="print"/>
          <a:srcRect/>
          <a:stretch>
            <a:fillRect/>
          </a:stretch>
        </p:blipFill>
        <p:spPr bwMode="auto">
          <a:xfrm>
            <a:off x="0" y="0"/>
            <a:ext cx="9144000" cy="6869113"/>
          </a:xfrm>
          <a:prstGeom prst="rect">
            <a:avLst/>
          </a:prstGeom>
          <a:noFill/>
          <a:ln w="9525">
            <a:noFill/>
            <a:miter lim="800000"/>
            <a:headEnd/>
            <a:tailEnd/>
          </a:ln>
        </p:spPr>
      </p:pic>
      <p:sp>
        <p:nvSpPr>
          <p:cNvPr id="1027" name="Title Placeholder 1"/>
          <p:cNvSpPr>
            <a:spLocks noGrp="1"/>
          </p:cNvSpPr>
          <p:nvPr>
            <p:ph type="title"/>
          </p:nvPr>
        </p:nvSpPr>
        <p:spPr bwMode="auto">
          <a:xfrm>
            <a:off x="838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12 Jan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8225AF1-55C4-4642-911E-C7B47FB3D9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793" r:id="rId2"/>
    <p:sldLayoutId id="2147483794" r:id="rId3"/>
    <p:sldLayoutId id="2147483795" r:id="rId4"/>
  </p:sldLayoutIdLst>
  <p:hf sldNum="0" hdr="0" ftr="0"/>
  <p:txStyles>
    <p:titleStyle>
      <a:lvl1pPr algn="l" rtl="0" eaLnBrk="0" fontAlgn="base" hangingPunct="0">
        <a:spcBef>
          <a:spcPct val="0"/>
        </a:spcBef>
        <a:spcAft>
          <a:spcPct val="0"/>
        </a:spcAft>
        <a:defRPr sz="3200" kern="1200">
          <a:solidFill>
            <a:srgbClr val="330099"/>
          </a:solidFill>
          <a:latin typeface="Arial Black" pitchFamily="34" charset="0"/>
          <a:ea typeface="+mj-ea"/>
          <a:cs typeface="+mj-cs"/>
        </a:defRPr>
      </a:lvl1pPr>
      <a:lvl2pPr algn="l" rtl="0" eaLnBrk="0" fontAlgn="base" hangingPunct="0">
        <a:spcBef>
          <a:spcPct val="0"/>
        </a:spcBef>
        <a:spcAft>
          <a:spcPct val="0"/>
        </a:spcAft>
        <a:defRPr sz="3200">
          <a:solidFill>
            <a:srgbClr val="330099"/>
          </a:solidFill>
          <a:latin typeface="Arial Black" pitchFamily="34" charset="0"/>
        </a:defRPr>
      </a:lvl2pPr>
      <a:lvl3pPr algn="l" rtl="0" eaLnBrk="0" fontAlgn="base" hangingPunct="0">
        <a:spcBef>
          <a:spcPct val="0"/>
        </a:spcBef>
        <a:spcAft>
          <a:spcPct val="0"/>
        </a:spcAft>
        <a:defRPr sz="3200">
          <a:solidFill>
            <a:srgbClr val="330099"/>
          </a:solidFill>
          <a:latin typeface="Arial Black" pitchFamily="34" charset="0"/>
        </a:defRPr>
      </a:lvl3pPr>
      <a:lvl4pPr algn="l" rtl="0" eaLnBrk="0" fontAlgn="base" hangingPunct="0">
        <a:spcBef>
          <a:spcPct val="0"/>
        </a:spcBef>
        <a:spcAft>
          <a:spcPct val="0"/>
        </a:spcAft>
        <a:defRPr sz="3200">
          <a:solidFill>
            <a:srgbClr val="330099"/>
          </a:solidFill>
          <a:latin typeface="Arial Black" pitchFamily="34" charset="0"/>
        </a:defRPr>
      </a:lvl4pPr>
      <a:lvl5pPr algn="l" rtl="0" eaLnBrk="0" fontAlgn="base" hangingPunct="0">
        <a:spcBef>
          <a:spcPct val="0"/>
        </a:spcBef>
        <a:spcAft>
          <a:spcPct val="0"/>
        </a:spcAft>
        <a:defRPr sz="3200">
          <a:solidFill>
            <a:srgbClr val="330099"/>
          </a:solidFill>
          <a:latin typeface="Arial Black" pitchFamily="34" charset="0"/>
        </a:defRPr>
      </a:lvl5pPr>
      <a:lvl6pPr marL="457200" algn="l" rtl="0" fontAlgn="base">
        <a:spcBef>
          <a:spcPct val="0"/>
        </a:spcBef>
        <a:spcAft>
          <a:spcPct val="0"/>
        </a:spcAft>
        <a:defRPr sz="3200">
          <a:solidFill>
            <a:srgbClr val="330099"/>
          </a:solidFill>
          <a:latin typeface="Arial Black" pitchFamily="34" charset="0"/>
        </a:defRPr>
      </a:lvl6pPr>
      <a:lvl7pPr marL="914400" algn="l" rtl="0" fontAlgn="base">
        <a:spcBef>
          <a:spcPct val="0"/>
        </a:spcBef>
        <a:spcAft>
          <a:spcPct val="0"/>
        </a:spcAft>
        <a:defRPr sz="3200">
          <a:solidFill>
            <a:srgbClr val="330099"/>
          </a:solidFill>
          <a:latin typeface="Arial Black" pitchFamily="34" charset="0"/>
        </a:defRPr>
      </a:lvl7pPr>
      <a:lvl8pPr marL="1371600" algn="l" rtl="0" fontAlgn="base">
        <a:spcBef>
          <a:spcPct val="0"/>
        </a:spcBef>
        <a:spcAft>
          <a:spcPct val="0"/>
        </a:spcAft>
        <a:defRPr sz="3200">
          <a:solidFill>
            <a:srgbClr val="330099"/>
          </a:solidFill>
          <a:latin typeface="Arial Black" pitchFamily="34" charset="0"/>
        </a:defRPr>
      </a:lvl8pPr>
      <a:lvl9pPr marL="1828800" algn="l" rtl="0" fontAlgn="base">
        <a:spcBef>
          <a:spcPct val="0"/>
        </a:spcBef>
        <a:spcAft>
          <a:spcPct val="0"/>
        </a:spcAft>
        <a:defRPr sz="3200">
          <a:solidFill>
            <a:srgbClr val="330099"/>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2800" b="1" kern="1200">
          <a:solidFill>
            <a:srgbClr val="33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rgbClr val="330099"/>
          </a:solidFill>
          <a:latin typeface="Helvetica"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rgbClr val="330099"/>
          </a:solidFill>
          <a:latin typeface="Helvetica"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330099"/>
          </a:solidFill>
          <a:latin typeface="Helvetica"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330099"/>
          </a:solidFill>
          <a:latin typeface="Helvetica"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background_nologo"/>
          <p:cNvPicPr>
            <a:picLocks noChangeAspect="1" noChangeArrowheads="1"/>
          </p:cNvPicPr>
          <p:nvPr/>
        </p:nvPicPr>
        <p:blipFill>
          <a:blip r:embed="rId7" cstate="print"/>
          <a:srcRect l="9166"/>
          <a:stretch>
            <a:fillRect/>
          </a:stretch>
        </p:blipFill>
        <p:spPr bwMode="auto">
          <a:xfrm>
            <a:off x="0" y="0"/>
            <a:ext cx="9144000" cy="6869113"/>
          </a:xfrm>
          <a:prstGeom prst="rect">
            <a:avLst/>
          </a:prstGeom>
          <a:noFill/>
          <a:ln w="9525">
            <a:noFill/>
            <a:miter lim="800000"/>
            <a:headEnd/>
            <a:tailEnd/>
          </a:ln>
        </p:spPr>
      </p:pic>
      <p:sp>
        <p:nvSpPr>
          <p:cNvPr id="2051" name="Rectangle 3"/>
          <p:cNvSpPr>
            <a:spLocks noGrp="1" noChangeArrowheads="1"/>
          </p:cNvSpPr>
          <p:nvPr>
            <p:ph type="title"/>
          </p:nvPr>
        </p:nvSpPr>
        <p:spPr bwMode="auto">
          <a:xfrm>
            <a:off x="533400" y="141288"/>
            <a:ext cx="8142288"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09600" y="1219200"/>
            <a:ext cx="8077200" cy="5486400"/>
          </a:xfrm>
          <a:prstGeom prst="rect">
            <a:avLst/>
          </a:prstGeom>
          <a:noFill/>
          <a:ln w="9525">
            <a:noFill/>
            <a:prstDash val="dash"/>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1" r:id="rId5"/>
  </p:sldLayoutIdLst>
  <p:hf sldNum="0" hdr="0" ftr="0"/>
  <p:txStyles>
    <p:titleStyle>
      <a:lvl1pPr algn="l" rtl="0" eaLnBrk="0" fontAlgn="base" hangingPunct="0">
        <a:spcBef>
          <a:spcPct val="0"/>
        </a:spcBef>
        <a:spcAft>
          <a:spcPct val="0"/>
        </a:spcAft>
        <a:defRPr sz="3200">
          <a:solidFill>
            <a:srgbClr val="330099"/>
          </a:solidFill>
          <a:latin typeface="Arial Black" pitchFamily="34" charset="0"/>
          <a:ea typeface="+mj-ea"/>
          <a:cs typeface="+mj-cs"/>
        </a:defRPr>
      </a:lvl1pPr>
      <a:lvl2pPr algn="l" rtl="0" eaLnBrk="0" fontAlgn="base" hangingPunct="0">
        <a:spcBef>
          <a:spcPct val="0"/>
        </a:spcBef>
        <a:spcAft>
          <a:spcPct val="0"/>
        </a:spcAft>
        <a:defRPr sz="3200">
          <a:solidFill>
            <a:srgbClr val="330099"/>
          </a:solidFill>
          <a:latin typeface="Arial Black" pitchFamily="34" charset="0"/>
        </a:defRPr>
      </a:lvl2pPr>
      <a:lvl3pPr algn="l" rtl="0" eaLnBrk="0" fontAlgn="base" hangingPunct="0">
        <a:spcBef>
          <a:spcPct val="0"/>
        </a:spcBef>
        <a:spcAft>
          <a:spcPct val="0"/>
        </a:spcAft>
        <a:defRPr sz="3200">
          <a:solidFill>
            <a:srgbClr val="330099"/>
          </a:solidFill>
          <a:latin typeface="Arial Black" pitchFamily="34" charset="0"/>
        </a:defRPr>
      </a:lvl3pPr>
      <a:lvl4pPr algn="l" rtl="0" eaLnBrk="0" fontAlgn="base" hangingPunct="0">
        <a:spcBef>
          <a:spcPct val="0"/>
        </a:spcBef>
        <a:spcAft>
          <a:spcPct val="0"/>
        </a:spcAft>
        <a:defRPr sz="3200">
          <a:solidFill>
            <a:srgbClr val="330099"/>
          </a:solidFill>
          <a:latin typeface="Arial Black" pitchFamily="34" charset="0"/>
        </a:defRPr>
      </a:lvl4pPr>
      <a:lvl5pPr algn="l" rtl="0" eaLnBrk="0" fontAlgn="base" hangingPunct="0">
        <a:spcBef>
          <a:spcPct val="0"/>
        </a:spcBef>
        <a:spcAft>
          <a:spcPct val="0"/>
        </a:spcAft>
        <a:defRPr sz="3200">
          <a:solidFill>
            <a:srgbClr val="330099"/>
          </a:solidFill>
          <a:latin typeface="Arial Black" pitchFamily="34" charset="0"/>
        </a:defRPr>
      </a:lvl5pPr>
      <a:lvl6pPr marL="457200" algn="l" rtl="0" fontAlgn="base">
        <a:spcBef>
          <a:spcPct val="0"/>
        </a:spcBef>
        <a:spcAft>
          <a:spcPct val="0"/>
        </a:spcAft>
        <a:defRPr sz="2800" b="1">
          <a:solidFill>
            <a:srgbClr val="336600"/>
          </a:solidFill>
          <a:latin typeface="Tahoma" pitchFamily="34" charset="0"/>
        </a:defRPr>
      </a:lvl6pPr>
      <a:lvl7pPr marL="914400" algn="l" rtl="0" fontAlgn="base">
        <a:spcBef>
          <a:spcPct val="0"/>
        </a:spcBef>
        <a:spcAft>
          <a:spcPct val="0"/>
        </a:spcAft>
        <a:defRPr sz="2800" b="1">
          <a:solidFill>
            <a:srgbClr val="336600"/>
          </a:solidFill>
          <a:latin typeface="Tahoma" pitchFamily="34" charset="0"/>
        </a:defRPr>
      </a:lvl7pPr>
      <a:lvl8pPr marL="1371600" algn="l" rtl="0" fontAlgn="base">
        <a:spcBef>
          <a:spcPct val="0"/>
        </a:spcBef>
        <a:spcAft>
          <a:spcPct val="0"/>
        </a:spcAft>
        <a:defRPr sz="2800" b="1">
          <a:solidFill>
            <a:srgbClr val="336600"/>
          </a:solidFill>
          <a:latin typeface="Tahoma" pitchFamily="34" charset="0"/>
        </a:defRPr>
      </a:lvl8pPr>
      <a:lvl9pPr marL="1828800" algn="l" rtl="0" fontAlgn="base">
        <a:spcBef>
          <a:spcPct val="0"/>
        </a:spcBef>
        <a:spcAft>
          <a:spcPct val="0"/>
        </a:spcAft>
        <a:defRPr sz="2800" b="1">
          <a:solidFill>
            <a:srgbClr val="336600"/>
          </a:solidFill>
          <a:latin typeface="Tahoma" pitchFamily="34" charset="0"/>
        </a:defRPr>
      </a:lvl9pPr>
    </p:titleStyle>
    <p:bodyStyle>
      <a:lvl1pPr marL="342900" indent="-342900" algn="l" rtl="0" eaLnBrk="0" fontAlgn="base" hangingPunct="0">
        <a:spcBef>
          <a:spcPct val="20000"/>
        </a:spcBef>
        <a:spcAft>
          <a:spcPct val="0"/>
        </a:spcAft>
        <a:buChar char="•"/>
        <a:defRPr sz="2400" b="1">
          <a:solidFill>
            <a:srgbClr val="330099"/>
          </a:solidFill>
          <a:latin typeface="+mn-lt"/>
          <a:ea typeface="+mn-ea"/>
          <a:cs typeface="+mn-cs"/>
        </a:defRPr>
      </a:lvl1pPr>
      <a:lvl2pPr marL="742950" indent="-285750" algn="l" rtl="0" eaLnBrk="0" fontAlgn="base" hangingPunct="0">
        <a:spcBef>
          <a:spcPct val="20000"/>
        </a:spcBef>
        <a:spcAft>
          <a:spcPct val="0"/>
        </a:spcAft>
        <a:buChar char="–"/>
        <a:defRPr sz="2000">
          <a:solidFill>
            <a:srgbClr val="330099"/>
          </a:solidFill>
          <a:latin typeface="Helvetica" pitchFamily="34" charset="0"/>
          <a:ea typeface="Helvetica" charset="0"/>
          <a:cs typeface="Helvetica" pitchFamily="34" charset="0"/>
        </a:defRPr>
      </a:lvl2pPr>
      <a:lvl3pPr marL="1143000" indent="-228600" algn="l" rtl="0" eaLnBrk="0" fontAlgn="base" hangingPunct="0">
        <a:spcBef>
          <a:spcPct val="20000"/>
        </a:spcBef>
        <a:spcAft>
          <a:spcPct val="0"/>
        </a:spcAft>
        <a:buChar char="•"/>
        <a:defRPr>
          <a:solidFill>
            <a:srgbClr val="330099"/>
          </a:solidFill>
          <a:latin typeface="Times New Roman" pitchFamily="18" charset="0"/>
          <a:ea typeface="Helvetica" charset="0"/>
          <a:cs typeface="Helvetica" pitchFamily="34" charset="0"/>
        </a:defRPr>
      </a:lvl3pPr>
      <a:lvl4pPr marL="1600200" indent="-228600" algn="l" rtl="0" eaLnBrk="0" fontAlgn="base" hangingPunct="0">
        <a:spcBef>
          <a:spcPct val="20000"/>
        </a:spcBef>
        <a:spcAft>
          <a:spcPct val="0"/>
        </a:spcAft>
        <a:buChar char="–"/>
        <a:defRPr sz="1600">
          <a:solidFill>
            <a:srgbClr val="330099"/>
          </a:solidFill>
          <a:latin typeface="Helvetica" pitchFamily="34" charset="0"/>
          <a:ea typeface="Helvetica" charset="0"/>
          <a:cs typeface="Helvetica" pitchFamily="34" charset="0"/>
        </a:defRPr>
      </a:lvl4pPr>
      <a:lvl5pPr marL="2057400" indent="-228600" algn="l" rtl="0" eaLnBrk="0" fontAlgn="base" hangingPunct="0">
        <a:spcBef>
          <a:spcPct val="20000"/>
        </a:spcBef>
        <a:spcAft>
          <a:spcPct val="0"/>
        </a:spcAft>
        <a:buChar char="»"/>
        <a:defRPr sz="1600">
          <a:solidFill>
            <a:srgbClr val="330099"/>
          </a:solidFill>
          <a:latin typeface="Helvetica" pitchFamily="34" charset="0"/>
          <a:ea typeface="Helvetica" charset="0"/>
          <a:cs typeface="Helvetica" pitchFamily="34" charset="0"/>
        </a:defRPr>
      </a:lvl5pPr>
      <a:lvl6pPr marL="2514600" indent="-228600" algn="l" rtl="0" fontAlgn="base">
        <a:spcBef>
          <a:spcPct val="20000"/>
        </a:spcBef>
        <a:spcAft>
          <a:spcPct val="0"/>
        </a:spcAft>
        <a:buChar char="»"/>
        <a:defRPr sz="1400">
          <a:solidFill>
            <a:srgbClr val="330099"/>
          </a:solidFill>
          <a:latin typeface="Helvetica" pitchFamily="34" charset="0"/>
        </a:defRPr>
      </a:lvl6pPr>
      <a:lvl7pPr marL="2971800" indent="-228600" algn="l" rtl="0" fontAlgn="base">
        <a:spcBef>
          <a:spcPct val="20000"/>
        </a:spcBef>
        <a:spcAft>
          <a:spcPct val="0"/>
        </a:spcAft>
        <a:buChar char="»"/>
        <a:defRPr sz="1400">
          <a:solidFill>
            <a:srgbClr val="330099"/>
          </a:solidFill>
          <a:latin typeface="Helvetica" pitchFamily="34" charset="0"/>
        </a:defRPr>
      </a:lvl7pPr>
      <a:lvl8pPr marL="3429000" indent="-228600" algn="l" rtl="0" fontAlgn="base">
        <a:spcBef>
          <a:spcPct val="20000"/>
        </a:spcBef>
        <a:spcAft>
          <a:spcPct val="0"/>
        </a:spcAft>
        <a:buChar char="»"/>
        <a:defRPr sz="1400">
          <a:solidFill>
            <a:srgbClr val="330099"/>
          </a:solidFill>
          <a:latin typeface="Helvetica" pitchFamily="34" charset="0"/>
        </a:defRPr>
      </a:lvl8pPr>
      <a:lvl9pPr marL="3886200" indent="-228600" algn="l" rtl="0" fontAlgn="base">
        <a:spcBef>
          <a:spcPct val="20000"/>
        </a:spcBef>
        <a:spcAft>
          <a:spcPct val="0"/>
        </a:spcAft>
        <a:buChar char="»"/>
        <a:defRPr sz="1400">
          <a:solidFill>
            <a:srgbClr val="330099"/>
          </a:solidFill>
          <a:latin typeface="Helvetic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9.wmf"/><Relationship Id="rId5" Type="http://schemas.openxmlformats.org/officeDocument/2006/relationships/oleObject" Target="../embeddings/oleObject2.bin"/><Relationship Id="rId6" Type="http://schemas.openxmlformats.org/officeDocument/2006/relationships/image" Target="../media/image30.wmf"/><Relationship Id="rId7"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image" Target="../media/image3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206375"/>
            <a:ext cx="9144000" cy="1470025"/>
          </a:xfrm>
        </p:spPr>
        <p:txBody>
          <a:bodyPr/>
          <a:lstStyle/>
          <a:p>
            <a:r>
              <a:rPr lang="en-US" sz="3200" b="1" dirty="0" smtClean="0">
                <a:solidFill>
                  <a:srgbClr val="330099"/>
                </a:solidFill>
                <a:ea typeface="MS PGothic" pitchFamily="34" charset="-128"/>
              </a:rPr>
              <a:t>The Weather, Climate and Health Program at NCAR: Using </a:t>
            </a:r>
            <a:r>
              <a:rPr lang="en-US" sz="3200" b="1" dirty="0">
                <a:solidFill>
                  <a:srgbClr val="330099"/>
                </a:solidFill>
                <a:ea typeface="MS PGothic" pitchFamily="34" charset="-128"/>
              </a:rPr>
              <a:t>NASA Products for Public Health </a:t>
            </a:r>
            <a:r>
              <a:rPr lang="en-US" sz="3200" b="1" dirty="0" smtClean="0">
                <a:solidFill>
                  <a:srgbClr val="330099"/>
                </a:solidFill>
                <a:ea typeface="MS PGothic" pitchFamily="34" charset="-128"/>
              </a:rPr>
              <a:t>Applications </a:t>
            </a:r>
            <a:endParaRPr lang="en-US" sz="3200" dirty="0" smtClean="0">
              <a:solidFill>
                <a:srgbClr val="330099"/>
              </a:solidFill>
            </a:endParaRPr>
          </a:p>
        </p:txBody>
      </p:sp>
      <p:sp>
        <p:nvSpPr>
          <p:cNvPr id="3" name="Subtitle 2"/>
          <p:cNvSpPr>
            <a:spLocks noGrp="1"/>
          </p:cNvSpPr>
          <p:nvPr>
            <p:ph type="subTitle" idx="1"/>
          </p:nvPr>
        </p:nvSpPr>
        <p:spPr>
          <a:xfrm>
            <a:off x="1371600" y="2133600"/>
            <a:ext cx="6400800" cy="3200400"/>
          </a:xfrm>
        </p:spPr>
        <p:txBody>
          <a:bodyPr>
            <a:normAutofit/>
          </a:bodyPr>
          <a:lstStyle/>
          <a:p>
            <a:pPr>
              <a:defRPr/>
            </a:pPr>
            <a:r>
              <a:rPr lang="en-US" dirty="0" smtClean="0"/>
              <a:t>Mary Hayden</a:t>
            </a:r>
          </a:p>
          <a:p>
            <a:pPr>
              <a:defRPr/>
            </a:pPr>
            <a:endParaRPr lang="en-US" sz="2000" dirty="0" smtClean="0"/>
          </a:p>
          <a:p>
            <a:pPr>
              <a:defRPr/>
            </a:pPr>
            <a:r>
              <a:rPr lang="en-US" sz="2000" dirty="0" smtClean="0"/>
              <a:t>National Center for Atmospheric Research</a:t>
            </a:r>
          </a:p>
          <a:p>
            <a:pPr>
              <a:defRPr/>
            </a:pPr>
            <a:r>
              <a:rPr lang="en-US" sz="2000" dirty="0" smtClean="0"/>
              <a:t>Boulder, Colorado, USA</a:t>
            </a:r>
          </a:p>
          <a:p>
            <a:pPr>
              <a:defRPr/>
            </a:pPr>
            <a:endParaRPr lang="en-US" sz="2000" dirty="0"/>
          </a:p>
          <a:p>
            <a:pPr>
              <a:defRPr/>
            </a:pPr>
            <a:endParaRPr lang="en-US" sz="2000" dirty="0" smtClean="0"/>
          </a:p>
          <a:p>
            <a:pPr>
              <a:defRPr/>
            </a:pPr>
            <a:r>
              <a:rPr lang="en-US" sz="2000" i="1" dirty="0" smtClean="0"/>
              <a:t>GPM Applications Workshop</a:t>
            </a:r>
          </a:p>
          <a:p>
            <a:pPr marL="457200" indent="-457200">
              <a:buFont typeface="Arial" charset="0"/>
              <a:buAutoNum type="arabicPlain" startAt="13"/>
              <a:defRPr/>
            </a:pPr>
            <a:r>
              <a:rPr lang="en-US" sz="2000" i="1" dirty="0"/>
              <a:t>November 2013</a:t>
            </a:r>
          </a:p>
          <a:p>
            <a:pPr marL="457200" indent="-457200">
              <a:buAutoNum type="arabicPlain" startAt="13"/>
              <a:defRPr/>
            </a:pPr>
            <a:endParaRPr lang="en-US" sz="2000" i="1" dirty="0" smtClean="0"/>
          </a:p>
          <a:p>
            <a:pPr marL="457200" indent="-457200">
              <a:buAutoNum type="arabicPlain" startAt="13"/>
              <a:defRPr/>
            </a:pP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ExtrapolatedRis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1447800"/>
            <a:ext cx="4392613" cy="4800600"/>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
        <p:nvSpPr>
          <p:cNvPr id="15" name="Title 1"/>
          <p:cNvSpPr>
            <a:spLocks noGrp="1"/>
          </p:cNvSpPr>
          <p:nvPr>
            <p:ph type="title"/>
          </p:nvPr>
        </p:nvSpPr>
        <p:spPr>
          <a:xfrm>
            <a:off x="762000" y="228600"/>
            <a:ext cx="7772400" cy="762000"/>
          </a:xfrm>
        </p:spPr>
        <p:txBody>
          <a:bodyPr/>
          <a:lstStyle/>
          <a:p>
            <a:pPr algn="ctr" eaLnBrk="1" hangingPunct="1">
              <a:defRPr/>
            </a:pPr>
            <a:r>
              <a:rPr lang="en-US" sz="2800" b="1" dirty="0" smtClean="0">
                <a:latin typeface="+mn-lt"/>
                <a:ea typeface="ＭＳ Ｐゴシック" pitchFamily="34" charset="-128"/>
              </a:rPr>
              <a:t>Modeled Spatial Plague Risk, Uganda</a:t>
            </a:r>
          </a:p>
        </p:txBody>
      </p:sp>
      <p:sp>
        <p:nvSpPr>
          <p:cNvPr id="9221" name="TextBox 11"/>
          <p:cNvSpPr txBox="1">
            <a:spLocks noChangeArrowheads="1"/>
          </p:cNvSpPr>
          <p:nvPr/>
        </p:nvSpPr>
        <p:spPr bwMode="auto">
          <a:xfrm>
            <a:off x="0" y="6550025"/>
            <a:ext cx="3246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i="1"/>
              <a:t>Monaghan et al. 2012; MacMillan et al., 2012</a:t>
            </a:r>
          </a:p>
        </p:txBody>
      </p:sp>
      <p:sp>
        <p:nvSpPr>
          <p:cNvPr id="8" name="Text Placeholder 4"/>
          <p:cNvSpPr txBox="1">
            <a:spLocks/>
          </p:cNvSpPr>
          <p:nvPr/>
        </p:nvSpPr>
        <p:spPr>
          <a:xfrm>
            <a:off x="457200" y="1447800"/>
            <a:ext cx="3008313" cy="2895600"/>
          </a:xfrm>
          <a:prstGeom prst="rect">
            <a:avLst/>
          </a:prstGeom>
        </p:spPr>
        <p:txBody>
          <a:bodyPr/>
          <a:lstStyle/>
          <a:p>
            <a:pPr>
              <a:spcBef>
                <a:spcPct val="20000"/>
              </a:spcBef>
              <a:defRPr/>
            </a:pPr>
            <a:r>
              <a:rPr lang="en-US" sz="1600" b="1" kern="0" dirty="0">
                <a:latin typeface="+mn-lt"/>
                <a:ea typeface="ＭＳ Ｐゴシック" pitchFamily="34" charset="-128"/>
              </a:rPr>
              <a:t>Case and control locations were discriminated based on the following climatic variables (10 yr averages).</a:t>
            </a:r>
          </a:p>
          <a:p>
            <a:pPr>
              <a:spcBef>
                <a:spcPct val="20000"/>
              </a:spcBef>
              <a:defRPr/>
            </a:pPr>
            <a:endParaRPr lang="en-US" sz="1600" b="1" kern="0" dirty="0">
              <a:latin typeface="+mn-lt"/>
              <a:ea typeface="ＭＳ Ｐゴシック" pitchFamily="34" charset="-128"/>
            </a:endParaRPr>
          </a:p>
          <a:p>
            <a:pPr marL="182880" lvl="1" indent="-182880">
              <a:lnSpc>
                <a:spcPct val="114000"/>
              </a:lnSpc>
              <a:spcBef>
                <a:spcPct val="20000"/>
              </a:spcBef>
              <a:buFont typeface="Arial" charset="0"/>
              <a:buChar char="•"/>
              <a:defRPr/>
            </a:pPr>
            <a:r>
              <a:rPr lang="en-US" sz="1600" kern="0" dirty="0">
                <a:latin typeface="Helvetica" pitchFamily="34" charset="0"/>
                <a:ea typeface="ＭＳ Ｐゴシック" pitchFamily="34" charset="-128"/>
                <a:cs typeface="Helvetica" pitchFamily="34" charset="0"/>
              </a:rPr>
              <a:t>Total precipitation at tails of rainy season (+)</a:t>
            </a:r>
          </a:p>
          <a:p>
            <a:pPr marL="182880" lvl="1" indent="-182880">
              <a:lnSpc>
                <a:spcPct val="114000"/>
              </a:lnSpc>
              <a:spcBef>
                <a:spcPct val="20000"/>
              </a:spcBef>
              <a:buFont typeface="Arial" charset="0"/>
              <a:buChar char="•"/>
              <a:defRPr/>
            </a:pPr>
            <a:r>
              <a:rPr lang="en-US" sz="1600" kern="0" dirty="0">
                <a:latin typeface="Helvetica" pitchFamily="34" charset="0"/>
                <a:ea typeface="ＭＳ Ｐゴシック" pitchFamily="34" charset="-128"/>
                <a:cs typeface="Helvetica" pitchFamily="34" charset="0"/>
              </a:rPr>
              <a:t>Total precipitation during annual dry spell (-)</a:t>
            </a:r>
          </a:p>
          <a:p>
            <a:pPr marL="182880" lvl="1" indent="-182880">
              <a:lnSpc>
                <a:spcPct val="114000"/>
              </a:lnSpc>
              <a:spcBef>
                <a:spcPct val="20000"/>
              </a:spcBef>
              <a:buFont typeface="Arial" charset="0"/>
              <a:buChar char="•"/>
              <a:defRPr/>
            </a:pPr>
            <a:r>
              <a:rPr lang="en-US" sz="1600" kern="0" dirty="0">
                <a:latin typeface="Helvetica" pitchFamily="34" charset="0"/>
                <a:ea typeface="ＭＳ Ｐゴシック" pitchFamily="34" charset="-128"/>
                <a:cs typeface="Helvetica" pitchFamily="34" charset="0"/>
              </a:rPr>
              <a:t>Above 1300 m (+)</a:t>
            </a:r>
          </a:p>
          <a:p>
            <a:pPr marL="342900" indent="-342900">
              <a:spcBef>
                <a:spcPct val="20000"/>
              </a:spcBef>
              <a:defRPr/>
            </a:pPr>
            <a:endParaRPr lang="en-US" sz="1600" b="1" kern="0" dirty="0">
              <a:latin typeface="+mn-lt"/>
              <a:ea typeface="ＭＳ Ｐゴシック" pitchFamily="34" charset="-128"/>
            </a:endParaRPr>
          </a:p>
          <a:p>
            <a:pPr marL="342900" indent="-342900">
              <a:spcBef>
                <a:spcPct val="20000"/>
              </a:spcBef>
              <a:defRPr/>
            </a:pPr>
            <a:r>
              <a:rPr lang="en-US" sz="1600" b="1" kern="0" dirty="0">
                <a:latin typeface="+mn-lt"/>
                <a:ea typeface="ＭＳ Ｐゴシック" pitchFamily="34" charset="-128"/>
              </a:rPr>
              <a:t>Model Accuracy = 94%</a:t>
            </a:r>
          </a:p>
          <a:p>
            <a:pPr marL="342900" indent="-342900">
              <a:spcBef>
                <a:spcPct val="20000"/>
              </a:spcBef>
              <a:buFont typeface="Arial" charset="0"/>
              <a:buChar char="•"/>
              <a:defRPr/>
            </a:pPr>
            <a:endParaRPr lang="en-US" sz="1600" b="1" kern="0" dirty="0">
              <a:latin typeface="+mn-lt"/>
              <a:ea typeface="ＭＳ Ｐゴシック" pitchFamily="34" charset="-128"/>
            </a:endParaRPr>
          </a:p>
        </p:txBody>
      </p:sp>
      <p:sp>
        <p:nvSpPr>
          <p:cNvPr id="9223" name="TextBox 8"/>
          <p:cNvSpPr txBox="1">
            <a:spLocks noChangeArrowheads="1"/>
          </p:cNvSpPr>
          <p:nvPr/>
        </p:nvSpPr>
        <p:spPr bwMode="auto">
          <a:xfrm>
            <a:off x="228600" y="541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FF0000"/>
                </a:solidFill>
              </a:rPr>
              <a:t>Is model valid outside of focus region?</a:t>
            </a:r>
          </a:p>
        </p:txBody>
      </p:sp>
    </p:spTree>
    <p:extLst>
      <p:ext uri="{BB962C8B-B14F-4D97-AF65-F5344CB8AC3E}">
        <p14:creationId xmlns:p14="http://schemas.microsoft.com/office/powerpoint/2010/main" val="1109574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 y="838200"/>
            <a:ext cx="8839200" cy="533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
        <p:nvSpPr>
          <p:cNvPr id="10244" name="Content Placeholder 3"/>
          <p:cNvSpPr>
            <a:spLocks noGrp="1"/>
          </p:cNvSpPr>
          <p:nvPr>
            <p:ph idx="1"/>
          </p:nvPr>
        </p:nvSpPr>
        <p:spPr>
          <a:xfrm>
            <a:off x="304800" y="273050"/>
            <a:ext cx="8382000" cy="641350"/>
          </a:xfrm>
        </p:spPr>
        <p:txBody>
          <a:bodyPr/>
          <a:lstStyle/>
          <a:p>
            <a:pPr indent="0" algn="ctr">
              <a:buFont typeface="Wingdings" charset="0"/>
              <a:buNone/>
            </a:pPr>
            <a:r>
              <a:rPr lang="en-US" sz="2800" dirty="0">
                <a:latin typeface="Arial" charset="0"/>
                <a:ea typeface="MS PGothic" charset="0"/>
                <a:cs typeface="MS PGothic" charset="0"/>
              </a:rPr>
              <a:t>Modeled Temporal Plague Risk, Uganda</a:t>
            </a:r>
          </a:p>
        </p:txBody>
      </p:sp>
      <p:sp>
        <p:nvSpPr>
          <p:cNvPr id="10245" name="TextBox 11"/>
          <p:cNvSpPr txBox="1">
            <a:spLocks noChangeArrowheads="1"/>
          </p:cNvSpPr>
          <p:nvPr/>
        </p:nvSpPr>
        <p:spPr bwMode="auto">
          <a:xfrm>
            <a:off x="0" y="6550025"/>
            <a:ext cx="2292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i="1" dirty="0"/>
              <a:t>Moore et al., </a:t>
            </a:r>
            <a:r>
              <a:rPr lang="en-US" sz="1200" i="1" dirty="0" smtClean="0"/>
              <a:t>PLOS ONE 2012</a:t>
            </a:r>
            <a:endParaRPr lang="en-US" sz="1200" i="1" dirty="0"/>
          </a:p>
        </p:txBody>
      </p:sp>
      <p:sp>
        <p:nvSpPr>
          <p:cNvPr id="10246" name="TextBox 13"/>
          <p:cNvSpPr txBox="1">
            <a:spLocks noChangeArrowheads="1"/>
          </p:cNvSpPr>
          <p:nvPr/>
        </p:nvSpPr>
        <p:spPr bwMode="auto">
          <a:xfrm>
            <a:off x="685800" y="2819400"/>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Monthly Rainfall</a:t>
            </a:r>
          </a:p>
        </p:txBody>
      </p:sp>
      <p:pic>
        <p:nvPicPr>
          <p:cNvPr id="1024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27717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76600"/>
            <a:ext cx="27860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057400"/>
            <a:ext cx="27606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16"/>
          <p:cNvSpPr txBox="1">
            <a:spLocks noChangeArrowheads="1"/>
          </p:cNvSpPr>
          <p:nvPr/>
        </p:nvSpPr>
        <p:spPr bwMode="auto">
          <a:xfrm>
            <a:off x="381000" y="472440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FF0000"/>
                </a:solidFill>
              </a:rPr>
              <a:t>Meteorological data are highly uncertain in many regions of greatest risk.</a:t>
            </a:r>
          </a:p>
          <a:p>
            <a:pPr eaLnBrk="1" hangingPunct="1"/>
            <a:endParaRPr lang="en-US" b="1">
              <a:solidFill>
                <a:srgbClr val="FF0000"/>
              </a:solidFill>
            </a:endParaRPr>
          </a:p>
          <a:p>
            <a:pPr eaLnBrk="1" hangingPunct="1"/>
            <a:r>
              <a:rPr lang="en-US" b="1">
                <a:solidFill>
                  <a:srgbClr val="FF0000"/>
                </a:solidFill>
              </a:rPr>
              <a:t>Ensemble modeling techniques may help.</a:t>
            </a:r>
          </a:p>
        </p:txBody>
      </p:sp>
      <p:sp>
        <p:nvSpPr>
          <p:cNvPr id="10251" name="TextBox 20"/>
          <p:cNvSpPr txBox="1">
            <a:spLocks noChangeArrowheads="1"/>
          </p:cNvSpPr>
          <p:nvPr/>
        </p:nvSpPr>
        <p:spPr bwMode="auto">
          <a:xfrm>
            <a:off x="3429000" y="3962400"/>
            <a:ext cx="2309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Modeled Annual Risk </a:t>
            </a:r>
          </a:p>
          <a:p>
            <a:pPr eaLnBrk="1" hangingPunct="1"/>
            <a:r>
              <a:rPr lang="en-US" sz="1600" b="1"/>
              <a:t>(per rainfall dataset)</a:t>
            </a:r>
          </a:p>
        </p:txBody>
      </p:sp>
      <p:sp>
        <p:nvSpPr>
          <p:cNvPr id="10252" name="TextBox 21"/>
          <p:cNvSpPr txBox="1">
            <a:spLocks noChangeArrowheads="1"/>
          </p:cNvSpPr>
          <p:nvPr/>
        </p:nvSpPr>
        <p:spPr bwMode="auto">
          <a:xfrm>
            <a:off x="6400800" y="5181600"/>
            <a:ext cx="2309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Modeled Annual Risk </a:t>
            </a:r>
          </a:p>
          <a:p>
            <a:pPr eaLnBrk="1" hangingPunct="1"/>
            <a:r>
              <a:rPr lang="en-US" sz="1600" b="1"/>
              <a:t>(ensemble)</a:t>
            </a:r>
          </a:p>
        </p:txBody>
      </p:sp>
      <p:cxnSp>
        <p:nvCxnSpPr>
          <p:cNvPr id="25" name="Straight Connector 24"/>
          <p:cNvCxnSpPr/>
          <p:nvPr/>
        </p:nvCxnSpPr>
        <p:spPr>
          <a:xfrm>
            <a:off x="3048000" y="1600200"/>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19600" y="1600200"/>
            <a:ext cx="0" cy="4572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9800" y="2819400"/>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91400" y="2819400"/>
            <a:ext cx="0" cy="4572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096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5562600" y="3962400"/>
            <a:ext cx="3581400" cy="2774950"/>
          </a:xfrm>
          <a:prstGeom prst="rect">
            <a:avLst/>
          </a:prstGeom>
          <a:noFill/>
          <a:ln w="9525">
            <a:noFill/>
            <a:miter lim="800000"/>
            <a:headEnd/>
            <a:tailEnd/>
          </a:ln>
        </p:spPr>
      </p:pic>
      <p:sp>
        <p:nvSpPr>
          <p:cNvPr id="50178" name="Title 1"/>
          <p:cNvSpPr>
            <a:spLocks noGrp="1"/>
          </p:cNvSpPr>
          <p:nvPr>
            <p:ph type="title"/>
          </p:nvPr>
        </p:nvSpPr>
        <p:spPr>
          <a:xfrm>
            <a:off x="990600" y="2971800"/>
            <a:ext cx="7467600" cy="1143000"/>
          </a:xfrm>
        </p:spPr>
        <p:txBody>
          <a:bodyPr/>
          <a:lstStyle/>
          <a:p>
            <a:pPr algn="ctr">
              <a:defRPr/>
            </a:pPr>
            <a:r>
              <a:rPr lang="en-US" b="1" dirty="0" smtClean="0">
                <a:latin typeface="+mn-lt"/>
                <a:ea typeface="ＭＳ Ｐゴシック" pitchFamily="34" charset="-128"/>
              </a:rPr>
              <a:t>Training Traditional Healers</a:t>
            </a:r>
          </a:p>
        </p:txBody>
      </p:sp>
      <p:sp>
        <p:nvSpPr>
          <p:cNvPr id="5" name="Slide Number Placeholder 3"/>
          <p:cNvSpPr txBox="1">
            <a:spLocks/>
          </p:cNvSpPr>
          <p:nvPr/>
        </p:nvSpPr>
        <p:spPr>
          <a:xfrm>
            <a:off x="8686800" y="6400800"/>
            <a:ext cx="457200" cy="457200"/>
          </a:xfrm>
          <a:prstGeom prst="rect">
            <a:avLst/>
          </a:prstGeom>
          <a:noFill/>
        </p:spPr>
        <p:txBody>
          <a:bodyPr/>
          <a:lstStyle/>
          <a:p>
            <a:pPr fontAlgn="auto">
              <a:spcBef>
                <a:spcPts val="0"/>
              </a:spcBef>
              <a:spcAft>
                <a:spcPts val="0"/>
              </a:spcAft>
              <a:defRPr/>
            </a:pPr>
            <a:endParaRPr lang="en-US" dirty="0">
              <a:latin typeface="+mn-lt"/>
              <a:ea typeface="ＭＳ Ｐゴシック" pitchFamily="34" charset="-128"/>
            </a:endParaRPr>
          </a:p>
        </p:txBody>
      </p:sp>
      <p:pic>
        <p:nvPicPr>
          <p:cNvPr id="15365" name="Picture 16" descr="C:\Users\Valued Client\Desktop\Uganda_2010\STP64091.JPG"/>
          <p:cNvPicPr>
            <a:picLocks noChangeAspect="1" noChangeArrowheads="1"/>
          </p:cNvPicPr>
          <p:nvPr/>
        </p:nvPicPr>
        <p:blipFill>
          <a:blip r:embed="rId3" cstate="print"/>
          <a:srcRect/>
          <a:stretch>
            <a:fillRect/>
          </a:stretch>
        </p:blipFill>
        <p:spPr bwMode="auto">
          <a:xfrm>
            <a:off x="228600" y="228600"/>
            <a:ext cx="3149600" cy="2362200"/>
          </a:xfrm>
          <a:prstGeom prst="rect">
            <a:avLst/>
          </a:prstGeom>
          <a:noFill/>
          <a:ln w="9525">
            <a:noFill/>
            <a:miter lim="800000"/>
            <a:headEnd/>
            <a:tailEnd/>
          </a:ln>
        </p:spPr>
      </p:pic>
      <p:pic>
        <p:nvPicPr>
          <p:cNvPr id="15366" name="Picture 11" descr="C:\Users\Valued Client\Desktop\uganda2\Uganda_2010\STP64157.JPG"/>
          <p:cNvPicPr>
            <a:picLocks noChangeAspect="1" noChangeArrowheads="1"/>
          </p:cNvPicPr>
          <p:nvPr/>
        </p:nvPicPr>
        <p:blipFill>
          <a:blip r:embed="rId4" cstate="print"/>
          <a:srcRect/>
          <a:stretch>
            <a:fillRect/>
          </a:stretch>
        </p:blipFill>
        <p:spPr bwMode="auto">
          <a:xfrm>
            <a:off x="5740400" y="228600"/>
            <a:ext cx="3251200" cy="2438400"/>
          </a:xfrm>
          <a:prstGeom prst="rect">
            <a:avLst/>
          </a:prstGeom>
          <a:noFill/>
          <a:ln w="9525">
            <a:noFill/>
            <a:miter lim="800000"/>
            <a:headEnd/>
            <a:tailEnd/>
          </a:ln>
        </p:spPr>
      </p:pic>
      <p:pic>
        <p:nvPicPr>
          <p:cNvPr id="15367" name="Picture 2" descr="C:\Documents and Settings\mhayden\Desktop\dream stick_Uganda.JPG"/>
          <p:cNvPicPr>
            <a:picLocks noGrp="1" noChangeAspect="1" noChangeArrowheads="1"/>
          </p:cNvPicPr>
          <p:nvPr>
            <p:ph idx="1"/>
          </p:nvPr>
        </p:nvPicPr>
        <p:blipFill>
          <a:blip r:embed="rId5" cstate="print"/>
          <a:srcRect/>
          <a:stretch>
            <a:fillRect/>
          </a:stretch>
        </p:blipFill>
        <p:spPr>
          <a:xfrm>
            <a:off x="3505200" y="228600"/>
            <a:ext cx="2114550" cy="2819400"/>
          </a:xfrm>
        </p:spPr>
      </p:pic>
      <p:pic>
        <p:nvPicPr>
          <p:cNvPr id="15368" name="Picture 7" descr="C:\Users\Valued Client\Desktop\uganda2\Uganda_2010\STP64111.JPG"/>
          <p:cNvPicPr>
            <a:picLocks noChangeAspect="1" noChangeArrowheads="1"/>
          </p:cNvPicPr>
          <p:nvPr/>
        </p:nvPicPr>
        <p:blipFill>
          <a:blip r:embed="rId6" cstate="print"/>
          <a:srcRect/>
          <a:stretch>
            <a:fillRect/>
          </a:stretch>
        </p:blipFill>
        <p:spPr bwMode="auto">
          <a:xfrm>
            <a:off x="3505200" y="3962400"/>
            <a:ext cx="1981200" cy="2641600"/>
          </a:xfrm>
          <a:prstGeom prst="rect">
            <a:avLst/>
          </a:prstGeom>
          <a:noFill/>
          <a:ln w="9525">
            <a:noFill/>
            <a:miter lim="800000"/>
            <a:headEnd/>
            <a:tailEnd/>
          </a:ln>
        </p:spPr>
      </p:pic>
      <p:pic>
        <p:nvPicPr>
          <p:cNvPr id="15369" name="Picture 8" descr="C:\Users\Valued Client\Desktop\uganda2\Uganda_2010\STP64118.JPG"/>
          <p:cNvPicPr>
            <a:picLocks noChangeAspect="1" noChangeArrowheads="1"/>
          </p:cNvPicPr>
          <p:nvPr/>
        </p:nvPicPr>
        <p:blipFill>
          <a:blip r:embed="rId7" cstate="print"/>
          <a:srcRect/>
          <a:stretch>
            <a:fillRect/>
          </a:stretch>
        </p:blipFill>
        <p:spPr bwMode="auto">
          <a:xfrm>
            <a:off x="228600" y="4210050"/>
            <a:ext cx="3124200" cy="2343150"/>
          </a:xfrm>
          <a:prstGeom prst="rect">
            <a:avLst/>
          </a:prstGeom>
          <a:noFill/>
          <a:ln w="9525">
            <a:noFill/>
            <a:miter lim="800000"/>
            <a:headEnd/>
            <a:tailEnd/>
          </a:ln>
        </p:spPr>
      </p:pic>
    </p:spTree>
    <p:extLst>
      <p:ext uri="{BB962C8B-B14F-4D97-AF65-F5344CB8AC3E}">
        <p14:creationId xmlns:p14="http://schemas.microsoft.com/office/powerpoint/2010/main" val="20052337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438400"/>
            <a:ext cx="9144000" cy="914400"/>
          </a:xfrm>
        </p:spPr>
        <p:txBody>
          <a:bodyPr/>
          <a:lstStyle/>
          <a:p>
            <a:pPr algn="ctr" eaLnBrk="1" hangingPunct="1">
              <a:defRPr/>
            </a:pPr>
            <a:r>
              <a:rPr lang="en-US" b="1" dirty="0" smtClean="0">
                <a:latin typeface="+mn-lt"/>
                <a:ea typeface="ＭＳ Ｐゴシック" pitchFamily="34" charset="-128"/>
              </a:rPr>
              <a:t>The dengue virus vector mosquito </a:t>
            </a:r>
            <a:r>
              <a:rPr lang="en-US" b="1" i="1" dirty="0" err="1" smtClean="0">
                <a:latin typeface="+mn-lt"/>
                <a:ea typeface="ＭＳ Ｐゴシック" pitchFamily="34" charset="-128"/>
              </a:rPr>
              <a:t>Aedes</a:t>
            </a:r>
            <a:r>
              <a:rPr lang="en-US" b="1" i="1" dirty="0" smtClean="0">
                <a:latin typeface="+mn-lt"/>
                <a:ea typeface="ＭＳ Ｐゴシック" pitchFamily="34" charset="-128"/>
              </a:rPr>
              <a:t> </a:t>
            </a:r>
            <a:r>
              <a:rPr lang="en-US" b="1" i="1" dirty="0" err="1" smtClean="0">
                <a:latin typeface="+mn-lt"/>
                <a:ea typeface="ＭＳ Ｐゴシック" pitchFamily="34" charset="-128"/>
              </a:rPr>
              <a:t>aegypti</a:t>
            </a:r>
            <a:r>
              <a:rPr lang="en-US" b="1" i="1" dirty="0" smtClean="0">
                <a:latin typeface="+mn-lt"/>
                <a:ea typeface="ＭＳ Ｐゴシック" pitchFamily="34" charset="-128"/>
              </a:rPr>
              <a:t> </a:t>
            </a:r>
            <a:r>
              <a:rPr lang="en-US" b="1" dirty="0" smtClean="0">
                <a:latin typeface="+mn-lt"/>
                <a:ea typeface="ＭＳ Ｐゴシック" pitchFamily="34" charset="-128"/>
              </a:rPr>
              <a:t>in Mexico</a:t>
            </a:r>
          </a:p>
        </p:txBody>
      </p:sp>
      <p:sp>
        <p:nvSpPr>
          <p:cNvPr id="8"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Tree>
    <p:extLst>
      <p:ext uri="{BB962C8B-B14F-4D97-AF65-F5344CB8AC3E}">
        <p14:creationId xmlns:p14="http://schemas.microsoft.com/office/powerpoint/2010/main" val="596080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52400" y="1524000"/>
            <a:ext cx="5257800" cy="4635711"/>
          </a:xfrm>
          <a:prstGeom prst="rect">
            <a:avLst/>
          </a:prstGeom>
          <a:noFill/>
          <a:ln w="9525">
            <a:noFill/>
            <a:miter lim="800000"/>
            <a:headEnd/>
            <a:tailEnd/>
          </a:ln>
          <a:effectLst/>
        </p:spPr>
      </p:pic>
      <p:pic>
        <p:nvPicPr>
          <p:cNvPr id="4" name="Picture 7" descr="Aedes244_by_111pixWeb"/>
          <p:cNvPicPr>
            <a:picLocks noChangeAspect="1" noChangeArrowheads="1"/>
          </p:cNvPicPr>
          <p:nvPr/>
        </p:nvPicPr>
        <p:blipFill>
          <a:blip r:embed="rId4" cstate="print"/>
          <a:srcRect/>
          <a:stretch>
            <a:fillRect/>
          </a:stretch>
        </p:blipFill>
        <p:spPr bwMode="auto">
          <a:xfrm>
            <a:off x="5745531" y="228600"/>
            <a:ext cx="3372252" cy="1600200"/>
          </a:xfrm>
          <a:prstGeom prst="rect">
            <a:avLst/>
          </a:prstGeom>
          <a:noFill/>
          <a:ln w="9525">
            <a:solidFill>
              <a:schemeClr val="tx2"/>
            </a:solidFill>
            <a:miter lim="800000"/>
            <a:headEnd/>
            <a:tailEnd/>
          </a:ln>
        </p:spPr>
      </p:pic>
      <p:sp>
        <p:nvSpPr>
          <p:cNvPr id="2" name="TextBox 1"/>
          <p:cNvSpPr txBox="1"/>
          <p:nvPr/>
        </p:nvSpPr>
        <p:spPr>
          <a:xfrm>
            <a:off x="533400" y="685800"/>
            <a:ext cx="4295241" cy="523220"/>
          </a:xfrm>
          <a:prstGeom prst="rect">
            <a:avLst/>
          </a:prstGeom>
          <a:noFill/>
        </p:spPr>
        <p:txBody>
          <a:bodyPr wrap="none" rtlCol="0">
            <a:spAutoFit/>
          </a:bodyPr>
          <a:lstStyle/>
          <a:p>
            <a:r>
              <a:rPr lang="en-US" sz="2800" b="1" dirty="0">
                <a:solidFill>
                  <a:srgbClr val="330099"/>
                </a:solidFill>
                <a:ea typeface="ＭＳ Ｐゴシック" pitchFamily="34" charset="-128"/>
              </a:rPr>
              <a:t>Dengue Fever in Mexico</a:t>
            </a:r>
            <a:endParaRPr lang="en-US" sz="2800" dirty="0">
              <a:solidFill>
                <a:srgbClr val="330099"/>
              </a:solidFill>
            </a:endParaRPr>
          </a:p>
        </p:txBody>
      </p:sp>
      <p:pic>
        <p:nvPicPr>
          <p:cNvPr id="6" name="Picture 10" descr="intro5.jpg"/>
          <p:cNvPicPr>
            <a:picLocks noChangeAspect="1"/>
          </p:cNvPicPr>
          <p:nvPr/>
        </p:nvPicPr>
        <p:blipFill>
          <a:blip r:embed="rId5" cstate="print"/>
          <a:srcRect b="6461"/>
          <a:stretch>
            <a:fillRect/>
          </a:stretch>
        </p:blipFill>
        <p:spPr bwMode="auto">
          <a:xfrm>
            <a:off x="5791200" y="2057400"/>
            <a:ext cx="3352800" cy="2541206"/>
          </a:xfrm>
          <a:prstGeom prst="rect">
            <a:avLst/>
          </a:prstGeom>
          <a:noFill/>
          <a:ln w="9525">
            <a:solidFill>
              <a:schemeClr val="tx2"/>
            </a:solidFill>
            <a:miter lim="800000"/>
            <a:headEnd/>
            <a:tailEnd/>
          </a:ln>
        </p:spPr>
      </p:pic>
      <p:sp>
        <p:nvSpPr>
          <p:cNvPr id="3" name="TextBox 2"/>
          <p:cNvSpPr txBox="1"/>
          <p:nvPr/>
        </p:nvSpPr>
        <p:spPr>
          <a:xfrm>
            <a:off x="533400" y="6324600"/>
            <a:ext cx="3820803" cy="369332"/>
          </a:xfrm>
          <a:prstGeom prst="rect">
            <a:avLst/>
          </a:prstGeom>
          <a:noFill/>
        </p:spPr>
        <p:txBody>
          <a:bodyPr wrap="none" rtlCol="0">
            <a:spAutoFit/>
          </a:bodyPr>
          <a:lstStyle/>
          <a:p>
            <a:r>
              <a:rPr lang="en-US" sz="1600" dirty="0" smtClean="0"/>
              <a:t>(</a:t>
            </a:r>
            <a:r>
              <a:rPr lang="en-US" sz="1600" i="1" dirty="0" smtClean="0"/>
              <a:t>Lozano et al. 2012; Lozano et al. 2012</a:t>
            </a:r>
            <a:r>
              <a:rPr lang="en-US" dirty="0" smtClean="0"/>
              <a:t>)</a:t>
            </a:r>
            <a:endParaRPr lang="en-US" dirty="0"/>
          </a:p>
        </p:txBody>
      </p:sp>
      <p:pic>
        <p:nvPicPr>
          <p:cNvPr id="7" name="Picture 6"/>
          <p:cNvPicPr>
            <a:picLocks noChangeAspect="1"/>
          </p:cNvPicPr>
          <p:nvPr/>
        </p:nvPicPr>
        <p:blipFill>
          <a:blip r:embed="rId6"/>
          <a:stretch>
            <a:fillRect/>
          </a:stretch>
        </p:blipFill>
        <p:spPr>
          <a:xfrm>
            <a:off x="5795423" y="4819849"/>
            <a:ext cx="3348577" cy="1885751"/>
          </a:xfrm>
          <a:prstGeom prst="rect">
            <a:avLst/>
          </a:prstGeom>
        </p:spPr>
      </p:pic>
    </p:spTree>
    <p:extLst>
      <p:ext uri="{BB962C8B-B14F-4D97-AF65-F5344CB8AC3E}">
        <p14:creationId xmlns:p14="http://schemas.microsoft.com/office/powerpoint/2010/main" val="507070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1288"/>
            <a:ext cx="8305800" cy="925512"/>
          </a:xfrm>
        </p:spPr>
        <p:txBody>
          <a:bodyPr/>
          <a:lstStyle/>
          <a:p>
            <a:r>
              <a:rPr lang="en-US" sz="2800" b="1" dirty="0">
                <a:latin typeface="+mn-lt"/>
                <a:ea typeface="MS PGothic" charset="0"/>
                <a:cs typeface="MS PGothic" charset="0"/>
              </a:rPr>
              <a:t>Examples of use of TRMM rainfall data</a:t>
            </a:r>
            <a:endParaRPr lang="en-US" sz="2800" dirty="0">
              <a:latin typeface="+mn-lt"/>
            </a:endParaRPr>
          </a:p>
        </p:txBody>
      </p:sp>
      <p:sp>
        <p:nvSpPr>
          <p:cNvPr id="3" name="Content Placeholder 2"/>
          <p:cNvSpPr>
            <a:spLocks noGrp="1"/>
          </p:cNvSpPr>
          <p:nvPr>
            <p:ph idx="1"/>
          </p:nvPr>
        </p:nvSpPr>
        <p:spPr>
          <a:xfrm>
            <a:off x="457200" y="1981200"/>
            <a:ext cx="8305800" cy="5486400"/>
          </a:xfrm>
        </p:spPr>
        <p:txBody>
          <a:bodyPr/>
          <a:lstStyle/>
          <a:p>
            <a:pPr eaLnBrk="1" hangingPunct="1"/>
            <a:r>
              <a:rPr lang="en-US" dirty="0" smtClean="0">
                <a:solidFill>
                  <a:srgbClr val="000000"/>
                </a:solidFill>
              </a:rPr>
              <a:t>Modeling </a:t>
            </a:r>
            <a:r>
              <a:rPr lang="en-US" dirty="0">
                <a:solidFill>
                  <a:srgbClr val="000000"/>
                </a:solidFill>
              </a:rPr>
              <a:t>the dengue vector mosquito </a:t>
            </a:r>
            <a:r>
              <a:rPr lang="en-US" i="1" dirty="0">
                <a:solidFill>
                  <a:srgbClr val="000000"/>
                </a:solidFill>
              </a:rPr>
              <a:t>Aedes aegypti </a:t>
            </a:r>
            <a:r>
              <a:rPr lang="en-US" dirty="0">
                <a:solidFill>
                  <a:srgbClr val="000000"/>
                </a:solidFill>
              </a:rPr>
              <a:t>in Mexico </a:t>
            </a:r>
            <a:endParaRPr lang="en-US" dirty="0" smtClean="0">
              <a:solidFill>
                <a:srgbClr val="000000"/>
              </a:solidFill>
            </a:endParaRPr>
          </a:p>
          <a:p>
            <a:pPr lvl="1" eaLnBrk="1" hangingPunct="1">
              <a:buFont typeface="Arial" charset="0"/>
              <a:buChar char="•"/>
            </a:pPr>
            <a:r>
              <a:rPr lang="en-US" dirty="0" smtClean="0">
                <a:solidFill>
                  <a:srgbClr val="000000"/>
                </a:solidFill>
              </a:rPr>
              <a:t>TRMM precipitation is used along with other weather variables to drive an energy balance model that simulates water dynamics in container habitats exploited by immature mosquitoes.</a:t>
            </a:r>
          </a:p>
          <a:p>
            <a:pPr lvl="1" eaLnBrk="1" hangingPunct="1">
              <a:buFont typeface="Arial" charset="0"/>
              <a:buChar char="•"/>
            </a:pPr>
            <a:r>
              <a:rPr lang="en-US" dirty="0" smtClean="0">
                <a:solidFill>
                  <a:srgbClr val="000000"/>
                </a:solidFill>
              </a:rPr>
              <a:t>TRMM </a:t>
            </a:r>
            <a:r>
              <a:rPr lang="en-US" dirty="0">
                <a:solidFill>
                  <a:srgbClr val="000000"/>
                </a:solidFill>
              </a:rPr>
              <a:t>precipitation is used as an explanatory variable for empirical modeling of mosquito presence.</a:t>
            </a:r>
          </a:p>
          <a:p>
            <a:pPr lvl="1" eaLnBrk="1" hangingPunct="1">
              <a:buFont typeface="Arial" charset="0"/>
              <a:buChar char="•"/>
            </a:pPr>
            <a:r>
              <a:rPr lang="en-US" dirty="0">
                <a:solidFill>
                  <a:srgbClr val="000000"/>
                </a:solidFill>
              </a:rPr>
              <a:t>TRMM precipitation is used along with other weather variables to drive a physically-based model of mosquito abundance.</a:t>
            </a:r>
          </a:p>
          <a:p>
            <a:pPr lvl="1" eaLnBrk="1" hangingPunct="1">
              <a:buFont typeface="Arial" charset="0"/>
              <a:buChar char="•"/>
            </a:pPr>
            <a:endParaRPr lang="en-US" dirty="0">
              <a:solidFill>
                <a:srgbClr val="000000"/>
              </a:solidFill>
            </a:endParaRPr>
          </a:p>
          <a:p>
            <a:pPr marL="0" indent="0" eaLnBrk="1" hangingPunct="1">
              <a:buNone/>
            </a:pPr>
            <a:endParaRPr lang="en-US" dirty="0"/>
          </a:p>
        </p:txBody>
      </p:sp>
    </p:spTree>
    <p:extLst>
      <p:ext uri="{BB962C8B-B14F-4D97-AF65-F5344CB8AC3E}">
        <p14:creationId xmlns:p14="http://schemas.microsoft.com/office/powerpoint/2010/main" val="17770319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41288"/>
            <a:ext cx="8686800" cy="925512"/>
          </a:xfrm>
          <a:prstGeom prst="rect">
            <a:avLst/>
          </a:prstGeom>
        </p:spPr>
        <p:txBody>
          <a:bodyPr/>
          <a:lstStyle/>
          <a:p>
            <a:pPr eaLnBrk="0" hangingPunct="0">
              <a:defRPr/>
            </a:pPr>
            <a:r>
              <a:rPr lang="en-US" sz="2400" b="1" kern="0" dirty="0">
                <a:solidFill>
                  <a:srgbClr val="330099"/>
                </a:solidFill>
                <a:latin typeface="+mn-lt"/>
                <a:ea typeface="+mj-ea"/>
                <a:cs typeface="+mj-cs"/>
              </a:rPr>
              <a:t>Climate-based modeling of the dengue virus vector mosquito </a:t>
            </a:r>
            <a:r>
              <a:rPr lang="en-US" sz="2400" b="1" i="1" kern="0" dirty="0" err="1">
                <a:solidFill>
                  <a:srgbClr val="330099"/>
                </a:solidFill>
                <a:latin typeface="+mn-lt"/>
                <a:ea typeface="+mj-ea"/>
                <a:cs typeface="+mj-cs"/>
              </a:rPr>
              <a:t>Aedes</a:t>
            </a:r>
            <a:r>
              <a:rPr lang="en-US" sz="2400" b="1" i="1" kern="0" dirty="0">
                <a:solidFill>
                  <a:srgbClr val="330099"/>
                </a:solidFill>
                <a:latin typeface="+mn-lt"/>
                <a:ea typeface="+mj-ea"/>
                <a:cs typeface="+mj-cs"/>
              </a:rPr>
              <a:t> </a:t>
            </a:r>
            <a:r>
              <a:rPr lang="en-US" sz="2400" b="1" i="1" kern="0" dirty="0" err="1">
                <a:solidFill>
                  <a:srgbClr val="330099"/>
                </a:solidFill>
                <a:latin typeface="+mn-lt"/>
                <a:ea typeface="+mj-ea"/>
                <a:cs typeface="+mj-cs"/>
              </a:rPr>
              <a:t>aegypti</a:t>
            </a:r>
            <a:r>
              <a:rPr lang="en-US" sz="2400" b="1" i="1" kern="0" dirty="0">
                <a:solidFill>
                  <a:srgbClr val="330099"/>
                </a:solidFill>
                <a:latin typeface="+mn-lt"/>
                <a:ea typeface="+mj-ea"/>
                <a:cs typeface="+mj-cs"/>
              </a:rPr>
              <a:t> </a:t>
            </a:r>
            <a:r>
              <a:rPr lang="en-US" sz="2400" b="1" kern="0" dirty="0">
                <a:solidFill>
                  <a:srgbClr val="330099"/>
                </a:solidFill>
                <a:latin typeface="+mn-lt"/>
                <a:ea typeface="+mj-ea"/>
                <a:cs typeface="+mj-cs"/>
              </a:rPr>
              <a:t>using field data from 600 homes:</a:t>
            </a:r>
          </a:p>
          <a:p>
            <a:pPr eaLnBrk="0" hangingPunct="0">
              <a:defRPr/>
            </a:pPr>
            <a:endParaRPr lang="en-US" sz="1000" kern="0" dirty="0">
              <a:solidFill>
                <a:srgbClr val="330099"/>
              </a:solidFill>
              <a:latin typeface="Arial Black" pitchFamily="34" charset="0"/>
              <a:ea typeface="+mj-ea"/>
              <a:cs typeface="+mj-cs"/>
            </a:endParaRPr>
          </a:p>
          <a:p>
            <a:pPr eaLnBrk="0" hangingPunct="0">
              <a:defRPr/>
            </a:pPr>
            <a:r>
              <a:rPr lang="en-US" sz="2000" kern="0" dirty="0">
                <a:solidFill>
                  <a:srgbClr val="FF0000"/>
                </a:solidFill>
                <a:latin typeface="Arial Black" pitchFamily="34" charset="0"/>
                <a:ea typeface="+mj-ea"/>
                <a:cs typeface="+mj-cs"/>
              </a:rPr>
              <a:t>BIOMOD Results for Puebla (2100 m ASL)</a:t>
            </a:r>
          </a:p>
        </p:txBody>
      </p:sp>
      <p:sp>
        <p:nvSpPr>
          <p:cNvPr id="12"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
        <p:nvSpPr>
          <p:cNvPr id="12292" name="TextBox 33"/>
          <p:cNvSpPr txBox="1">
            <a:spLocks noChangeArrowheads="1"/>
          </p:cNvSpPr>
          <p:nvPr/>
        </p:nvSpPr>
        <p:spPr bwMode="auto">
          <a:xfrm>
            <a:off x="4114800" y="1676400"/>
            <a:ext cx="47244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dirty="0"/>
              <a:t>A small temperature increase of 1</a:t>
            </a:r>
            <a:r>
              <a:rPr lang="en-US" sz="1600" baseline="30000" dirty="0"/>
              <a:t>o</a:t>
            </a:r>
            <a:r>
              <a:rPr lang="en-US" sz="1600" dirty="0"/>
              <a:t>C has the potential to double the number of premises harboring </a:t>
            </a:r>
            <a:r>
              <a:rPr lang="en-US" sz="1600" i="1" dirty="0"/>
              <a:t>Ae. aegypti</a:t>
            </a:r>
            <a:r>
              <a:rPr lang="en-US" sz="1600" dirty="0"/>
              <a:t> during  the peak of the rainy season in the high altitude city of Puebla.  A change at least this large is likely to occur within the next 50 years.</a:t>
            </a:r>
          </a:p>
          <a:p>
            <a:pPr eaLnBrk="1" hangingPunct="1"/>
            <a:endParaRPr lang="en-US" sz="1600" dirty="0"/>
          </a:p>
          <a:p>
            <a:pPr eaLnBrk="1" hangingPunct="1"/>
            <a:r>
              <a:rPr lang="en-US" sz="1600" dirty="0"/>
              <a:t>The results are relatively insensitive to rainfall changes because water is already quite abundant during the rainy season.  Unrealistically large changes in rainfall would be required to make a difference. We do not have a good sense of how rainfall may change in central Mexico.</a:t>
            </a:r>
          </a:p>
          <a:p>
            <a:pPr eaLnBrk="1" hangingPunct="1"/>
            <a:endParaRPr lang="en-US" sz="1600" dirty="0"/>
          </a:p>
          <a:p>
            <a:pPr eaLnBrk="1" hangingPunct="1"/>
            <a:r>
              <a:rPr lang="en-US" sz="1600" dirty="0"/>
              <a:t>At lower altitude cities (not shown), we do not see the large projected changes in the % of premises with </a:t>
            </a:r>
            <a:r>
              <a:rPr lang="en-US" sz="1600" i="1" dirty="0"/>
              <a:t>Ae. aegypti </a:t>
            </a:r>
            <a:r>
              <a:rPr lang="en-US" sz="1600" dirty="0"/>
              <a:t>like we do here in Puebla, because these cities already lie well within the middle of the envelope of climatic suitability.  So, it</a:t>
            </a:r>
            <a:r>
              <a:rPr lang="ja-JP" altLang="en-US" sz="1600" dirty="0"/>
              <a:t>’</a:t>
            </a:r>
            <a:r>
              <a:rPr lang="en-US" sz="1600" dirty="0"/>
              <a:t>s the marginal cities where we are likely to see the largest changes.</a:t>
            </a:r>
          </a:p>
        </p:txBody>
      </p:sp>
      <p:pic>
        <p:nvPicPr>
          <p:cNvPr id="122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3550"/>
            <a:ext cx="37020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615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6625"/>
            <a:ext cx="7772400" cy="2212975"/>
          </a:xfrm>
        </p:spPr>
        <p:txBody>
          <a:bodyPr>
            <a:normAutofit fontScale="90000"/>
          </a:bodyPr>
          <a:lstStyle/>
          <a:p>
            <a:r>
              <a:rPr lang="en-US" b="1" dirty="0" smtClean="0">
                <a:latin typeface="Arial"/>
                <a:cs typeface="Arial"/>
              </a:rPr>
              <a:t>Toward improving simulations of </a:t>
            </a:r>
            <a:r>
              <a:rPr lang="en-US" b="1" i="1" dirty="0" smtClean="0">
                <a:latin typeface="Arial"/>
                <a:cs typeface="Arial"/>
              </a:rPr>
              <a:t>Ae. aegypti</a:t>
            </a:r>
            <a:r>
              <a:rPr lang="en-US" b="1" dirty="0" smtClean="0">
                <a:latin typeface="Arial"/>
                <a:cs typeface="Arial"/>
              </a:rPr>
              <a:t> abundance:</a:t>
            </a:r>
            <a:br>
              <a:rPr lang="en-US" b="1" dirty="0" smtClean="0">
                <a:latin typeface="Arial"/>
                <a:cs typeface="Arial"/>
              </a:rPr>
            </a:br>
            <a:r>
              <a:rPr lang="en-US" b="1" dirty="0">
                <a:latin typeface="Arial"/>
                <a:cs typeface="Arial"/>
              </a:rPr>
              <a:t/>
            </a:r>
            <a:br>
              <a:rPr lang="en-US" b="1" dirty="0">
                <a:latin typeface="Arial"/>
                <a:cs typeface="Arial"/>
              </a:rPr>
            </a:br>
            <a:r>
              <a:rPr lang="en-US" b="1" dirty="0" smtClean="0">
                <a:latin typeface="Arial"/>
                <a:cs typeface="Arial"/>
              </a:rPr>
              <a:t>Modeling </a:t>
            </a:r>
            <a:r>
              <a:rPr lang="en-US" b="1" i="1" dirty="0" smtClean="0">
                <a:latin typeface="Arial"/>
                <a:cs typeface="Arial"/>
              </a:rPr>
              <a:t>Ae. aegypti </a:t>
            </a:r>
            <a:r>
              <a:rPr lang="en-US" b="1" dirty="0" smtClean="0">
                <a:latin typeface="Arial"/>
                <a:cs typeface="Arial"/>
              </a:rPr>
              <a:t>habitat suitability with WHATCH’EM</a:t>
            </a:r>
            <a:endParaRPr lang="en-US" b="1" dirty="0">
              <a:latin typeface="Arial"/>
              <a:cs typeface="Arial"/>
            </a:endParaRPr>
          </a:p>
        </p:txBody>
      </p:sp>
    </p:spTree>
    <p:extLst>
      <p:ext uri="{BB962C8B-B14F-4D97-AF65-F5344CB8AC3E}">
        <p14:creationId xmlns:p14="http://schemas.microsoft.com/office/powerpoint/2010/main" val="28311468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762000"/>
            <a:ext cx="8839200" cy="5943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0" y="0"/>
            <a:ext cx="9144000" cy="925512"/>
          </a:xfrm>
        </p:spPr>
        <p:txBody>
          <a:bodyPr>
            <a:normAutofit fontScale="90000"/>
          </a:bodyPr>
          <a:lstStyle/>
          <a:p>
            <a:r>
              <a:rPr lang="en-US" sz="3200" b="1" dirty="0" smtClean="0">
                <a:latin typeface="Arial"/>
                <a:cs typeface="Arial"/>
              </a:rPr>
              <a:t>Energy Balance Modeling in Breeding Containers</a:t>
            </a:r>
            <a:endParaRPr lang="en-US" sz="3200" b="1" dirty="0">
              <a:latin typeface="Arial"/>
              <a:cs typeface="Arial"/>
            </a:endParaRPr>
          </a:p>
        </p:txBody>
      </p:sp>
      <p:sp>
        <p:nvSpPr>
          <p:cNvPr id="7" name="TextBox 6"/>
          <p:cNvSpPr txBox="1"/>
          <p:nvPr/>
        </p:nvSpPr>
        <p:spPr>
          <a:xfrm>
            <a:off x="4648200" y="3276600"/>
            <a:ext cx="4480714" cy="3139321"/>
          </a:xfrm>
          <a:prstGeom prst="rect">
            <a:avLst/>
          </a:prstGeom>
          <a:noFill/>
        </p:spPr>
        <p:txBody>
          <a:bodyPr wrap="none" rtlCol="0">
            <a:spAutoFit/>
          </a:bodyPr>
          <a:lstStyle/>
          <a:p>
            <a:r>
              <a:rPr lang="en-US" b="1" dirty="0" smtClean="0"/>
              <a:t>SW</a:t>
            </a:r>
            <a:r>
              <a:rPr lang="en-US" dirty="0" smtClean="0"/>
              <a:t>: Shortwave radiation</a:t>
            </a:r>
          </a:p>
          <a:p>
            <a:r>
              <a:rPr lang="en-US" b="1" dirty="0" smtClean="0"/>
              <a:t>LW</a:t>
            </a:r>
            <a:r>
              <a:rPr lang="en-US" dirty="0" smtClean="0"/>
              <a:t>: Longwave radiation</a:t>
            </a:r>
          </a:p>
          <a:p>
            <a:r>
              <a:rPr lang="en-US" b="1" dirty="0" smtClean="0"/>
              <a:t>H</a:t>
            </a:r>
            <a:r>
              <a:rPr lang="en-US" dirty="0" smtClean="0"/>
              <a:t>: Sensible heat</a:t>
            </a:r>
          </a:p>
          <a:p>
            <a:r>
              <a:rPr lang="en-US" b="1" dirty="0" smtClean="0"/>
              <a:t>L</a:t>
            </a:r>
            <a:r>
              <a:rPr lang="en-US" dirty="0" smtClean="0"/>
              <a:t>: Latent heat</a:t>
            </a:r>
          </a:p>
          <a:p>
            <a:r>
              <a:rPr lang="en-US" b="1" dirty="0" smtClean="0"/>
              <a:t>G</a:t>
            </a:r>
            <a:r>
              <a:rPr lang="en-US" dirty="0" smtClean="0"/>
              <a:t>: Ground heat</a:t>
            </a:r>
          </a:p>
          <a:p>
            <a:r>
              <a:rPr lang="en-US" b="1" dirty="0" smtClean="0"/>
              <a:t>C</a:t>
            </a:r>
            <a:r>
              <a:rPr lang="en-US" dirty="0" smtClean="0"/>
              <a:t>: Conduction from container surfaces</a:t>
            </a:r>
          </a:p>
          <a:p>
            <a:r>
              <a:rPr lang="en-US" b="1" dirty="0" smtClean="0"/>
              <a:t>S</a:t>
            </a:r>
            <a:r>
              <a:rPr lang="en-US" dirty="0" smtClean="0"/>
              <a:t>: Heat storage</a:t>
            </a:r>
          </a:p>
          <a:p>
            <a:r>
              <a:rPr lang="en-US" i="1" dirty="0" smtClean="0"/>
              <a:t>Units</a:t>
            </a:r>
            <a:r>
              <a:rPr lang="en-US" dirty="0" smtClean="0"/>
              <a:t>: Power (W, energy per unit time)</a:t>
            </a:r>
          </a:p>
          <a:p>
            <a:r>
              <a:rPr lang="en-US" i="1" dirty="0" smtClean="0"/>
              <a:t>Sign convention</a:t>
            </a:r>
            <a:r>
              <a:rPr lang="en-US" dirty="0" smtClean="0"/>
              <a:t>:</a:t>
            </a:r>
          </a:p>
          <a:p>
            <a:pPr>
              <a:buFontTx/>
              <a:buChar char="-"/>
            </a:pPr>
            <a:r>
              <a:rPr lang="en-US" dirty="0" smtClean="0"/>
              <a:t> Radiation terms: Positive into container</a:t>
            </a:r>
          </a:p>
          <a:p>
            <a:pPr>
              <a:buFontTx/>
              <a:buChar char="-"/>
            </a:pPr>
            <a:r>
              <a:rPr lang="en-US" dirty="0" smtClean="0"/>
              <a:t> Other terms: Positive out of container</a:t>
            </a:r>
            <a:endParaRPr lang="en-US" dirty="0"/>
          </a:p>
        </p:txBody>
      </p:sp>
      <p:sp>
        <p:nvSpPr>
          <p:cNvPr id="8" name="TextBox 7"/>
          <p:cNvSpPr txBox="1"/>
          <p:nvPr/>
        </p:nvSpPr>
        <p:spPr>
          <a:xfrm>
            <a:off x="3886201" y="2286000"/>
            <a:ext cx="4876800" cy="923330"/>
          </a:xfrm>
          <a:prstGeom prst="rect">
            <a:avLst/>
          </a:prstGeom>
          <a:noFill/>
        </p:spPr>
        <p:txBody>
          <a:bodyPr wrap="square" rtlCol="0">
            <a:spAutoFit/>
          </a:bodyPr>
          <a:lstStyle/>
          <a:p>
            <a:r>
              <a:rPr lang="en-US" dirty="0" smtClean="0"/>
              <a:t>The heat storage (i.e., change in temperature) in the water container is equal to the balance of energy to/from the container</a:t>
            </a:r>
            <a:endParaRPr lang="en-US"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27" name="Object 3"/>
          <p:cNvGraphicFramePr>
            <a:graphicFrameLocks noChangeAspect="1"/>
          </p:cNvGraphicFramePr>
          <p:nvPr/>
        </p:nvGraphicFramePr>
        <p:xfrm>
          <a:off x="1676400" y="914400"/>
          <a:ext cx="5943600" cy="471139"/>
        </p:xfrm>
        <a:graphic>
          <a:graphicData uri="http://schemas.openxmlformats.org/presentationml/2006/ole">
            <mc:AlternateContent xmlns:mc="http://schemas.openxmlformats.org/markup-compatibility/2006">
              <mc:Choice xmlns:v="urn:schemas-microsoft-com:vml" Requires="v">
                <p:oleObj spid="_x0000_s1076" name="Equation" r:id="rId3" imgW="3124200" imgH="241300" progId="Equation.DSMT4">
                  <p:embed/>
                </p:oleObj>
              </mc:Choice>
              <mc:Fallback>
                <p:oleObj name="Equation" r:id="rId3" imgW="31242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4400"/>
                        <a:ext cx="5943600" cy="471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29" name="Object 5"/>
          <p:cNvGraphicFramePr>
            <a:graphicFrameLocks noChangeAspect="1"/>
          </p:cNvGraphicFramePr>
          <p:nvPr/>
        </p:nvGraphicFramePr>
        <p:xfrm>
          <a:off x="1676400" y="1524000"/>
          <a:ext cx="6013938" cy="457200"/>
        </p:xfrm>
        <a:graphic>
          <a:graphicData uri="http://schemas.openxmlformats.org/presentationml/2006/ole">
            <mc:AlternateContent xmlns:mc="http://schemas.openxmlformats.org/markup-compatibility/2006">
              <mc:Choice xmlns:v="urn:schemas-microsoft-com:vml" Requires="v">
                <p:oleObj spid="_x0000_s1077" name="Equation" r:id="rId5" imgW="3263900" imgH="241300" progId="Equation.3">
                  <p:embed/>
                </p:oleObj>
              </mc:Choice>
              <mc:Fallback>
                <p:oleObj name="Equation" r:id="rId5" imgW="32639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524000"/>
                        <a:ext cx="60139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container_modeling_diagram_v2.png"/>
          <p:cNvPicPr>
            <a:picLocks noChangeAspect="1"/>
          </p:cNvPicPr>
          <p:nvPr/>
        </p:nvPicPr>
        <p:blipFill>
          <a:blip r:embed="rId7" cstate="print"/>
          <a:srcRect r="17308"/>
          <a:stretch>
            <a:fillRect/>
          </a:stretch>
        </p:blipFill>
        <p:spPr>
          <a:xfrm>
            <a:off x="381000" y="1981200"/>
            <a:ext cx="3380755" cy="4521512"/>
          </a:xfrm>
          <a:prstGeom prst="rect">
            <a:avLst/>
          </a:prstGeom>
        </p:spPr>
      </p:pic>
      <p:cxnSp>
        <p:nvCxnSpPr>
          <p:cNvPr id="15" name="Straight Connector 14"/>
          <p:cNvCxnSpPr/>
          <p:nvPr/>
        </p:nvCxnSpPr>
        <p:spPr>
          <a:xfrm>
            <a:off x="381000" y="1981200"/>
            <a:ext cx="838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00200" y="914400"/>
            <a:ext cx="533400" cy="533400"/>
          </a:xfrm>
          <a:prstGeom prst="ellipse">
            <a:avLst/>
          </a:prstGeom>
          <a:solidFill>
            <a:srgbClr val="FF0000">
              <a:alpha val="26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638800" y="914400"/>
            <a:ext cx="533400" cy="533400"/>
          </a:xfrm>
          <a:prstGeom prst="ellipse">
            <a:avLst/>
          </a:prstGeom>
          <a:solidFill>
            <a:schemeClr val="accent2">
              <a:alpha val="2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3643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rmAutofit/>
          </a:bodyPr>
          <a:lstStyle/>
          <a:p>
            <a:pPr algn="ctr">
              <a:defRPr/>
            </a:pPr>
            <a:r>
              <a:rPr lang="en-US" sz="3200" b="1" dirty="0" smtClean="0">
                <a:latin typeface="Arial"/>
                <a:cs typeface="Arial"/>
              </a:rPr>
              <a:t>Energy Balance Model Example</a:t>
            </a:r>
          </a:p>
        </p:txBody>
      </p:sp>
      <p:pic>
        <p:nvPicPr>
          <p:cNvPr id="5" name="Picture 4" descr="temperature-RioBlanco-RioBlanco-Bucket-Gray-shade.gif"/>
          <p:cNvPicPr>
            <a:picLocks noChangeAspect="1"/>
          </p:cNvPicPr>
          <p:nvPr/>
        </p:nvPicPr>
        <p:blipFill>
          <a:blip r:embed="rId2" cstate="print"/>
          <a:srcRect t="10909" b="12121"/>
          <a:stretch>
            <a:fillRect/>
          </a:stretch>
        </p:blipFill>
        <p:spPr>
          <a:xfrm>
            <a:off x="4325401" y="1219200"/>
            <a:ext cx="4589999" cy="4572000"/>
          </a:xfrm>
          <a:prstGeom prst="rect">
            <a:avLst/>
          </a:prstGeom>
        </p:spPr>
      </p:pic>
      <p:pic>
        <p:nvPicPr>
          <p:cNvPr id="6" name="Picture 5" descr="5-gal_gray.jpg"/>
          <p:cNvPicPr>
            <a:picLocks noChangeAspect="1"/>
          </p:cNvPicPr>
          <p:nvPr/>
        </p:nvPicPr>
        <p:blipFill>
          <a:blip r:embed="rId3" cstate="print"/>
          <a:stretch>
            <a:fillRect/>
          </a:stretch>
        </p:blipFill>
        <p:spPr>
          <a:xfrm>
            <a:off x="685800" y="990600"/>
            <a:ext cx="1828800" cy="1828800"/>
          </a:xfrm>
          <a:prstGeom prst="rect">
            <a:avLst/>
          </a:prstGeom>
          <a:ln>
            <a:solidFill>
              <a:schemeClr val="tx1"/>
            </a:solidFill>
          </a:ln>
        </p:spPr>
      </p:pic>
      <p:pic>
        <p:nvPicPr>
          <p:cNvPr id="7" name="Picture 6" descr="STP64758.JPG"/>
          <p:cNvPicPr>
            <a:picLocks noChangeAspect="1"/>
          </p:cNvPicPr>
          <p:nvPr/>
        </p:nvPicPr>
        <p:blipFill>
          <a:blip r:embed="rId4" cstate="print"/>
          <a:stretch>
            <a:fillRect/>
          </a:stretch>
        </p:blipFill>
        <p:spPr>
          <a:xfrm>
            <a:off x="381000" y="2971800"/>
            <a:ext cx="2209800" cy="1657350"/>
          </a:xfrm>
          <a:prstGeom prst="rect">
            <a:avLst/>
          </a:prstGeom>
          <a:ln>
            <a:solidFill>
              <a:schemeClr val="tx2"/>
            </a:solidFill>
          </a:ln>
        </p:spPr>
      </p:pic>
      <p:pic>
        <p:nvPicPr>
          <p:cNvPr id="8" name="Picture 7" descr="STP64756.JPG"/>
          <p:cNvPicPr>
            <a:picLocks noChangeAspect="1"/>
          </p:cNvPicPr>
          <p:nvPr/>
        </p:nvPicPr>
        <p:blipFill>
          <a:blip r:embed="rId5" cstate="print"/>
          <a:stretch>
            <a:fillRect/>
          </a:stretch>
        </p:blipFill>
        <p:spPr>
          <a:xfrm>
            <a:off x="1828800" y="4114800"/>
            <a:ext cx="2286000" cy="1714500"/>
          </a:xfrm>
          <a:prstGeom prst="rect">
            <a:avLst/>
          </a:prstGeom>
          <a:ln>
            <a:solidFill>
              <a:schemeClr val="tx2"/>
            </a:solidFill>
          </a:ln>
        </p:spPr>
      </p:pic>
      <p:sp>
        <p:nvSpPr>
          <p:cNvPr id="2" name="TextBox 1"/>
          <p:cNvSpPr txBox="1"/>
          <p:nvPr/>
        </p:nvSpPr>
        <p:spPr>
          <a:xfrm>
            <a:off x="1143000" y="5943600"/>
            <a:ext cx="7366169" cy="923330"/>
          </a:xfrm>
          <a:prstGeom prst="rect">
            <a:avLst/>
          </a:prstGeom>
          <a:noFill/>
        </p:spPr>
        <p:txBody>
          <a:bodyPr wrap="none" rtlCol="0">
            <a:spAutoFit/>
          </a:bodyPr>
          <a:lstStyle/>
          <a:p>
            <a:r>
              <a:rPr lang="en-US" dirty="0" smtClean="0"/>
              <a:t>Field studies on different sized/colored  buckets in shade, partial shade</a:t>
            </a:r>
          </a:p>
          <a:p>
            <a:r>
              <a:rPr lang="en-US" dirty="0" smtClean="0"/>
              <a:t>and full sun in Boulder, CO, Veracruz, MX and Orizaba, MX. HH </a:t>
            </a:r>
          </a:p>
          <a:p>
            <a:r>
              <a:rPr lang="en-US" dirty="0"/>
              <a:t>c</a:t>
            </a:r>
            <a:r>
              <a:rPr lang="en-US" dirty="0" smtClean="0"/>
              <a:t>ollections of pupae and container characterization in summer 2013 </a:t>
            </a:r>
            <a:endParaRPr lang="en-US" dirty="0"/>
          </a:p>
        </p:txBody>
      </p:sp>
    </p:spTree>
    <p:extLst>
      <p:ext uri="{BB962C8B-B14F-4D97-AF65-F5344CB8AC3E}">
        <p14:creationId xmlns:p14="http://schemas.microsoft.com/office/powerpoint/2010/main" val="35780167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2"/>
            <a:ext cx="8305800" cy="925512"/>
          </a:xfrm>
        </p:spPr>
        <p:txBody>
          <a:bodyPr/>
          <a:lstStyle/>
          <a:p>
            <a:r>
              <a:rPr lang="en-US" b="1" dirty="0" smtClean="0">
                <a:latin typeface="+mn-lt"/>
              </a:rPr>
              <a:t>Acknowledgements </a:t>
            </a:r>
            <a:endParaRPr lang="en-US" b="1" dirty="0">
              <a:latin typeface="+mn-lt"/>
            </a:endParaRPr>
          </a:p>
        </p:txBody>
      </p:sp>
      <p:sp>
        <p:nvSpPr>
          <p:cNvPr id="5122" name="Content Placeholder 2"/>
          <p:cNvSpPr>
            <a:spLocks noGrp="1"/>
          </p:cNvSpPr>
          <p:nvPr>
            <p:ph idx="1"/>
          </p:nvPr>
        </p:nvSpPr>
        <p:spPr>
          <a:xfrm>
            <a:off x="457200" y="1143000"/>
            <a:ext cx="8305800" cy="5486400"/>
          </a:xfrm>
        </p:spPr>
        <p:txBody>
          <a:bodyPr/>
          <a:lstStyle/>
          <a:p>
            <a:pPr>
              <a:buFontTx/>
              <a:buNone/>
            </a:pPr>
            <a:r>
              <a:rPr lang="en-US" dirty="0" smtClean="0">
                <a:solidFill>
                  <a:schemeClr val="tx1"/>
                </a:solidFill>
                <a:ea typeface="MS PGothic" pitchFamily="34" charset="-128"/>
              </a:rPr>
              <a:t>Plague: funded by USAID</a:t>
            </a:r>
            <a:r>
              <a:rPr lang="en-US" smtClean="0">
                <a:solidFill>
                  <a:schemeClr val="tx1"/>
                </a:solidFill>
                <a:ea typeface="MS PGothic" pitchFamily="34" charset="-128"/>
              </a:rPr>
              <a:t>/</a:t>
            </a:r>
            <a:r>
              <a:rPr lang="en-US" smtClean="0">
                <a:solidFill>
                  <a:schemeClr val="tx1"/>
                </a:solidFill>
                <a:ea typeface="MS PGothic" pitchFamily="34" charset="-128"/>
              </a:rPr>
              <a:t>CDC</a:t>
            </a:r>
          </a:p>
          <a:p>
            <a:pPr>
              <a:buFont typeface="Arial"/>
              <a:buChar char="•"/>
            </a:pPr>
            <a:r>
              <a:rPr lang="en-US" b="0" smtClean="0">
                <a:solidFill>
                  <a:schemeClr val="tx1"/>
                </a:solidFill>
                <a:ea typeface="MS PGothic" pitchFamily="34" charset="-128"/>
              </a:rPr>
              <a:t>R</a:t>
            </a:r>
            <a:r>
              <a:rPr lang="en-US" b="0" dirty="0" smtClean="0">
                <a:solidFill>
                  <a:schemeClr val="tx1"/>
                </a:solidFill>
                <a:ea typeface="MS PGothic" pitchFamily="34" charset="-128"/>
              </a:rPr>
              <a:t>. </a:t>
            </a:r>
            <a:r>
              <a:rPr lang="en-US" b="0" dirty="0" err="1" smtClean="0">
                <a:solidFill>
                  <a:schemeClr val="tx1"/>
                </a:solidFill>
                <a:ea typeface="MS PGothic" pitchFamily="34" charset="-128"/>
              </a:rPr>
              <a:t>Eisen</a:t>
            </a:r>
            <a:r>
              <a:rPr lang="en-US" b="0" dirty="0" smtClean="0">
                <a:solidFill>
                  <a:schemeClr val="tx1"/>
                </a:solidFill>
                <a:ea typeface="MS PGothic" pitchFamily="34" charset="-128"/>
              </a:rPr>
              <a:t>, P. Mead, K. Gage, E. Zielinski-Gutierrez (CDC)</a:t>
            </a:r>
          </a:p>
          <a:p>
            <a:pPr>
              <a:buFont typeface="Arial"/>
              <a:buChar char="•"/>
            </a:pPr>
            <a:r>
              <a:rPr lang="en-US" b="0" dirty="0" err="1" smtClean="0">
                <a:solidFill>
                  <a:schemeClr val="tx1"/>
                </a:solidFill>
                <a:ea typeface="MS PGothic" pitchFamily="34" charset="-128"/>
              </a:rPr>
              <a:t>Apangu</a:t>
            </a:r>
            <a:r>
              <a:rPr lang="en-US" b="0" dirty="0" smtClean="0">
                <a:solidFill>
                  <a:schemeClr val="tx1"/>
                </a:solidFill>
                <a:ea typeface="MS PGothic" pitchFamily="34" charset="-128"/>
              </a:rPr>
              <a:t> Titus (UVRI)</a:t>
            </a:r>
          </a:p>
          <a:p>
            <a:pPr>
              <a:buFont typeface="Arial"/>
              <a:buChar char="•"/>
            </a:pPr>
            <a:r>
              <a:rPr lang="en-US" b="0" dirty="0" smtClean="0">
                <a:solidFill>
                  <a:schemeClr val="tx1"/>
                </a:solidFill>
                <a:ea typeface="MS PGothic" pitchFamily="34" charset="-128"/>
              </a:rPr>
              <a:t>A. Monaghan, S. Moore, D. Steinhoff (NCAR)</a:t>
            </a:r>
          </a:p>
          <a:p>
            <a:pPr>
              <a:buFontTx/>
              <a:buNone/>
            </a:pPr>
            <a:r>
              <a:rPr lang="en-US" i="1" dirty="0" smtClean="0">
                <a:solidFill>
                  <a:schemeClr val="tx1"/>
                </a:solidFill>
                <a:ea typeface="MS PGothic" pitchFamily="34" charset="-128"/>
              </a:rPr>
              <a:t>Ae. aegypti: </a:t>
            </a:r>
            <a:r>
              <a:rPr lang="en-US" dirty="0" smtClean="0">
                <a:solidFill>
                  <a:schemeClr val="tx1"/>
                </a:solidFill>
                <a:ea typeface="MS PGothic" pitchFamily="34" charset="-128"/>
              </a:rPr>
              <a:t>funded by NSF/</a:t>
            </a:r>
            <a:r>
              <a:rPr lang="en-US" dirty="0" smtClean="0">
                <a:solidFill>
                  <a:schemeClr val="tx1"/>
                </a:solidFill>
                <a:ea typeface="MS PGothic" pitchFamily="34" charset="-128"/>
              </a:rPr>
              <a:t>NASA</a:t>
            </a:r>
          </a:p>
          <a:p>
            <a:pPr>
              <a:buFont typeface="Arial"/>
              <a:buChar char="•"/>
            </a:pPr>
            <a:r>
              <a:rPr lang="en-US" b="0" dirty="0" smtClean="0">
                <a:solidFill>
                  <a:schemeClr val="tx1"/>
                </a:solidFill>
                <a:ea typeface="MS PGothic" pitchFamily="34" charset="-128"/>
              </a:rPr>
              <a:t>L</a:t>
            </a:r>
            <a:r>
              <a:rPr lang="en-US" b="0" dirty="0" smtClean="0">
                <a:solidFill>
                  <a:schemeClr val="tx1"/>
                </a:solidFill>
                <a:ea typeface="MS PGothic" pitchFamily="34" charset="-128"/>
              </a:rPr>
              <a:t>. Eisen and S. Lozano-Fuentes, K. Kobylinski (Colorado State University)</a:t>
            </a:r>
          </a:p>
          <a:p>
            <a:r>
              <a:rPr lang="en-US" b="0" dirty="0" smtClean="0">
                <a:solidFill>
                  <a:schemeClr val="tx1"/>
                </a:solidFill>
                <a:ea typeface="MS PGothic" pitchFamily="34" charset="-128"/>
              </a:rPr>
              <a:t>C. Welsh-Rodriguez, (University of Veracruz)</a:t>
            </a:r>
          </a:p>
          <a:p>
            <a:r>
              <a:rPr lang="en-US" b="0" dirty="0" smtClean="0">
                <a:solidFill>
                  <a:schemeClr val="tx1"/>
                </a:solidFill>
                <a:ea typeface="MS PGothic" pitchFamily="34" charset="-128"/>
              </a:rPr>
              <a:t>E. Zielinski-Gutierrez (CDC)</a:t>
            </a:r>
          </a:p>
          <a:p>
            <a:r>
              <a:rPr lang="en-US" b="0" dirty="0" smtClean="0">
                <a:solidFill>
                  <a:schemeClr val="tx1"/>
                </a:solidFill>
                <a:ea typeface="MS PGothic" pitchFamily="34" charset="-128"/>
              </a:rPr>
              <a:t>A. Monaghan (PI), L. Delle-Monache, D. Steinhoff, C. Uejio, P. Bieringer (NCAR)</a:t>
            </a:r>
          </a:p>
          <a:p>
            <a:r>
              <a:rPr lang="en-US" b="0" dirty="0" smtClean="0">
                <a:solidFill>
                  <a:schemeClr val="tx1"/>
                </a:solidFill>
                <a:ea typeface="MS PGothic" pitchFamily="34" charset="-128"/>
              </a:rPr>
              <a:t>W. Crosson, D. Irwin, S. Estes, M. Estes (NASA/USRA)</a:t>
            </a:r>
          </a:p>
          <a:p>
            <a:pPr>
              <a:buFontTx/>
              <a:buNone/>
            </a:pPr>
            <a:endParaRPr lang="en-US" sz="1800" dirty="0" smtClean="0">
              <a:solidFill>
                <a:schemeClr val="tx1"/>
              </a:solidFill>
              <a:ea typeface="MS PGothic" pitchFamily="34" charset="-128"/>
            </a:endParaRPr>
          </a:p>
        </p:txBody>
      </p:sp>
      <p:sp>
        <p:nvSpPr>
          <p:cNvPr id="4" name="Slide Number Placeholder 3"/>
          <p:cNvSpPr txBox="1">
            <a:spLocks/>
          </p:cNvSpPr>
          <p:nvPr/>
        </p:nvSpPr>
        <p:spPr>
          <a:xfrm>
            <a:off x="8686800" y="6400800"/>
            <a:ext cx="457200" cy="457200"/>
          </a:xfrm>
          <a:prstGeom prst="rect">
            <a:avLst/>
          </a:prstGeom>
          <a:noFill/>
        </p:spPr>
        <p:txBody>
          <a:bodyPr/>
          <a:lstStyle/>
          <a:p>
            <a:pPr fontAlgn="auto">
              <a:spcBef>
                <a:spcPts val="0"/>
              </a:spcBef>
              <a:spcAft>
                <a:spcPts val="0"/>
              </a:spcAft>
              <a:defRPr/>
            </a:pPr>
            <a:endParaRPr lang="en-US" dirty="0">
              <a:latin typeface="+mn-lt"/>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TP64410.jpg"/>
          <p:cNvPicPr>
            <a:picLocks noChangeAspect="1"/>
          </p:cNvPicPr>
          <p:nvPr/>
        </p:nvPicPr>
        <p:blipFill>
          <a:blip r:embed="rId2" cstate="print"/>
          <a:srcRect/>
          <a:stretch>
            <a:fillRect/>
          </a:stretch>
        </p:blipFill>
        <p:spPr bwMode="auto">
          <a:xfrm>
            <a:off x="4876800" y="533400"/>
            <a:ext cx="2695575" cy="2019300"/>
          </a:xfrm>
          <a:prstGeom prst="rect">
            <a:avLst/>
          </a:prstGeom>
          <a:noFill/>
          <a:ln w="9525">
            <a:noFill/>
            <a:miter lim="800000"/>
            <a:headEnd/>
            <a:tailEnd/>
          </a:ln>
        </p:spPr>
      </p:pic>
      <p:sp>
        <p:nvSpPr>
          <p:cNvPr id="21507" name="TextBox 4"/>
          <p:cNvSpPr txBox="1">
            <a:spLocks noChangeArrowheads="1"/>
          </p:cNvSpPr>
          <p:nvPr/>
        </p:nvSpPr>
        <p:spPr bwMode="auto">
          <a:xfrm>
            <a:off x="304800" y="990600"/>
            <a:ext cx="4267200" cy="6432532"/>
          </a:xfrm>
          <a:prstGeom prst="rect">
            <a:avLst/>
          </a:prstGeom>
          <a:noFill/>
          <a:ln w="9525">
            <a:noFill/>
            <a:miter lim="800000"/>
            <a:headEnd/>
            <a:tailEnd/>
          </a:ln>
        </p:spPr>
        <p:txBody>
          <a:bodyPr>
            <a:spAutoFit/>
          </a:bodyPr>
          <a:lstStyle/>
          <a:p>
            <a:pPr marL="342900" indent="-342900">
              <a:buFontTx/>
              <a:buAutoNum type="arabicPeriod"/>
            </a:pPr>
            <a:r>
              <a:rPr lang="en-US" dirty="0"/>
              <a:t>Training high school students to collect mosquito and meteorological data and analyze the relationship between the two. (</a:t>
            </a:r>
            <a:r>
              <a:rPr lang="ja-JP" altLang="en-US" dirty="0">
                <a:ea typeface="MS PGothic" pitchFamily="34" charset="-128"/>
              </a:rPr>
              <a:t>“</a:t>
            </a:r>
            <a:r>
              <a:rPr lang="en-US" altLang="ja-JP" dirty="0">
                <a:ea typeface="MS PGothic" pitchFamily="34" charset="-128"/>
              </a:rPr>
              <a:t>Empowering the community through participatory epidemiology</a:t>
            </a:r>
            <a:r>
              <a:rPr lang="ja-JP" altLang="en-US" dirty="0">
                <a:ea typeface="MS PGothic" pitchFamily="34" charset="-128"/>
              </a:rPr>
              <a:t>”</a:t>
            </a:r>
            <a:r>
              <a:rPr lang="en-US" altLang="ja-JP" dirty="0">
                <a:ea typeface="MS PGothic" pitchFamily="34" charset="-128"/>
              </a:rPr>
              <a:t>).</a:t>
            </a:r>
          </a:p>
          <a:p>
            <a:pPr marL="342900" indent="-342900">
              <a:buFontTx/>
              <a:buAutoNum type="arabicPeriod"/>
            </a:pPr>
            <a:endParaRPr lang="en-US" dirty="0"/>
          </a:p>
          <a:p>
            <a:pPr marL="342900" indent="-342900">
              <a:buFontTx/>
              <a:buAutoNum type="arabicPeriod"/>
            </a:pPr>
            <a:r>
              <a:rPr lang="en-US" dirty="0"/>
              <a:t>Hands-on training of undergraduate and graduate university students in field data collection protocol.</a:t>
            </a:r>
          </a:p>
          <a:p>
            <a:pPr marL="342900" indent="-342900">
              <a:buFontTx/>
              <a:buAutoNum type="arabicPeriod"/>
            </a:pPr>
            <a:endParaRPr lang="en-US" dirty="0"/>
          </a:p>
          <a:p>
            <a:pPr marL="342900" indent="-342900">
              <a:buFontTx/>
              <a:buAutoNum type="arabicPeriod"/>
            </a:pPr>
            <a:r>
              <a:rPr lang="en-US" dirty="0"/>
              <a:t>Training of a postdoctoral researcher in climate-society-health issues.</a:t>
            </a:r>
          </a:p>
          <a:p>
            <a:pPr marL="342900" indent="-342900">
              <a:buFontTx/>
              <a:buAutoNum type="arabicPeriod"/>
            </a:pPr>
            <a:endParaRPr lang="en-US" dirty="0">
              <a:solidFill>
                <a:srgbClr val="330099"/>
              </a:solidFill>
            </a:endParaRPr>
          </a:p>
          <a:p>
            <a:pPr marL="342900" indent="-342900">
              <a:buFontTx/>
              <a:buAutoNum type="arabicPeriod"/>
            </a:pPr>
            <a:r>
              <a:rPr lang="en-US" dirty="0" smtClean="0"/>
              <a:t>SERVIR training </a:t>
            </a:r>
            <a:r>
              <a:rPr lang="en-US" dirty="0"/>
              <a:t>workshop </a:t>
            </a:r>
            <a:r>
              <a:rPr lang="en-US" dirty="0" smtClean="0"/>
              <a:t>was held </a:t>
            </a:r>
            <a:r>
              <a:rPr lang="en-US" dirty="0"/>
              <a:t>at </a:t>
            </a:r>
            <a:r>
              <a:rPr lang="en-US" dirty="0" smtClean="0"/>
              <a:t>the University </a:t>
            </a:r>
            <a:r>
              <a:rPr lang="en-US" dirty="0"/>
              <a:t>of Veracruz in March </a:t>
            </a:r>
            <a:r>
              <a:rPr lang="en-US" dirty="0" smtClean="0"/>
              <a:t>2012</a:t>
            </a:r>
          </a:p>
          <a:p>
            <a:pPr marL="342900" indent="-342900"/>
            <a:endParaRPr lang="en-US" dirty="0"/>
          </a:p>
          <a:p>
            <a:pPr marL="342900" indent="-342900"/>
            <a:r>
              <a:rPr lang="en-US" dirty="0" smtClean="0"/>
              <a:t>5.  Workshop held in Xalapa at U of Veracruz in May 2013 with all participants</a:t>
            </a:r>
          </a:p>
          <a:p>
            <a:pPr marL="342900" indent="-342900"/>
            <a:r>
              <a:rPr lang="en-US" dirty="0" smtClean="0"/>
              <a:t>  </a:t>
            </a:r>
            <a:endParaRPr lang="en-US" dirty="0"/>
          </a:p>
          <a:p>
            <a:endParaRPr lang="en-US" sz="1600" dirty="0"/>
          </a:p>
        </p:txBody>
      </p:sp>
      <p:sp>
        <p:nvSpPr>
          <p:cNvPr id="21508" name="TextBox 5"/>
          <p:cNvSpPr txBox="1">
            <a:spLocks noChangeArrowheads="1"/>
          </p:cNvSpPr>
          <p:nvPr/>
        </p:nvSpPr>
        <p:spPr bwMode="auto">
          <a:xfrm>
            <a:off x="636588" y="406400"/>
            <a:ext cx="1982787" cy="584200"/>
          </a:xfrm>
          <a:prstGeom prst="rect">
            <a:avLst/>
          </a:prstGeom>
          <a:noFill/>
          <a:ln w="9525">
            <a:noFill/>
            <a:miter lim="800000"/>
            <a:headEnd/>
            <a:tailEnd/>
          </a:ln>
        </p:spPr>
        <p:txBody>
          <a:bodyPr wrap="none">
            <a:spAutoFit/>
          </a:bodyPr>
          <a:lstStyle/>
          <a:p>
            <a:r>
              <a:rPr lang="en-US" sz="3200" b="1" dirty="0">
                <a:solidFill>
                  <a:srgbClr val="000090"/>
                </a:solidFill>
              </a:rPr>
              <a:t>Outreach</a:t>
            </a:r>
          </a:p>
        </p:txBody>
      </p:sp>
      <p:pic>
        <p:nvPicPr>
          <p:cNvPr id="21509" name="Picture 9" descr="STP64712.JPG"/>
          <p:cNvPicPr>
            <a:picLocks noChangeAspect="1"/>
          </p:cNvPicPr>
          <p:nvPr/>
        </p:nvPicPr>
        <p:blipFill>
          <a:blip r:embed="rId3" cstate="print"/>
          <a:srcRect/>
          <a:stretch>
            <a:fillRect/>
          </a:stretch>
        </p:blipFill>
        <p:spPr bwMode="auto">
          <a:xfrm>
            <a:off x="6172200" y="2590800"/>
            <a:ext cx="2667000" cy="2000250"/>
          </a:xfrm>
          <a:prstGeom prst="rect">
            <a:avLst/>
          </a:prstGeom>
          <a:noFill/>
          <a:ln w="9525">
            <a:noFill/>
            <a:miter lim="800000"/>
            <a:headEnd/>
            <a:tailEnd/>
          </a:ln>
        </p:spPr>
      </p:pic>
      <p:pic>
        <p:nvPicPr>
          <p:cNvPr id="21510" name="Picture 10" descr="STP64742.JPG"/>
          <p:cNvPicPr>
            <a:picLocks noChangeAspect="1"/>
          </p:cNvPicPr>
          <p:nvPr/>
        </p:nvPicPr>
        <p:blipFill>
          <a:blip r:embed="rId4" cstate="print"/>
          <a:srcRect/>
          <a:stretch>
            <a:fillRect/>
          </a:stretch>
        </p:blipFill>
        <p:spPr bwMode="auto">
          <a:xfrm>
            <a:off x="4876800" y="4648200"/>
            <a:ext cx="2687638" cy="2016125"/>
          </a:xfrm>
          <a:prstGeom prst="rect">
            <a:avLst/>
          </a:prstGeom>
          <a:noFill/>
          <a:ln w="9525">
            <a:noFill/>
            <a:miter lim="800000"/>
            <a:headEnd/>
            <a:tailEnd/>
          </a:ln>
        </p:spPr>
      </p:pic>
      <p:sp>
        <p:nvSpPr>
          <p:cNvPr id="21511" name="TextBox 11"/>
          <p:cNvSpPr txBox="1">
            <a:spLocks noChangeArrowheads="1"/>
          </p:cNvSpPr>
          <p:nvPr/>
        </p:nvSpPr>
        <p:spPr bwMode="auto">
          <a:xfrm>
            <a:off x="5867400" y="4648200"/>
            <a:ext cx="1684338" cy="276225"/>
          </a:xfrm>
          <a:prstGeom prst="rect">
            <a:avLst/>
          </a:prstGeom>
          <a:noFill/>
          <a:ln w="9525">
            <a:noFill/>
            <a:miter lim="800000"/>
            <a:headEnd/>
            <a:tailEnd/>
          </a:ln>
        </p:spPr>
        <p:txBody>
          <a:bodyPr wrap="none">
            <a:spAutoFit/>
          </a:bodyPr>
          <a:lstStyle/>
          <a:p>
            <a:r>
              <a:rPr lang="en-US" sz="1200" dirty="0">
                <a:solidFill>
                  <a:schemeClr val="bg1"/>
                </a:solidFill>
              </a:rPr>
              <a:t>Collected Aedes Eggs</a:t>
            </a:r>
          </a:p>
        </p:txBody>
      </p:sp>
      <p:sp>
        <p:nvSpPr>
          <p:cNvPr id="21512" name="TextBox 12"/>
          <p:cNvSpPr txBox="1">
            <a:spLocks noChangeArrowheads="1"/>
          </p:cNvSpPr>
          <p:nvPr/>
        </p:nvSpPr>
        <p:spPr bwMode="auto">
          <a:xfrm>
            <a:off x="7315200" y="2667000"/>
            <a:ext cx="1547813" cy="276225"/>
          </a:xfrm>
          <a:prstGeom prst="rect">
            <a:avLst/>
          </a:prstGeom>
          <a:noFill/>
          <a:ln w="9525">
            <a:noFill/>
            <a:miter lim="800000"/>
            <a:headEnd/>
            <a:tailEnd/>
          </a:ln>
        </p:spPr>
        <p:txBody>
          <a:bodyPr wrap="none">
            <a:spAutoFit/>
          </a:bodyPr>
          <a:lstStyle/>
          <a:p>
            <a:r>
              <a:rPr lang="en-US" sz="1200" dirty="0">
                <a:solidFill>
                  <a:schemeClr val="bg1"/>
                </a:solidFill>
              </a:rPr>
              <a:t>Meteorological Data</a:t>
            </a:r>
          </a:p>
        </p:txBody>
      </p:sp>
      <p:sp>
        <p:nvSpPr>
          <p:cNvPr id="21513" name="TextBox 13"/>
          <p:cNvSpPr txBox="1">
            <a:spLocks noChangeArrowheads="1"/>
          </p:cNvSpPr>
          <p:nvPr/>
        </p:nvSpPr>
        <p:spPr bwMode="auto">
          <a:xfrm>
            <a:off x="6172200" y="2286000"/>
            <a:ext cx="1397000" cy="276225"/>
          </a:xfrm>
          <a:prstGeom prst="rect">
            <a:avLst/>
          </a:prstGeom>
          <a:noFill/>
          <a:ln w="9525">
            <a:noFill/>
            <a:miter lim="800000"/>
            <a:headEnd/>
            <a:tailEnd/>
          </a:ln>
        </p:spPr>
        <p:txBody>
          <a:bodyPr wrap="none">
            <a:spAutoFit/>
          </a:bodyPr>
          <a:lstStyle/>
          <a:p>
            <a:r>
              <a:rPr lang="en-US" sz="1200" dirty="0">
                <a:solidFill>
                  <a:schemeClr val="bg1"/>
                </a:solidFill>
              </a:rPr>
              <a:t>Training Sessions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mhayden@ucar.edu</a:t>
            </a:r>
            <a:endParaRPr lang="en-US" dirty="0"/>
          </a:p>
        </p:txBody>
      </p:sp>
    </p:spTree>
    <p:extLst>
      <p:ext uri="{BB962C8B-B14F-4D97-AF65-F5344CB8AC3E}">
        <p14:creationId xmlns:p14="http://schemas.microsoft.com/office/powerpoint/2010/main" val="31908340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88"/>
            <a:ext cx="8305800" cy="925512"/>
          </a:xfrm>
        </p:spPr>
        <p:txBody>
          <a:bodyPr/>
          <a:lstStyle/>
          <a:p>
            <a:r>
              <a:rPr lang="en-US" b="1" dirty="0">
                <a:latin typeface="+mn-lt"/>
              </a:rPr>
              <a:t>Other </a:t>
            </a:r>
            <a:r>
              <a:rPr lang="en-US" b="1" dirty="0" smtClean="0">
                <a:latin typeface="+mn-lt"/>
              </a:rPr>
              <a:t>applications</a:t>
            </a:r>
            <a:r>
              <a:rPr lang="en-US" dirty="0">
                <a:solidFill>
                  <a:srgbClr val="000000"/>
                </a:solidFill>
              </a:rPr>
              <a:t/>
            </a:r>
            <a:br>
              <a:rPr lang="en-US" dirty="0">
                <a:solidFill>
                  <a:srgbClr val="000000"/>
                </a:solidFill>
              </a:rPr>
            </a:br>
            <a:endParaRPr lang="en-US" dirty="0"/>
          </a:p>
        </p:txBody>
      </p:sp>
      <p:sp>
        <p:nvSpPr>
          <p:cNvPr id="3" name="Content Placeholder 2"/>
          <p:cNvSpPr>
            <a:spLocks noGrp="1"/>
          </p:cNvSpPr>
          <p:nvPr>
            <p:ph idx="1"/>
          </p:nvPr>
        </p:nvSpPr>
        <p:spPr>
          <a:xfrm>
            <a:off x="457200" y="2057400"/>
            <a:ext cx="8305800" cy="5486400"/>
          </a:xfrm>
        </p:spPr>
        <p:txBody>
          <a:bodyPr/>
          <a:lstStyle/>
          <a:p>
            <a:pPr eaLnBrk="1" hangingPunct="1"/>
            <a:endParaRPr lang="en-US" dirty="0">
              <a:solidFill>
                <a:srgbClr val="000000"/>
              </a:solidFill>
            </a:endParaRPr>
          </a:p>
          <a:p>
            <a:pPr lvl="1" eaLnBrk="1" hangingPunct="1">
              <a:buFont typeface="Arial" charset="0"/>
              <a:buChar char="•"/>
            </a:pPr>
            <a:r>
              <a:rPr lang="en-US" sz="2400" dirty="0">
                <a:solidFill>
                  <a:srgbClr val="000000"/>
                </a:solidFill>
              </a:rPr>
              <a:t>We use products from NASA</a:t>
            </a:r>
            <a:r>
              <a:rPr lang="ja-JP" altLang="en-US" sz="2400" dirty="0">
                <a:solidFill>
                  <a:srgbClr val="000000"/>
                </a:solidFill>
              </a:rPr>
              <a:t>’</a:t>
            </a:r>
            <a:r>
              <a:rPr lang="en-US" sz="2400" dirty="0">
                <a:solidFill>
                  <a:srgbClr val="000000"/>
                </a:solidFill>
              </a:rPr>
              <a:t>s Global Land Data Assimilation System (GLDAS), which integrates TRMM rainfall data.</a:t>
            </a:r>
          </a:p>
          <a:p>
            <a:pPr lvl="1" eaLnBrk="1" hangingPunct="1">
              <a:buFont typeface="Arial" charset="0"/>
              <a:buChar char="•"/>
            </a:pPr>
            <a:r>
              <a:rPr lang="en-US" sz="2400" dirty="0">
                <a:solidFill>
                  <a:srgbClr val="000000"/>
                </a:solidFill>
              </a:rPr>
              <a:t>We use products from NASA</a:t>
            </a:r>
            <a:r>
              <a:rPr lang="ja-JP" altLang="en-US" sz="2400" dirty="0">
                <a:solidFill>
                  <a:srgbClr val="000000"/>
                </a:solidFill>
              </a:rPr>
              <a:t>’</a:t>
            </a:r>
            <a:r>
              <a:rPr lang="en-US" sz="2400" dirty="0">
                <a:solidFill>
                  <a:srgbClr val="000000"/>
                </a:solidFill>
              </a:rPr>
              <a:t>s Modern Era Retrospective Analysis for Research and Applications (MERRA), which assimilates TRMM Microwave Imager (TMI) rain rate information </a:t>
            </a:r>
            <a:endParaRPr lang="en-US" sz="2400" dirty="0"/>
          </a:p>
        </p:txBody>
      </p:sp>
    </p:spTree>
    <p:extLst>
      <p:ext uri="{BB962C8B-B14F-4D97-AF65-F5344CB8AC3E}">
        <p14:creationId xmlns:p14="http://schemas.microsoft.com/office/powerpoint/2010/main" val="5018573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305800" cy="925512"/>
          </a:xfrm>
        </p:spPr>
        <p:txBody>
          <a:bodyPr/>
          <a:lstStyle/>
          <a:p>
            <a:r>
              <a:rPr lang="en-US" b="1" dirty="0" smtClean="0">
                <a:latin typeface="+mn-lt"/>
              </a:rPr>
              <a:t>Presentation Outline</a:t>
            </a:r>
            <a:endParaRPr lang="en-US" b="1" dirty="0">
              <a:latin typeface="+mn-lt"/>
            </a:endParaRPr>
          </a:p>
        </p:txBody>
      </p:sp>
      <p:sp>
        <p:nvSpPr>
          <p:cNvPr id="3" name="Content Placeholder 2"/>
          <p:cNvSpPr>
            <a:spLocks noGrp="1"/>
          </p:cNvSpPr>
          <p:nvPr>
            <p:ph idx="1"/>
          </p:nvPr>
        </p:nvSpPr>
        <p:spPr>
          <a:xfrm>
            <a:off x="457200" y="2209800"/>
            <a:ext cx="8305800" cy="5486400"/>
          </a:xfrm>
        </p:spPr>
        <p:txBody>
          <a:bodyPr/>
          <a:lstStyle/>
          <a:p>
            <a:r>
              <a:rPr lang="en-US" sz="2800" b="0" dirty="0">
                <a:solidFill>
                  <a:schemeClr val="tx1"/>
                </a:solidFill>
              </a:rPr>
              <a:t>H</a:t>
            </a:r>
            <a:r>
              <a:rPr lang="en-US" sz="2800" b="0" dirty="0" smtClean="0">
                <a:solidFill>
                  <a:schemeClr val="tx1"/>
                </a:solidFill>
              </a:rPr>
              <a:t>uman plague in Uganda</a:t>
            </a:r>
          </a:p>
          <a:p>
            <a:pPr lvl="1"/>
            <a:r>
              <a:rPr lang="en-US" sz="2400" dirty="0" smtClean="0">
                <a:latin typeface="+mn-lt"/>
              </a:rPr>
              <a:t>TRMM data/spatial modeling</a:t>
            </a:r>
          </a:p>
          <a:p>
            <a:pPr lvl="1"/>
            <a:r>
              <a:rPr lang="en-US" sz="2400" b="0" dirty="0" smtClean="0">
                <a:latin typeface="+mn-lt"/>
              </a:rPr>
              <a:t>Collaboration with Traditional Healers</a:t>
            </a:r>
          </a:p>
          <a:p>
            <a:r>
              <a:rPr lang="en-US" sz="2800" b="0" dirty="0">
                <a:solidFill>
                  <a:schemeClr val="tx1"/>
                </a:solidFill>
              </a:rPr>
              <a:t>T</a:t>
            </a:r>
            <a:r>
              <a:rPr lang="en-US" sz="2800" b="0" dirty="0" smtClean="0">
                <a:solidFill>
                  <a:schemeClr val="tx1"/>
                </a:solidFill>
                <a:ea typeface="ＭＳ Ｐゴシック" pitchFamily="34" charset="-128"/>
              </a:rPr>
              <a:t>he </a:t>
            </a:r>
            <a:r>
              <a:rPr lang="en-US" sz="2800" b="0" dirty="0">
                <a:solidFill>
                  <a:schemeClr val="tx1"/>
                </a:solidFill>
                <a:ea typeface="ＭＳ Ｐゴシック" pitchFamily="34" charset="-128"/>
              </a:rPr>
              <a:t>dengue virus vector </a:t>
            </a:r>
            <a:r>
              <a:rPr lang="en-US" sz="2800" b="0" dirty="0" smtClean="0">
                <a:solidFill>
                  <a:schemeClr val="tx1"/>
                </a:solidFill>
                <a:ea typeface="ＭＳ Ｐゴシック" pitchFamily="34" charset="-128"/>
              </a:rPr>
              <a:t>mosquito, </a:t>
            </a:r>
            <a:r>
              <a:rPr lang="en-US" sz="2800" b="0" i="1" dirty="0">
                <a:solidFill>
                  <a:schemeClr val="tx1"/>
                </a:solidFill>
                <a:ea typeface="ＭＳ Ｐゴシック" pitchFamily="34" charset="-128"/>
              </a:rPr>
              <a:t>Aedes </a:t>
            </a:r>
            <a:r>
              <a:rPr lang="en-US" sz="2800" b="0" i="1" dirty="0" smtClean="0">
                <a:solidFill>
                  <a:schemeClr val="tx1"/>
                </a:solidFill>
                <a:ea typeface="ＭＳ Ｐゴシック" pitchFamily="34" charset="-128"/>
              </a:rPr>
              <a:t>aegypti, </a:t>
            </a:r>
            <a:r>
              <a:rPr lang="en-US" sz="2800" b="0" dirty="0">
                <a:solidFill>
                  <a:schemeClr val="tx1"/>
                </a:solidFill>
                <a:ea typeface="ＭＳ Ｐゴシック" pitchFamily="34" charset="-128"/>
              </a:rPr>
              <a:t>in Mexico</a:t>
            </a:r>
            <a:endParaRPr lang="en-US" sz="2800" b="0" dirty="0">
              <a:solidFill>
                <a:schemeClr val="tx1"/>
              </a:solidFill>
            </a:endParaRPr>
          </a:p>
          <a:p>
            <a:pPr lvl="1"/>
            <a:r>
              <a:rPr lang="en-US" sz="2400" dirty="0" smtClean="0">
                <a:latin typeface="+mn-lt"/>
              </a:rPr>
              <a:t>TRMM data/container modeling</a:t>
            </a:r>
            <a:endParaRPr lang="en-US" sz="2400" dirty="0">
              <a:latin typeface="+mn-lt"/>
            </a:endParaRPr>
          </a:p>
          <a:p>
            <a:pPr lvl="1"/>
            <a:r>
              <a:rPr lang="en-US" sz="2400" dirty="0" smtClean="0">
                <a:latin typeface="+mn-lt"/>
              </a:rPr>
              <a:t>Outreach/participatory epidemiology</a:t>
            </a:r>
            <a:endParaRPr lang="en-US" sz="2400" dirty="0">
              <a:latin typeface="+mn-lt"/>
            </a:endParaRPr>
          </a:p>
        </p:txBody>
      </p:sp>
      <p:pic>
        <p:nvPicPr>
          <p:cNvPr id="4" name="Picture 3"/>
          <p:cNvPicPr>
            <a:picLocks noChangeAspect="1"/>
          </p:cNvPicPr>
          <p:nvPr/>
        </p:nvPicPr>
        <p:blipFill>
          <a:blip r:embed="rId2"/>
          <a:stretch>
            <a:fillRect/>
          </a:stretch>
        </p:blipFill>
        <p:spPr>
          <a:xfrm>
            <a:off x="7207883" y="26423"/>
            <a:ext cx="1905000" cy="20066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5181600" y="381000"/>
            <a:ext cx="2063115" cy="1371600"/>
          </a:xfrm>
          <a:prstGeom prst="rect">
            <a:avLst/>
          </a:prstGeom>
          <a:noFill/>
          <a:ln w="38100">
            <a:solidFill>
              <a:schemeClr val="bg1">
                <a:lumMod val="50000"/>
              </a:schemeClr>
            </a:solidFill>
            <a:miter lim="800000"/>
            <a:headEnd/>
            <a:tailEnd/>
          </a:ln>
        </p:spPr>
      </p:pic>
    </p:spTree>
    <p:extLst>
      <p:ext uri="{BB962C8B-B14F-4D97-AF65-F5344CB8AC3E}">
        <p14:creationId xmlns:p14="http://schemas.microsoft.com/office/powerpoint/2010/main" val="42715519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438400"/>
            <a:ext cx="9144000" cy="914400"/>
          </a:xfrm>
        </p:spPr>
        <p:txBody>
          <a:bodyPr/>
          <a:lstStyle/>
          <a:p>
            <a:pPr algn="ctr" eaLnBrk="1" hangingPunct="1">
              <a:defRPr/>
            </a:pPr>
            <a:r>
              <a:rPr lang="en-US" b="1" dirty="0" smtClean="0">
                <a:latin typeface="+mn-lt"/>
                <a:ea typeface="ＭＳ Ｐゴシック" pitchFamily="34" charset="-128"/>
              </a:rPr>
              <a:t>Human Plague in Uganda</a:t>
            </a:r>
          </a:p>
        </p:txBody>
      </p:sp>
      <p:sp>
        <p:nvSpPr>
          <p:cNvPr id="8"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Tree>
    <p:extLst>
      <p:ext uri="{BB962C8B-B14F-4D97-AF65-F5344CB8AC3E}">
        <p14:creationId xmlns:p14="http://schemas.microsoft.com/office/powerpoint/2010/main" val="855951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n-lt"/>
              </a:rPr>
              <a:t>Plague in Northwest Uganda</a:t>
            </a:r>
            <a:endParaRPr lang="en-US" sz="2800" b="1" dirty="0">
              <a:latin typeface="+mn-lt"/>
            </a:endParaRPr>
          </a:p>
        </p:txBody>
      </p:sp>
      <p:sp>
        <p:nvSpPr>
          <p:cNvPr id="3" name="Content Placeholder 2"/>
          <p:cNvSpPr>
            <a:spLocks noGrp="1"/>
          </p:cNvSpPr>
          <p:nvPr>
            <p:ph idx="1"/>
          </p:nvPr>
        </p:nvSpPr>
        <p:spPr>
          <a:xfrm>
            <a:off x="457200" y="2590800"/>
            <a:ext cx="3200400" cy="3230563"/>
          </a:xfrm>
        </p:spPr>
        <p:txBody>
          <a:bodyPr/>
          <a:lstStyle/>
          <a:p>
            <a:r>
              <a:rPr lang="en-US" sz="1800" dirty="0">
                <a:solidFill>
                  <a:schemeClr val="tx1"/>
                </a:solidFill>
                <a:latin typeface="Arial" charset="0"/>
                <a:cs typeface="ＭＳ Ｐゴシック" charset="0"/>
              </a:rPr>
              <a:t>Plague is a highly virulent and flea-borne disease caused by </a:t>
            </a:r>
            <a:r>
              <a:rPr lang="en-US" sz="1800" i="1" dirty="0">
                <a:solidFill>
                  <a:schemeClr val="tx1"/>
                </a:solidFill>
                <a:latin typeface="Arial" charset="0"/>
                <a:cs typeface="ＭＳ Ｐゴシック" charset="0"/>
              </a:rPr>
              <a:t>Yersinia </a:t>
            </a:r>
            <a:r>
              <a:rPr lang="en-US" sz="1800" i="1" dirty="0" err="1">
                <a:solidFill>
                  <a:schemeClr val="tx1"/>
                </a:solidFill>
                <a:latin typeface="Arial" charset="0"/>
                <a:cs typeface="ＭＳ Ｐゴシック" charset="0"/>
              </a:rPr>
              <a:t>pestis</a:t>
            </a:r>
            <a:r>
              <a:rPr lang="en-US" sz="1800" dirty="0">
                <a:solidFill>
                  <a:schemeClr val="tx1"/>
                </a:solidFill>
                <a:latin typeface="Arial" charset="0"/>
                <a:cs typeface="ＭＳ Ｐゴシック" charset="0"/>
              </a:rPr>
              <a:t>.</a:t>
            </a:r>
          </a:p>
          <a:p>
            <a:endParaRPr lang="en-US" sz="1800" dirty="0">
              <a:solidFill>
                <a:schemeClr val="tx1"/>
              </a:solidFill>
              <a:latin typeface="Arial" charset="0"/>
              <a:cs typeface="ＭＳ Ｐゴシック" charset="0"/>
            </a:endParaRPr>
          </a:p>
          <a:p>
            <a:r>
              <a:rPr lang="en-US" sz="1800" dirty="0">
                <a:solidFill>
                  <a:schemeClr val="tx1"/>
                </a:solidFill>
                <a:latin typeface="Arial" charset="0"/>
                <a:cs typeface="ＭＳ Ｐゴシック" charset="0"/>
              </a:rPr>
              <a:t>Infected fleas travel on rats that intermittently come into contact with humans</a:t>
            </a:r>
          </a:p>
          <a:p>
            <a:endParaRPr lang="en-US" sz="1800" dirty="0">
              <a:solidFill>
                <a:schemeClr val="tx1"/>
              </a:solidFill>
              <a:latin typeface="Arial" charset="0"/>
              <a:cs typeface="ＭＳ Ｐゴシック" charset="0"/>
            </a:endParaRPr>
          </a:p>
          <a:p>
            <a:r>
              <a:rPr lang="en-US" sz="1800" dirty="0">
                <a:solidFill>
                  <a:schemeClr val="tx1"/>
                </a:solidFill>
                <a:latin typeface="Arial" charset="0"/>
                <a:cs typeface="ＭＳ Ｐゴシック" charset="0"/>
              </a:rPr>
              <a:t>Local rat and flea populations fluctuate in response to weather and climate variability</a:t>
            </a:r>
          </a:p>
        </p:txBody>
      </p:sp>
      <p:pic>
        <p:nvPicPr>
          <p:cNvPr id="4" name="Picture 2" descr="http://www.wordtravels.com/images/map/Uganda_map.jpg"/>
          <p:cNvPicPr>
            <a:picLocks noChangeAspect="1" noChangeArrowheads="1"/>
          </p:cNvPicPr>
          <p:nvPr/>
        </p:nvPicPr>
        <p:blipFill>
          <a:blip r:embed="rId2" cstate="print"/>
          <a:srcRect/>
          <a:stretch>
            <a:fillRect/>
          </a:stretch>
        </p:blipFill>
        <p:spPr bwMode="auto">
          <a:xfrm>
            <a:off x="3657600" y="879300"/>
            <a:ext cx="4876800" cy="5216700"/>
          </a:xfrm>
          <a:prstGeom prst="rect">
            <a:avLst/>
          </a:prstGeom>
          <a:ln>
            <a:noFill/>
          </a:ln>
          <a:effectLst>
            <a:softEdge rad="112500"/>
          </a:effectLst>
        </p:spPr>
      </p:pic>
      <p:sp>
        <p:nvSpPr>
          <p:cNvPr id="5" name="TextBox 4"/>
          <p:cNvSpPr txBox="1"/>
          <p:nvPr/>
        </p:nvSpPr>
        <p:spPr>
          <a:xfrm>
            <a:off x="914400" y="1524000"/>
            <a:ext cx="2133600" cy="830997"/>
          </a:xfrm>
          <a:prstGeom prst="rect">
            <a:avLst/>
          </a:prstGeom>
          <a:noFill/>
        </p:spPr>
        <p:txBody>
          <a:bodyPr wrap="square" rtlCol="0">
            <a:spAutoFit/>
          </a:bodyPr>
          <a:lstStyle/>
          <a:p>
            <a:pPr algn="ctr"/>
            <a:r>
              <a:rPr lang="en-US" sz="2400" b="1" dirty="0" smtClean="0">
                <a:solidFill>
                  <a:srgbClr val="000000"/>
                </a:solidFill>
                <a:latin typeface="Arial" pitchFamily="34" charset="0"/>
                <a:cs typeface="Arial" pitchFamily="34" charset="0"/>
              </a:rPr>
              <a:t>West Nile region</a:t>
            </a:r>
            <a:endParaRPr lang="en-US" sz="2400" b="1" dirty="0">
              <a:solidFill>
                <a:srgbClr val="000000"/>
              </a:solidFill>
              <a:latin typeface="Arial" pitchFamily="34" charset="0"/>
              <a:cs typeface="Arial" pitchFamily="34" charset="0"/>
            </a:endParaRPr>
          </a:p>
        </p:txBody>
      </p:sp>
      <p:sp>
        <p:nvSpPr>
          <p:cNvPr id="6" name="Right Arrow 5"/>
          <p:cNvSpPr/>
          <p:nvPr/>
        </p:nvSpPr>
        <p:spPr>
          <a:xfrm>
            <a:off x="3162300" y="1752600"/>
            <a:ext cx="1562100" cy="762000"/>
          </a:xfrm>
          <a:prstGeom prst="rightArrow">
            <a:avLst>
              <a:gd name="adj1" fmla="val 14288"/>
              <a:gd name="adj2" fmla="val 20235"/>
            </a:avLst>
          </a:prstGeom>
          <a:solidFill>
            <a:srgbClr val="C000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537503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0"/>
            <a:ext cx="9144000" cy="914400"/>
          </a:xfrm>
        </p:spPr>
        <p:txBody>
          <a:bodyPr/>
          <a:lstStyle/>
          <a:p>
            <a:pPr algn="ctr" eaLnBrk="1" hangingPunct="1"/>
            <a:r>
              <a:rPr lang="en-US" sz="2800" b="1" dirty="0">
                <a:latin typeface="+mn-lt"/>
                <a:ea typeface="MS PGothic" charset="0"/>
                <a:cs typeface="MS PGothic" charset="0"/>
              </a:rPr>
              <a:t>Examples of use of TRMM rainfall </a:t>
            </a:r>
            <a:r>
              <a:rPr lang="en-US" sz="2800" b="1" dirty="0" smtClean="0">
                <a:latin typeface="+mn-lt"/>
                <a:ea typeface="MS PGothic" charset="0"/>
                <a:cs typeface="MS PGothic" charset="0"/>
              </a:rPr>
              <a:t>data</a:t>
            </a:r>
            <a:endParaRPr lang="en-US" sz="2800" b="1" dirty="0">
              <a:latin typeface="+mn-lt"/>
              <a:ea typeface="MS PGothic" charset="0"/>
              <a:cs typeface="MS PGothic" charset="0"/>
            </a:endParaRPr>
          </a:p>
        </p:txBody>
      </p:sp>
      <p:sp>
        <p:nvSpPr>
          <p:cNvPr id="8"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
        <p:nvSpPr>
          <p:cNvPr id="4100" name="TextBox 14"/>
          <p:cNvSpPr txBox="1">
            <a:spLocks noChangeArrowheads="1"/>
          </p:cNvSpPr>
          <p:nvPr/>
        </p:nvSpPr>
        <p:spPr bwMode="auto">
          <a:xfrm>
            <a:off x="304800" y="2464475"/>
            <a:ext cx="8839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800100" indent="-34290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smtClean="0"/>
              <a:t> </a:t>
            </a:r>
            <a:r>
              <a:rPr lang="en-US" sz="2400" b="1" dirty="0"/>
              <a:t>Modeling Human Plague Dynamics in Uganda </a:t>
            </a:r>
            <a:endParaRPr lang="en-US" sz="2400" b="1" dirty="0" smtClean="0"/>
          </a:p>
          <a:p>
            <a:pPr eaLnBrk="1" hangingPunct="1"/>
            <a:endParaRPr lang="en-US" sz="2400" b="1" dirty="0"/>
          </a:p>
          <a:p>
            <a:pPr lvl="1" eaLnBrk="1" hangingPunct="1">
              <a:buFont typeface="Arial" charset="0"/>
              <a:buChar char="•"/>
            </a:pPr>
            <a:r>
              <a:rPr lang="en-US" sz="2400" dirty="0"/>
              <a:t>TRMM precipitation is used to validate atmospheric model simulations that in turn are used for spatial modeling of human plague.</a:t>
            </a:r>
          </a:p>
          <a:p>
            <a:pPr lvl="1" eaLnBrk="1" hangingPunct="1">
              <a:buFont typeface="Arial" charset="0"/>
              <a:buChar char="•"/>
            </a:pPr>
            <a:r>
              <a:rPr lang="en-US" sz="2400" dirty="0"/>
              <a:t>TRMM precipitation is used as an explanatory variable in models of </a:t>
            </a:r>
            <a:r>
              <a:rPr lang="en-US" sz="2400" dirty="0" err="1"/>
              <a:t>interannual</a:t>
            </a:r>
            <a:r>
              <a:rPr lang="en-US" sz="2400" dirty="0"/>
              <a:t> plague variability.</a:t>
            </a:r>
          </a:p>
          <a:p>
            <a:pPr lvl="1" eaLnBrk="1" hangingPunct="1">
              <a:buFont typeface="Arial" charset="0"/>
              <a:buChar char="•"/>
            </a:pPr>
            <a:endParaRPr lang="en-US" dirty="0"/>
          </a:p>
          <a:p>
            <a:pPr eaLnBrk="1" hangingPunct="1"/>
            <a:endParaRPr lang="en-US" dirty="0"/>
          </a:p>
        </p:txBody>
      </p:sp>
    </p:spTree>
    <p:extLst>
      <p:ext uri="{BB962C8B-B14F-4D97-AF65-F5344CB8AC3E}">
        <p14:creationId xmlns:p14="http://schemas.microsoft.com/office/powerpoint/2010/main" val="33819252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66800"/>
            <a:ext cx="8948738" cy="495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4" name="Title 1"/>
          <p:cNvSpPr>
            <a:spLocks noGrp="1"/>
          </p:cNvSpPr>
          <p:nvPr>
            <p:ph type="title"/>
          </p:nvPr>
        </p:nvSpPr>
        <p:spPr>
          <a:xfrm>
            <a:off x="0" y="152400"/>
            <a:ext cx="9144000" cy="762000"/>
          </a:xfrm>
        </p:spPr>
        <p:txBody>
          <a:bodyPr/>
          <a:lstStyle/>
          <a:p>
            <a:pPr algn="ctr" eaLnBrk="1" hangingPunct="1">
              <a:defRPr/>
            </a:pPr>
            <a:r>
              <a:rPr lang="en-US" sz="2200" b="1" dirty="0" smtClean="0">
                <a:latin typeface="+mn-lt"/>
                <a:ea typeface="ＭＳ Ｐゴシック" pitchFamily="34" charset="-128"/>
              </a:rPr>
              <a:t>Validation of WRF Simulations:</a:t>
            </a:r>
            <a:br>
              <a:rPr lang="en-US" sz="2200" b="1" dirty="0" smtClean="0">
                <a:latin typeface="+mn-lt"/>
                <a:ea typeface="ＭＳ Ｐゴシック" pitchFamily="34" charset="-128"/>
              </a:rPr>
            </a:br>
            <a:r>
              <a:rPr lang="en-US" sz="2200" b="1" dirty="0" smtClean="0">
                <a:latin typeface="+mn-lt"/>
                <a:ea typeface="ＭＳ Ｐゴシック" pitchFamily="34" charset="-128"/>
              </a:rPr>
              <a:t>2003-2009 Annual Rainfall Comparison</a:t>
            </a:r>
          </a:p>
        </p:txBody>
      </p:sp>
      <p:pic>
        <p:nvPicPr>
          <p:cNvPr id="61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43000"/>
            <a:ext cx="490537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5814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7343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xy2_c_MONTOT.gif"/>
          <p:cNvPicPr>
            <a:picLocks noChangeAspect="1"/>
          </p:cNvPicPr>
          <p:nvPr/>
        </p:nvPicPr>
        <p:blipFill>
          <a:blip r:embed="rId2">
            <a:extLst>
              <a:ext uri="{28A0092B-C50C-407E-A947-70E740481C1C}">
                <a14:useLocalDpi xmlns:a14="http://schemas.microsoft.com/office/drawing/2010/main" val="0"/>
              </a:ext>
            </a:extLst>
          </a:blip>
          <a:srcRect l="5547" t="16667" r="17787" b="8881"/>
          <a:stretch>
            <a:fillRect/>
          </a:stretch>
        </p:blipFill>
        <p:spPr bwMode="auto">
          <a:xfrm>
            <a:off x="3502025" y="1143000"/>
            <a:ext cx="4953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xy2_b_MONTOT.gif"/>
          <p:cNvPicPr>
            <a:picLocks noChangeAspect="1"/>
          </p:cNvPicPr>
          <p:nvPr/>
        </p:nvPicPr>
        <p:blipFill>
          <a:blip r:embed="rId3">
            <a:extLst>
              <a:ext uri="{28A0092B-C50C-407E-A947-70E740481C1C}">
                <a14:useLocalDpi xmlns:a14="http://schemas.microsoft.com/office/drawing/2010/main" val="0"/>
              </a:ext>
            </a:extLst>
          </a:blip>
          <a:srcRect l="5556" t="16667" r="17778" b="8888"/>
          <a:stretch>
            <a:fillRect/>
          </a:stretch>
        </p:blipFill>
        <p:spPr bwMode="auto">
          <a:xfrm>
            <a:off x="3505200" y="1143000"/>
            <a:ext cx="4953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0" y="0"/>
            <a:ext cx="9144000" cy="1143000"/>
          </a:xfrm>
        </p:spPr>
        <p:txBody>
          <a:bodyPr/>
          <a:lstStyle/>
          <a:p>
            <a:pPr algn="ctr" eaLnBrk="1" hangingPunct="1">
              <a:defRPr/>
            </a:pPr>
            <a:r>
              <a:rPr lang="en-US" sz="2200" b="1" dirty="0" smtClean="0">
                <a:latin typeface="+mn-lt"/>
                <a:ea typeface="ＭＳ Ｐゴシック" pitchFamily="34" charset="-128"/>
              </a:rPr>
              <a:t>Validation of WRF Simulations:</a:t>
            </a:r>
            <a:br>
              <a:rPr lang="en-US" sz="2200" b="1" dirty="0" smtClean="0">
                <a:latin typeface="+mn-lt"/>
                <a:ea typeface="ＭＳ Ｐゴシック" pitchFamily="34" charset="-128"/>
              </a:rPr>
            </a:br>
            <a:r>
              <a:rPr lang="en-US" sz="2200" b="1" dirty="0" smtClean="0">
                <a:latin typeface="+mn-lt"/>
                <a:ea typeface="ＭＳ Ｐゴシック" pitchFamily="34" charset="-128"/>
              </a:rPr>
              <a:t>Mean Annual Cycle of Rainfall, </a:t>
            </a:r>
            <a:r>
              <a:rPr lang="en-US" sz="2200" b="1" dirty="0" err="1" smtClean="0">
                <a:latin typeface="+mn-lt"/>
                <a:ea typeface="ＭＳ Ｐゴシック" pitchFamily="34" charset="-128"/>
              </a:rPr>
              <a:t>Arua</a:t>
            </a:r>
            <a:r>
              <a:rPr lang="en-US" sz="2200" b="1" dirty="0" smtClean="0">
                <a:latin typeface="+mn-lt"/>
                <a:ea typeface="ＭＳ Ｐゴシック" pitchFamily="34" charset="-128"/>
              </a:rPr>
              <a:t>, Uganda</a:t>
            </a:r>
          </a:p>
        </p:txBody>
      </p:sp>
      <p:sp>
        <p:nvSpPr>
          <p:cNvPr id="9220" name="Rectangle 4"/>
          <p:cNvSpPr>
            <a:spLocks noChangeArrowheads="1"/>
          </p:cNvSpPr>
          <p:nvPr/>
        </p:nvSpPr>
        <p:spPr bwMode="auto">
          <a:xfrm>
            <a:off x="6748463" y="1371600"/>
            <a:ext cx="1371600" cy="3860800"/>
          </a:xfrm>
          <a:prstGeom prst="rect">
            <a:avLst/>
          </a:prstGeom>
          <a:solidFill>
            <a:schemeClr val="accent6">
              <a:lumMod val="40000"/>
              <a:lumOff val="60000"/>
              <a:alpha val="21960"/>
            </a:schemeClr>
          </a:solidFill>
          <a:ln w="38100" algn="ctr">
            <a:solidFill>
              <a:schemeClr val="accent6">
                <a:lumMod val="40000"/>
                <a:lumOff val="60000"/>
              </a:schemeClr>
            </a:solidFill>
            <a:round/>
            <a:headEnd/>
            <a:tailEnd/>
          </a:ln>
        </p:spPr>
        <p:txBody>
          <a:bodyPr anchor="ctr"/>
          <a:lstStyle/>
          <a:p>
            <a:pPr algn="ctr">
              <a:defRPr/>
            </a:pPr>
            <a:endParaRPr lang="en-US">
              <a:latin typeface="Arial" pitchFamily="34" charset="0"/>
              <a:ea typeface="+mn-ea"/>
            </a:endParaRPr>
          </a:p>
        </p:txBody>
      </p:sp>
      <p:sp>
        <p:nvSpPr>
          <p:cNvPr id="7174" name="TextBox 4"/>
          <p:cNvSpPr txBox="1">
            <a:spLocks noChangeArrowheads="1"/>
          </p:cNvSpPr>
          <p:nvPr/>
        </p:nvSpPr>
        <p:spPr bwMode="auto">
          <a:xfrm>
            <a:off x="8305800" y="1381125"/>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Plague</a:t>
            </a:r>
          </a:p>
          <a:p>
            <a:pPr eaLnBrk="1" hangingPunct="1"/>
            <a:r>
              <a:rPr lang="en-US" sz="1400"/>
              <a:t>Season</a:t>
            </a:r>
          </a:p>
        </p:txBody>
      </p:sp>
      <p:cxnSp>
        <p:nvCxnSpPr>
          <p:cNvPr id="7175" name="Straight Arrow Connector 7"/>
          <p:cNvCxnSpPr>
            <a:cxnSpLocks noChangeShapeType="1"/>
          </p:cNvCxnSpPr>
          <p:nvPr/>
        </p:nvCxnSpPr>
        <p:spPr bwMode="auto">
          <a:xfrm rot="5400000">
            <a:off x="8115300" y="1800225"/>
            <a:ext cx="304800" cy="228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pic>
        <p:nvPicPr>
          <p:cNvPr id="9" name="Picture 16" descr="ITCZ_january-jul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54550"/>
            <a:ext cx="44196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2359025" y="583088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31715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33600" y="914400"/>
            <a:ext cx="5410200" cy="49530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Slide Number Placeholder 3"/>
          <p:cNvSpPr txBox="1">
            <a:spLocks/>
          </p:cNvSpPr>
          <p:nvPr/>
        </p:nvSpPr>
        <p:spPr>
          <a:xfrm>
            <a:off x="8686800" y="6400800"/>
            <a:ext cx="457200" cy="457200"/>
          </a:xfrm>
          <a:prstGeom prst="rect">
            <a:avLst/>
          </a:prstGeom>
          <a:noFill/>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dirty="0">
              <a:ea typeface="MS PGothic" charset="0"/>
              <a:cs typeface="MS PGothic" charset="0"/>
            </a:endParaRPr>
          </a:p>
        </p:txBody>
      </p:sp>
      <p:sp>
        <p:nvSpPr>
          <p:cNvPr id="8196" name="Content Placeholder 3"/>
          <p:cNvSpPr>
            <a:spLocks noGrp="1"/>
          </p:cNvSpPr>
          <p:nvPr>
            <p:ph idx="1"/>
          </p:nvPr>
        </p:nvSpPr>
        <p:spPr>
          <a:xfrm>
            <a:off x="304800" y="273050"/>
            <a:ext cx="8382000" cy="641350"/>
          </a:xfrm>
        </p:spPr>
        <p:txBody>
          <a:bodyPr/>
          <a:lstStyle/>
          <a:p>
            <a:pPr indent="0" algn="ctr">
              <a:buFont typeface="Wingdings" charset="0"/>
              <a:buNone/>
            </a:pPr>
            <a:r>
              <a:rPr lang="en-US" sz="2800" dirty="0">
                <a:latin typeface="Arial" charset="0"/>
                <a:ea typeface="MS PGothic" charset="0"/>
                <a:cs typeface="MS PGothic" charset="0"/>
              </a:rPr>
              <a:t>Observed Plague Cases in Uganda</a:t>
            </a:r>
          </a:p>
        </p:txBody>
      </p:sp>
      <p:pic>
        <p:nvPicPr>
          <p:cNvPr id="8197" name="Picture 7" descr="precip_10_color.jpg"/>
          <p:cNvPicPr>
            <a:picLocks noChangeAspect="1"/>
          </p:cNvPicPr>
          <p:nvPr/>
        </p:nvPicPr>
        <p:blipFill>
          <a:blip r:embed="rId3">
            <a:extLst>
              <a:ext uri="{28A0092B-C50C-407E-A947-70E740481C1C}">
                <a14:useLocalDpi xmlns:a14="http://schemas.microsoft.com/office/drawing/2010/main" val="0"/>
              </a:ext>
            </a:extLst>
          </a:blip>
          <a:srcRect r="13792"/>
          <a:stretch>
            <a:fillRect/>
          </a:stretch>
        </p:blipFill>
        <p:spPr bwMode="auto">
          <a:xfrm>
            <a:off x="4953000" y="1309688"/>
            <a:ext cx="25146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Model_3_KM_322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14600"/>
            <a:ext cx="2286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1"/>
          <p:cNvSpPr txBox="1">
            <a:spLocks noChangeArrowheads="1"/>
          </p:cNvSpPr>
          <p:nvPr/>
        </p:nvSpPr>
        <p:spPr bwMode="auto">
          <a:xfrm>
            <a:off x="0" y="6550025"/>
            <a:ext cx="3246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i="1"/>
              <a:t>Monaghan et al. 2012; MacMillan et al., 2012</a:t>
            </a:r>
          </a:p>
        </p:txBody>
      </p:sp>
      <p:pic>
        <p:nvPicPr>
          <p:cNvPr id="8200" name="Picture 7" descr="precip_10_color.jpg"/>
          <p:cNvPicPr>
            <a:picLocks noChangeAspect="1"/>
          </p:cNvPicPr>
          <p:nvPr/>
        </p:nvPicPr>
        <p:blipFill>
          <a:blip r:embed="rId3">
            <a:extLst>
              <a:ext uri="{28A0092B-C50C-407E-A947-70E740481C1C}">
                <a14:useLocalDpi xmlns:a14="http://schemas.microsoft.com/office/drawing/2010/main" val="0"/>
              </a:ext>
            </a:extLst>
          </a:blip>
          <a:srcRect l="19231" t="86311" r="40355" b="-232"/>
          <a:stretch>
            <a:fillRect/>
          </a:stretch>
        </p:blipFill>
        <p:spPr bwMode="auto">
          <a:xfrm>
            <a:off x="5181600" y="4800600"/>
            <a:ext cx="19224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flipV="1">
            <a:off x="2667000" y="1371600"/>
            <a:ext cx="23622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43200" y="4343400"/>
            <a:ext cx="2286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2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990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3"/>
          <p:cNvSpPr txBox="1">
            <a:spLocks noChangeArrowheads="1"/>
          </p:cNvSpPr>
          <p:nvPr/>
        </p:nvSpPr>
        <p:spPr bwMode="auto">
          <a:xfrm>
            <a:off x="2057400" y="5943600"/>
            <a:ext cx="5507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rgbClr val="FF0000"/>
                </a:solidFill>
              </a:rPr>
              <a:t>Cases are associated with wetter, cooler regions</a:t>
            </a:r>
          </a:p>
        </p:txBody>
      </p:sp>
    </p:spTree>
    <p:extLst>
      <p:ext uri="{BB962C8B-B14F-4D97-AF65-F5344CB8AC3E}">
        <p14:creationId xmlns:p14="http://schemas.microsoft.com/office/powerpoint/2010/main" val="8004849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CAR no symbol">
  <a:themeElements>
    <a:clrScheme name="2_NCAR no symbo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NCAR no symbol">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CAR no symbo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NCAR no symbo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CAR no symbo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CAR no symbo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CAR no symb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CAR no symb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NCAR no symb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9481</TotalTime>
  <Words>1352</Words>
  <Application>Microsoft Macintosh PowerPoint</Application>
  <PresentationFormat>On-screen Show (4:3)</PresentationFormat>
  <Paragraphs>130</Paragraphs>
  <Slides>22</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Office Theme</vt:lpstr>
      <vt:lpstr>2_NCAR no symbol</vt:lpstr>
      <vt:lpstr>Equation</vt:lpstr>
      <vt:lpstr>The Weather, Climate and Health Program at NCAR: Using NASA Products for Public Health Applications </vt:lpstr>
      <vt:lpstr>Acknowledgements </vt:lpstr>
      <vt:lpstr>Presentation Outline</vt:lpstr>
      <vt:lpstr>Human Plague in Uganda</vt:lpstr>
      <vt:lpstr>Plague in Northwest Uganda</vt:lpstr>
      <vt:lpstr>Examples of use of TRMM rainfall data</vt:lpstr>
      <vt:lpstr>Validation of WRF Simulations: 2003-2009 Annual Rainfall Comparison</vt:lpstr>
      <vt:lpstr>Validation of WRF Simulations: Mean Annual Cycle of Rainfall, Arua, Uganda</vt:lpstr>
      <vt:lpstr>PowerPoint Presentation</vt:lpstr>
      <vt:lpstr>Modeled Spatial Plague Risk, Uganda</vt:lpstr>
      <vt:lpstr>PowerPoint Presentation</vt:lpstr>
      <vt:lpstr>Training Traditional Healers</vt:lpstr>
      <vt:lpstr>The dengue virus vector mosquito Aedes aegypti in Mexico</vt:lpstr>
      <vt:lpstr>PowerPoint Presentation</vt:lpstr>
      <vt:lpstr>Examples of use of TRMM rainfall data</vt:lpstr>
      <vt:lpstr>PowerPoint Presentation</vt:lpstr>
      <vt:lpstr>Toward improving simulations of Ae. aegypti abundance:  Modeling Ae. aegypti habitat suitability with WHATCH’EM</vt:lpstr>
      <vt:lpstr>Energy Balance Modeling in Breeding Containers</vt:lpstr>
      <vt:lpstr>Energy Balance Model Example</vt:lpstr>
      <vt:lpstr>PowerPoint Presentation</vt:lpstr>
      <vt:lpstr>Thank you!</vt:lpstr>
      <vt:lpstr>Other applications </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Foote</dc:creator>
  <cp:lastModifiedBy>Mary Hayden</cp:lastModifiedBy>
  <cp:revision>403</cp:revision>
  <dcterms:created xsi:type="dcterms:W3CDTF">2011-03-12T00:03:30Z</dcterms:created>
  <dcterms:modified xsi:type="dcterms:W3CDTF">2013-11-20T16:24:59Z</dcterms:modified>
</cp:coreProperties>
</file>