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Lst>
  <p:notesMasterIdLst>
    <p:notesMasterId r:id="rId16"/>
  </p:notesMasterIdLst>
  <p:handoutMasterIdLst>
    <p:handoutMasterId r:id="rId17"/>
  </p:handoutMasterIdLst>
  <p:sldIdLst>
    <p:sldId id="256" r:id="rId2"/>
    <p:sldId id="271" r:id="rId3"/>
    <p:sldId id="258" r:id="rId4"/>
    <p:sldId id="259" r:id="rId5"/>
    <p:sldId id="260" r:id="rId6"/>
    <p:sldId id="277" r:id="rId7"/>
    <p:sldId id="269" r:id="rId8"/>
    <p:sldId id="263" r:id="rId9"/>
    <p:sldId id="264" r:id="rId10"/>
    <p:sldId id="274" r:id="rId11"/>
    <p:sldId id="265" r:id="rId12"/>
    <p:sldId id="266" r:id="rId13"/>
    <p:sldId id="270" r:id="rId14"/>
    <p:sldId id="272" r:id="rId15"/>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Kitzmiller" initials="D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63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811FFB-46AA-6140-AC85-756C28B8B5F2}" type="datetimeFigureOut">
              <a:rPr lang="en-US" smtClean="0"/>
              <a:t>11/8/2013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551724-EBFA-C447-93F6-B2B516E3829B}" type="slidenum">
              <a:rPr lang="en-US" smtClean="0"/>
              <a:t>‹#›</a:t>
            </a:fld>
            <a:endParaRPr lang="en-US"/>
          </a:p>
        </p:txBody>
      </p:sp>
    </p:spTree>
    <p:extLst>
      <p:ext uri="{BB962C8B-B14F-4D97-AF65-F5344CB8AC3E}">
        <p14:creationId xmlns:p14="http://schemas.microsoft.com/office/powerpoint/2010/main" val="1550203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01041" y="4415790"/>
            <a:ext cx="5608319" cy="4183380"/>
          </a:xfrm>
          <a:prstGeom prst="rect">
            <a:avLst/>
          </a:prstGeom>
        </p:spPr>
        <p:txBody>
          <a:bodyPr lIns="93162" tIns="93162" rIns="93162" bIns="9316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22274829"/>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Lower left image is July 2011 total precipitation from</a:t>
            </a:r>
            <a:r>
              <a:rPr lang="en-US" baseline="0" dirty="0" smtClean="0"/>
              <a:t> the TRMM algorithm package</a:t>
            </a:r>
          </a:p>
          <a:p>
            <a:r>
              <a:rPr lang="en-US" baseline="0" dirty="0" smtClean="0"/>
              <a:t>Lower right image is GPM core satellite assembly (NASA image)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Critical gauge density</a:t>
            </a:r>
            <a:r>
              <a:rPr lang="en-US" baseline="0" dirty="0" smtClean="0"/>
              <a:t> is the gauge density where </a:t>
            </a:r>
            <a:r>
              <a:rPr lang="en-US" baseline="0" dirty="0" err="1" smtClean="0"/>
              <a:t>SCaMPR</a:t>
            </a:r>
            <a:r>
              <a:rPr lang="en-US" baseline="0" dirty="0" smtClean="0"/>
              <a:t> products are more accurate (measured by Critical Success Index) than gauge-only analysis.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Each</a:t>
            </a:r>
            <a:r>
              <a:rPr lang="en-US" baseline="0" dirty="0" smtClean="0"/>
              <a:t> data point was derived for one basin over the period of 2005-2007 .  </a:t>
            </a:r>
          </a:p>
          <a:p>
            <a:r>
              <a:rPr lang="en-US" baseline="0" dirty="0" smtClean="0"/>
              <a:t>Model (NWS lumped model) was calibrated using the </a:t>
            </a:r>
            <a:r>
              <a:rPr lang="en-US" baseline="0" dirty="0" err="1" smtClean="0"/>
              <a:t>streamflow</a:t>
            </a:r>
            <a:r>
              <a:rPr lang="en-US" baseline="0" dirty="0" smtClean="0"/>
              <a:t> data for 2001-2004.</a:t>
            </a:r>
          </a:p>
          <a:p>
            <a:r>
              <a:rPr lang="en-US" baseline="0" dirty="0" smtClean="0"/>
              <a:t>Peak flow error is an aggregate metric that weighs the errors of peaks for all flood events (in each event the flow exceeded the flood stages) for each basin. </a:t>
            </a:r>
          </a:p>
          <a:p>
            <a:endParaRPr lang="en-US" baseline="0" dirty="0" smtClean="0"/>
          </a:p>
          <a:p>
            <a:r>
              <a:rPr lang="en-US" baseline="0" dirty="0" smtClean="0"/>
              <a:t>The y-axis is the ratio. Ratio &gt; 1 indicates that error in </a:t>
            </a:r>
            <a:r>
              <a:rPr lang="en-US" baseline="0" dirty="0" err="1" smtClean="0"/>
              <a:t>SCaMPR</a:t>
            </a:r>
            <a:r>
              <a:rPr lang="en-US" baseline="0" dirty="0" smtClean="0"/>
              <a:t> simulations is larger than that based on </a:t>
            </a:r>
            <a:r>
              <a:rPr lang="en-US" baseline="0" dirty="0" err="1" smtClean="0"/>
              <a:t>guage</a:t>
            </a:r>
            <a:r>
              <a:rPr lang="en-US" baseline="0" dirty="0" smtClean="0"/>
              <a:t>-only analysis, and vice versa.</a:t>
            </a:r>
          </a:p>
          <a:p>
            <a:endParaRPr lang="en-US" baseline="0" dirty="0" smtClean="0"/>
          </a:p>
          <a:p>
            <a:r>
              <a:rPr lang="en-US" baseline="0" dirty="0" smtClean="0"/>
              <a:t>Observations: a) TRMM does lower the error for a majority of basins, and b) </a:t>
            </a:r>
            <a:r>
              <a:rPr lang="en-US" baseline="0" dirty="0" err="1" smtClean="0"/>
              <a:t>SCaMPR</a:t>
            </a:r>
            <a:r>
              <a:rPr lang="en-US" baseline="0" dirty="0" smtClean="0"/>
              <a:t> underperforms gauge-only analysis but the results are better/close</a:t>
            </a:r>
          </a:p>
          <a:p>
            <a:r>
              <a:rPr lang="en-US" baseline="0" dirty="0" smtClean="0"/>
              <a:t>For several basins. </a:t>
            </a:r>
          </a:p>
          <a:p>
            <a:endParaRPr lang="en-US"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Please review “recommendations”, more might be needed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The proposed Rapid Update Analysis system in NCEP would also integrate precipitation information in generating a detailed 4-D picture of the atmosphere;</a:t>
            </a:r>
          </a:p>
          <a:p>
            <a:r>
              <a:rPr lang="en-US" baseline="0" dirty="0" smtClean="0"/>
              <a:t>NWC to add value (QC and/or gauge information) from a central location, as the RFCs do now</a:t>
            </a:r>
          </a:p>
          <a:p>
            <a:endParaRPr lang="en-US" baseline="0" dirty="0" smtClean="0"/>
          </a:p>
          <a:p>
            <a:endParaRPr lang="en-US" dirty="0"/>
          </a:p>
        </p:txBody>
      </p:sp>
    </p:spTree>
    <p:extLst>
      <p:ext uri="{BB962C8B-B14F-4D97-AF65-F5344CB8AC3E}">
        <p14:creationId xmlns:p14="http://schemas.microsoft.com/office/powerpoint/2010/main" val="240682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NASA images of the GPM core satellite assembly, imager (lower right), 2-band radar (lower left)</a:t>
            </a:r>
            <a:endParaRPr lang="en-US" dirty="0"/>
          </a:p>
        </p:txBody>
      </p:sp>
    </p:spTree>
    <p:extLst>
      <p:ext uri="{BB962C8B-B14F-4D97-AF65-F5344CB8AC3E}">
        <p14:creationId xmlns:p14="http://schemas.microsoft.com/office/powerpoint/2010/main" val="29533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Point out the wide range of water</a:t>
            </a:r>
            <a:r>
              <a:rPr lang="en-US" baseline="0" dirty="0" smtClean="0"/>
              <a:t> related services being offered through AHPS, and the </a:t>
            </a:r>
            <a:r>
              <a:rPr lang="en-US" dirty="0" smtClean="0"/>
              <a:t>evolution from AHPS initiative to IWRSS.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baseline="0" dirty="0" smtClean="0"/>
              <a:t>Key requirements for </a:t>
            </a:r>
            <a:r>
              <a:rPr lang="en-US" baseline="0" dirty="0" err="1" smtClean="0"/>
              <a:t>precip</a:t>
            </a:r>
            <a:r>
              <a:rPr lang="en-US" baseline="0" dirty="0" smtClean="0"/>
              <a:t> vary depending on applications. Latency of less than 3 hours is needed for river flood operations, whereas for flash flood it should be less than 15 minutes. </a:t>
            </a:r>
          </a:p>
          <a:p>
            <a:endParaRPr lang="en-US" baseline="0" dirty="0" smtClean="0"/>
          </a:p>
          <a:p>
            <a:endParaRPr lang="en-US" baseline="0" dirty="0" smtClean="0"/>
          </a:p>
          <a:p>
            <a:endParaRPr lang="en-US" baseline="0" dirty="0" smtClean="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Note</a:t>
            </a:r>
            <a:r>
              <a:rPr lang="en-US" baseline="0" dirty="0" smtClean="0"/>
              <a:t> </a:t>
            </a:r>
          </a:p>
          <a:p>
            <a:r>
              <a:rPr lang="en-US" baseline="0" dirty="0" smtClean="0"/>
              <a:t>1. the GOES infrared-based rainfall product (Hydro-Estimator) is being used in several RFCs.  </a:t>
            </a:r>
          </a:p>
          <a:p>
            <a:r>
              <a:rPr lang="en-US" dirty="0" smtClean="0"/>
              <a:t>2. MPE</a:t>
            </a:r>
            <a:r>
              <a:rPr lang="en-US" baseline="0" dirty="0" smtClean="0"/>
              <a:t> products from most RFCs are radar-gauge products, with the exception of WGRFC</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radar quality</a:t>
            </a:r>
            <a:r>
              <a:rPr lang="en-US" baseline="0" dirty="0" smtClean="0"/>
              <a:t> index is proportional to the error in radar QPE due to beam overshooting above the freezing level, and terrain blockages.  Further, the map shows where radar coverage is nonexistent.  Coverage is smaller in winter than in summer, due to lower freezing levels.  Note the coverage gaps over the intermountain West, the southwestern sector of the WGRFC area, and the upper Columbia basin.  There are smaller areas of compromised coverage over the eastern US.</a:t>
            </a:r>
          </a:p>
          <a:p>
            <a:r>
              <a:rPr lang="en-US" baseline="0" dirty="0" smtClean="0"/>
              <a:t>Note this includes both the WSR-88D and Canadian networks.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A8E690D9-1D5F-4BDA-8B62-2983DD05ACB6}" type="slidenum">
              <a:rPr lang="en-US" smtClean="0"/>
              <a:t>6</a:t>
            </a:fld>
            <a:endParaRPr lang="en-US"/>
          </a:p>
        </p:txBody>
      </p:sp>
    </p:spTree>
    <p:extLst>
      <p:ext uri="{BB962C8B-B14F-4D97-AF65-F5344CB8AC3E}">
        <p14:creationId xmlns:p14="http://schemas.microsoft.com/office/powerpoint/2010/main" val="39431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 series</a:t>
            </a:r>
            <a:r>
              <a:rPr lang="en-US" baseline="0" dirty="0" smtClean="0"/>
              <a:t> of heavy rainfall events over Mexico during Aug-Sep 2008 contributed to flooding along the Rio </a:t>
            </a:r>
            <a:r>
              <a:rPr lang="en-US" baseline="0" dirty="0" smtClean="0"/>
              <a:t>Grande</a:t>
            </a:r>
            <a:endParaRPr lang="en-US" baseline="0" dirty="0" smtClean="0"/>
          </a:p>
          <a:p>
            <a:r>
              <a:rPr lang="en-US" baseline="0" dirty="0" smtClean="0"/>
              <a:t>CMORPH is functionally similar to the upcoming GPM IMERG </a:t>
            </a:r>
            <a:r>
              <a:rPr lang="en-US" baseline="0" dirty="0" smtClean="0"/>
              <a:t>product.  CMORPH is a product of the NCEP Climate Prediction Center.</a:t>
            </a:r>
            <a:endParaRPr lang="en-US" dirty="0"/>
          </a:p>
        </p:txBody>
      </p:sp>
    </p:spTree>
    <p:extLst>
      <p:ext uri="{BB962C8B-B14F-4D97-AF65-F5344CB8AC3E}">
        <p14:creationId xmlns:p14="http://schemas.microsoft.com/office/powerpoint/2010/main" val="321630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656080"/>
            <a:ext cx="7050900" cy="1470000"/>
          </a:xfrm>
          <a:prstGeom prst="rect">
            <a:avLst/>
          </a:prstGeom>
          <a:noFill/>
          <a:ln>
            <a:noFill/>
          </a:ln>
        </p:spPr>
        <p:txBody>
          <a:bodyPr lIns="91425" tIns="91425" rIns="91425" bIns="91425" anchor="b" anchorCtr="0"/>
          <a:lstStyle>
            <a:lvl1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082040" y="3230880"/>
            <a:ext cx="7035899" cy="925499"/>
          </a:xfrm>
          <a:prstGeom prst="rect">
            <a:avLst/>
          </a:prstGeom>
          <a:noFill/>
          <a:ln>
            <a:noFill/>
          </a:ln>
        </p:spPr>
        <p:txBody>
          <a:bodyPr lIns="91425" tIns="91425" rIns="91425" bIns="91425" anchor="t" anchorCtr="0"/>
          <a:lstStyle>
            <a:lvl1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1pPr>
            <a:lvl2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2pPr>
            <a:lvl3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3pPr>
            <a:lvl4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4pPr>
            <a:lvl5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5pPr>
            <a:lvl6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6pPr>
            <a:lvl7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7pPr>
            <a:lvl8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8pPr>
            <a:lvl9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3"/>
        <p:cNvGrpSpPr/>
        <p:nvPr/>
      </p:nvGrpSpPr>
      <p:grpSpPr>
        <a:xfrm>
          <a:off x="0" y="0"/>
          <a:ext cx="0" cy="0"/>
          <a:chOff x="0" y="0"/>
          <a:chExt cx="0" cy="0"/>
        </a:xfrm>
      </p:grpSpPr>
      <p:grpSp>
        <p:nvGrpSpPr>
          <p:cNvPr id="34" name="Shape 34"/>
          <p:cNvGrpSpPr/>
          <p:nvPr/>
        </p:nvGrpSpPr>
        <p:grpSpPr>
          <a:xfrm>
            <a:off x="-6264" y="4933386"/>
            <a:ext cx="9150267" cy="3100650"/>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5367337"/>
            <a:ext cx="5486399" cy="804899"/>
          </a:xfrm>
          <a:prstGeom prst="rect">
            <a:avLst/>
          </a:prstGeom>
          <a:noFill/>
          <a:ln>
            <a:noFill/>
          </a:ln>
        </p:spPr>
        <p:txBody>
          <a:bodyPr lIns="91425" tIns="91425" rIns="91425" bIns="91425" anchor="ctr" anchorCtr="0"/>
          <a:lstStyle>
            <a:lvl1pPr marL="0" indent="152400" algn="ctr" rtl="0">
              <a:buSzPct val="100000"/>
              <a:buFont typeface="Trebuchet MS"/>
              <a:buNone/>
              <a:defRPr sz="2400"/>
            </a:lvl1pPr>
            <a:lvl2pPr marL="0" indent="152400" algn="ctr" rtl="0">
              <a:buSzPct val="100000"/>
              <a:buFont typeface="Trebuchet MS"/>
              <a:buNone/>
              <a:defRPr sz="2400"/>
            </a:lvl2pPr>
            <a:lvl3pPr marL="0" indent="152400" algn="ctr" rtl="0">
              <a:buSzPct val="100000"/>
              <a:buFont typeface="Trebuchet MS"/>
              <a:buNone/>
              <a:defRPr sz="2400"/>
            </a:lvl3pPr>
            <a:lvl4pPr marL="0" indent="152400" algn="ctr" rtl="0">
              <a:buSzPct val="100000"/>
              <a:buFont typeface="Trebuchet MS"/>
              <a:buNone/>
              <a:defRPr sz="2400"/>
            </a:lvl4pPr>
            <a:lvl5pPr marL="0" indent="152400" algn="ctr" rtl="0">
              <a:buSzPct val="100000"/>
              <a:buFont typeface="Trebuchet MS"/>
              <a:buNone/>
              <a:defRPr sz="2400"/>
            </a:lvl5pPr>
            <a:lvl6pPr marL="0" indent="152400" algn="ctr" rtl="0">
              <a:buSzPct val="100000"/>
              <a:buFont typeface="Trebuchet MS"/>
              <a:buNone/>
              <a:defRPr sz="2400"/>
            </a:lvl6pPr>
            <a:lvl7pPr marL="0" indent="152400" algn="ctr" rtl="0">
              <a:buSzPct val="100000"/>
              <a:buFont typeface="Trebuchet MS"/>
              <a:buNone/>
              <a:defRPr sz="2400"/>
            </a:lvl7pPr>
            <a:lvl8pPr marL="0" indent="152400" algn="ctr" rtl="0">
              <a:buSzPct val="100000"/>
              <a:buFont typeface="Trebuchet MS"/>
              <a:buNone/>
              <a:defRPr sz="2400"/>
            </a:lvl8pPr>
            <a:lvl9pPr marL="0" indent="152400" algn="ctr" rtl="0">
              <a:buSzPct val="100000"/>
              <a:buFont typeface="Trebuchet MS"/>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1pPr>
            <a:lvl2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2pPr>
            <a:lvl3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3pPr>
            <a:lvl4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4pPr>
            <a:lvl5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5pPr>
            <a:lvl6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6pPr>
            <a:lvl7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7pPr>
            <a:lvl8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8pPr>
            <a:lvl9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b="0" i="0" u="none" strike="noStrike" cap="none" baseline="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19.jpe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882121" y="2895600"/>
            <a:ext cx="7522800" cy="1583999"/>
          </a:xfrm>
          <a:prstGeom prst="rect">
            <a:avLst/>
          </a:prstGeom>
        </p:spPr>
        <p:txBody>
          <a:bodyPr lIns="91425" tIns="91425" rIns="91425" bIns="91425" anchor="t" anchorCtr="0">
            <a:noAutofit/>
          </a:bodyPr>
          <a:lstStyle/>
          <a:p>
            <a:pPr lvl="0" algn="ctr" rtl="0">
              <a:buNone/>
            </a:pPr>
            <a:r>
              <a:rPr lang="en-US" sz="3200" b="1" dirty="0" smtClean="0"/>
              <a:t>Robert Hartman</a:t>
            </a:r>
            <a:endParaRPr lang="en" sz="3200" b="1" dirty="0"/>
          </a:p>
          <a:p>
            <a:pPr algn="ctr">
              <a:buNone/>
            </a:pPr>
            <a:r>
              <a:rPr lang="en-US" sz="2800" dirty="0" smtClean="0"/>
              <a:t>Acting Director</a:t>
            </a:r>
          </a:p>
          <a:p>
            <a:pPr algn="ctr">
              <a:buNone/>
            </a:pPr>
            <a:r>
              <a:rPr lang="en" sz="2800" dirty="0" smtClean="0"/>
              <a:t>NWS </a:t>
            </a:r>
            <a:r>
              <a:rPr lang="en" sz="2800" dirty="0"/>
              <a:t>Office of Hydrologic Development </a:t>
            </a:r>
          </a:p>
        </p:txBody>
      </p:sp>
      <p:sp>
        <p:nvSpPr>
          <p:cNvPr id="42" name="Shape 42"/>
          <p:cNvSpPr/>
          <p:nvPr/>
        </p:nvSpPr>
        <p:spPr>
          <a:xfrm>
            <a:off x="7825016" y="0"/>
            <a:ext cx="1318982" cy="1304243"/>
          </a:xfrm>
          <a:prstGeom prst="rect">
            <a:avLst/>
          </a:prstGeom>
          <a:blipFill>
            <a:blip r:embed="rId3"/>
            <a:stretch>
              <a:fillRect/>
            </a:stretch>
          </a:blipFill>
        </p:spPr>
      </p:sp>
      <p:sp>
        <p:nvSpPr>
          <p:cNvPr id="43" name="Shape 43"/>
          <p:cNvSpPr txBox="1">
            <a:spLocks noGrp="1"/>
          </p:cNvSpPr>
          <p:nvPr>
            <p:ph type="ctrTitle"/>
          </p:nvPr>
        </p:nvSpPr>
        <p:spPr>
          <a:xfrm>
            <a:off x="152400" y="1371600"/>
            <a:ext cx="8610600" cy="1828800"/>
          </a:xfrm>
          <a:prstGeom prst="rect">
            <a:avLst/>
          </a:prstGeom>
        </p:spPr>
        <p:txBody>
          <a:bodyPr lIns="91425" tIns="91425" rIns="91425" bIns="91425" anchor="b" anchorCtr="0">
            <a:noAutofit/>
          </a:bodyPr>
          <a:lstStyle/>
          <a:p>
            <a:pPr lvl="0" rtl="0">
              <a:buNone/>
            </a:pPr>
            <a:r>
              <a:rPr lang="en" sz="4600" dirty="0"/>
              <a:t>GPM </a:t>
            </a:r>
            <a:r>
              <a:rPr lang="en" sz="4600" dirty="0" smtClean="0"/>
              <a:t>in the NOAA Integrated Water Forecasting Program</a:t>
            </a:r>
            <a:endParaRPr lang="en" sz="4600" dirty="0"/>
          </a:p>
          <a:p>
            <a:pPr lvl="0" rtl="0">
              <a:buNone/>
            </a:pPr>
            <a:endParaRPr lang="en" sz="3600" dirty="0"/>
          </a:p>
        </p:txBody>
      </p:sp>
      <p:sp>
        <p:nvSpPr>
          <p:cNvPr id="44" name="Shape 44"/>
          <p:cNvSpPr/>
          <p:nvPr/>
        </p:nvSpPr>
        <p:spPr>
          <a:xfrm>
            <a:off x="0" y="0"/>
            <a:ext cx="1079046" cy="1085040"/>
          </a:xfrm>
          <a:prstGeom prst="rect">
            <a:avLst/>
          </a:prstGeom>
          <a:blipFill>
            <a:blip r:embed="rId4"/>
            <a:stretch>
              <a:fillRect/>
            </a:stretch>
          </a:blipFill>
        </p:spPr>
      </p:sp>
      <p:pic>
        <p:nvPicPr>
          <p:cNvPr id="1026" name="Picture 2" descr="D:\Users\david.kitzmiller\Downloads\TRMM_3B42RT.Jul_2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334000"/>
            <a:ext cx="3252788" cy="14069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953000"/>
            <a:ext cx="1991591"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D:\OLD_D\GPM-PPM_steering_group\gpm_deploye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8350" y="5259450"/>
            <a:ext cx="1638300" cy="10539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4907" y="179190"/>
            <a:ext cx="8229600" cy="1325700"/>
          </a:xfrm>
          <a:prstGeom prst="rect">
            <a:avLst/>
          </a:prstGeom>
        </p:spPr>
        <p:txBody>
          <a:bodyPr lIns="91425" tIns="91425" rIns="91425" bIns="91425" anchor="b" anchorCtr="0">
            <a:noAutofit/>
          </a:bodyPr>
          <a:lstStyle/>
          <a:p>
            <a:pPr lvl="0" algn="ctr" rtl="0">
              <a:buNone/>
            </a:pPr>
            <a:r>
              <a:rPr lang="en-US" sz="3600" dirty="0" smtClean="0"/>
              <a:t>Impacts </a:t>
            </a:r>
            <a:r>
              <a:rPr lang="en-US" sz="3600" dirty="0" smtClean="0"/>
              <a:t>on</a:t>
            </a:r>
            <a:r>
              <a:rPr lang="en-US" sz="3600" dirty="0" smtClean="0"/>
              <a:t> </a:t>
            </a:r>
            <a:r>
              <a:rPr lang="en-US" sz="3600" dirty="0" smtClean="0"/>
              <a:t>Accuracy </a:t>
            </a:r>
            <a:r>
              <a:rPr lang="en-US" sz="3600" dirty="0" smtClean="0"/>
              <a:t>of</a:t>
            </a:r>
            <a:br>
              <a:rPr lang="en-US" sz="3600" dirty="0" smtClean="0"/>
            </a:br>
            <a:r>
              <a:rPr lang="en-US" sz="3600" dirty="0" smtClean="0"/>
              <a:t>Precipitation </a:t>
            </a:r>
            <a:r>
              <a:rPr lang="en-US" sz="3600" dirty="0" smtClean="0"/>
              <a:t>Product</a:t>
            </a:r>
            <a:endParaRPr lang="en" sz="3600" dirty="0"/>
          </a:p>
        </p:txBody>
      </p:sp>
      <p:sp>
        <p:nvSpPr>
          <p:cNvPr id="94" name="Shape 94"/>
          <p:cNvSpPr txBox="1">
            <a:spLocks noGrp="1"/>
          </p:cNvSpPr>
          <p:nvPr>
            <p:ph type="body" idx="1"/>
          </p:nvPr>
        </p:nvSpPr>
        <p:spPr>
          <a:xfrm>
            <a:off x="381000" y="4588877"/>
            <a:ext cx="8382000" cy="2116723"/>
          </a:xfrm>
          <a:prstGeom prst="rect">
            <a:avLst/>
          </a:prstGeom>
          <a:solidFill>
            <a:srgbClr val="FFC000"/>
          </a:solidFill>
        </p:spPr>
        <p:txBody>
          <a:bodyPr lIns="91425" tIns="91425" rIns="91425" bIns="91425" anchor="t" anchorCtr="0">
            <a:noAutofit/>
          </a:bodyPr>
          <a:lstStyle/>
          <a:p>
            <a:pPr marL="406400"/>
            <a:r>
              <a:rPr lang="en" sz="2000" dirty="0" smtClean="0"/>
              <a:t>Two SCaMPR products: P (no TRMM) and T(with TRMM) were evluated along with interpolated gauge data</a:t>
            </a:r>
          </a:p>
          <a:p>
            <a:pPr marL="857250" lvl="1" indent="-393700">
              <a:buSzPct val="166666"/>
              <a:buFont typeface="Arial"/>
              <a:buChar char="•"/>
            </a:pPr>
            <a:r>
              <a:rPr lang="en" sz="1600" dirty="0" smtClean="0"/>
              <a:t>TRMM in general helps improve the accuracy of SCaMPR for winter and spring</a:t>
            </a:r>
          </a:p>
          <a:p>
            <a:pPr marL="857250" lvl="1" indent="-393700">
              <a:buSzPct val="166666"/>
              <a:buFont typeface="Arial"/>
              <a:buChar char="•"/>
            </a:pPr>
            <a:r>
              <a:rPr lang="en" sz="1600" dirty="0" smtClean="0"/>
              <a:t>SCaMPR products may outperform gauge data when gauge density is low</a:t>
            </a:r>
          </a:p>
          <a:p>
            <a:pPr marL="63500" lvl="0" indent="0" rtl="0">
              <a:buClr>
                <a:schemeClr val="dk2"/>
              </a:buClr>
              <a:buSzPct val="166666"/>
              <a:buNone/>
            </a:pPr>
            <a:endParaRPr lang="en" sz="2000" dirty="0" smtClean="0"/>
          </a:p>
          <a:p>
            <a:endParaRPr lang="en" sz="2000" dirty="0"/>
          </a:p>
          <a:p>
            <a:pPr marL="0" indent="0">
              <a:buNone/>
            </a:pPr>
            <a:endParaRPr lang="en" sz="2000" dirty="0"/>
          </a:p>
          <a:p>
            <a:endParaRPr lang="en" sz="2000" dirty="0"/>
          </a:p>
          <a:p>
            <a:endParaRPr lang="en" sz="2000" dirty="0"/>
          </a:p>
          <a:p>
            <a:endParaRPr lang="en" sz="2000" dirty="0"/>
          </a:p>
          <a:p>
            <a:endParaRPr lang="en" sz="2000" dirty="0"/>
          </a:p>
          <a:p>
            <a:endParaRPr lang="en" sz="2000" dirty="0"/>
          </a:p>
          <a:p>
            <a:endParaRPr lang="en" sz="2000" dirty="0"/>
          </a:p>
          <a:p>
            <a:endParaRPr lang="en" sz="2000"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sp>
        <p:nvSpPr>
          <p:cNvPr id="6" name="TextBox 5"/>
          <p:cNvSpPr txBox="1"/>
          <p:nvPr/>
        </p:nvSpPr>
        <p:spPr>
          <a:xfrm>
            <a:off x="8842205" y="6536323"/>
            <a:ext cx="412292" cy="338554"/>
          </a:xfrm>
          <a:prstGeom prst="rect">
            <a:avLst/>
          </a:prstGeom>
          <a:noFill/>
        </p:spPr>
        <p:txBody>
          <a:bodyPr wrap="none" rtlCol="0">
            <a:spAutoFit/>
          </a:bodyPr>
          <a:lstStyle/>
          <a:p>
            <a:r>
              <a:rPr lang="en-US" sz="1600" dirty="0" smtClean="0">
                <a:solidFill>
                  <a:schemeClr val="bg1"/>
                </a:solidFill>
              </a:rPr>
              <a:t>10</a:t>
            </a:r>
            <a:endParaRPr lang="en-US" sz="1600" dirty="0">
              <a:solidFill>
                <a:schemeClr val="bg1"/>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7179" r="3182"/>
          <a:stretch/>
        </p:blipFill>
        <p:spPr>
          <a:xfrm>
            <a:off x="1905000" y="1724055"/>
            <a:ext cx="4023360" cy="2695545"/>
          </a:xfrm>
          <a:prstGeom prst="rect">
            <a:avLst/>
          </a:prstGeom>
        </p:spPr>
      </p:pic>
      <p:sp>
        <p:nvSpPr>
          <p:cNvPr id="10" name="TextBox 9"/>
          <p:cNvSpPr txBox="1"/>
          <p:nvPr/>
        </p:nvSpPr>
        <p:spPr>
          <a:xfrm>
            <a:off x="2590800" y="1657290"/>
            <a:ext cx="2895600" cy="400110"/>
          </a:xfrm>
          <a:prstGeom prst="rect">
            <a:avLst/>
          </a:prstGeom>
          <a:solidFill>
            <a:schemeClr val="bg1"/>
          </a:solidFill>
        </p:spPr>
        <p:txBody>
          <a:bodyPr wrap="square" rtlCol="0">
            <a:spAutoFit/>
          </a:bodyPr>
          <a:lstStyle/>
          <a:p>
            <a:r>
              <a:rPr lang="en-US" sz="2000" dirty="0" smtClean="0"/>
              <a:t>Critical Gauge Density</a:t>
            </a:r>
            <a:endParaRPr lang="en-US" sz="2000" dirty="0"/>
          </a:p>
        </p:txBody>
      </p:sp>
      <p:sp>
        <p:nvSpPr>
          <p:cNvPr id="11" name="TextBox 10"/>
          <p:cNvSpPr txBox="1"/>
          <p:nvPr/>
        </p:nvSpPr>
        <p:spPr>
          <a:xfrm>
            <a:off x="5715000" y="3581400"/>
            <a:ext cx="2133600" cy="584775"/>
          </a:xfrm>
          <a:prstGeom prst="rect">
            <a:avLst/>
          </a:prstGeom>
          <a:solidFill>
            <a:srgbClr val="FFFF00"/>
          </a:solidFill>
        </p:spPr>
        <p:txBody>
          <a:bodyPr wrap="square" rtlCol="0">
            <a:spAutoFit/>
          </a:bodyPr>
          <a:lstStyle/>
          <a:p>
            <a:r>
              <a:rPr lang="en-US" sz="1600" dirty="0" smtClean="0"/>
              <a:t>TRMM helps improve CSI for winter/spring</a:t>
            </a:r>
            <a:endParaRPr lang="en-US" sz="1600" dirty="0"/>
          </a:p>
        </p:txBody>
      </p:sp>
      <p:cxnSp>
        <p:nvCxnSpPr>
          <p:cNvPr id="12" name="Straight Arrow Connector 11"/>
          <p:cNvCxnSpPr>
            <a:stCxn id="11" idx="1"/>
          </p:cNvCxnSpPr>
          <p:nvPr/>
        </p:nvCxnSpPr>
        <p:spPr>
          <a:xfrm flipH="1" flipV="1">
            <a:off x="2819400" y="3753282"/>
            <a:ext cx="2895600" cy="120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657600" y="3200400"/>
            <a:ext cx="21336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1878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63374" y="304800"/>
            <a:ext cx="8229600" cy="1325700"/>
          </a:xfrm>
          <a:prstGeom prst="rect">
            <a:avLst/>
          </a:prstGeom>
        </p:spPr>
        <p:txBody>
          <a:bodyPr lIns="91425" tIns="91425" rIns="91425" bIns="91425" anchor="b" anchorCtr="0">
            <a:noAutofit/>
          </a:bodyPr>
          <a:lstStyle/>
          <a:p>
            <a:pPr lvl="0" algn="ctr" rtl="0">
              <a:buNone/>
            </a:pPr>
            <a:r>
              <a:rPr lang="en" sz="3600" dirty="0"/>
              <a:t>I</a:t>
            </a:r>
            <a:r>
              <a:rPr lang="en" sz="3600" dirty="0" smtClean="0"/>
              <a:t>mpacts on Streamflow Simulation</a:t>
            </a:r>
            <a:endParaRPr lang="en" sz="3600" dirty="0"/>
          </a:p>
        </p:txBody>
      </p:sp>
      <p:sp>
        <p:nvSpPr>
          <p:cNvPr id="9" name="Shape 42"/>
          <p:cNvSpPr/>
          <p:nvPr/>
        </p:nvSpPr>
        <p:spPr>
          <a:xfrm>
            <a:off x="7825016" y="0"/>
            <a:ext cx="1318982" cy="1304243"/>
          </a:xfrm>
          <a:prstGeom prst="rect">
            <a:avLst/>
          </a:prstGeom>
          <a:blipFill>
            <a:blip r:embed="rId3"/>
            <a:stretch>
              <a:fillRect/>
            </a:stretch>
          </a:blipFill>
        </p:spPr>
      </p:sp>
      <p:sp>
        <p:nvSpPr>
          <p:cNvPr id="10" name="Shape 44"/>
          <p:cNvSpPr/>
          <p:nvPr/>
        </p:nvSpPr>
        <p:spPr>
          <a:xfrm>
            <a:off x="0" y="0"/>
            <a:ext cx="1079046" cy="1085040"/>
          </a:xfrm>
          <a:prstGeom prst="rect">
            <a:avLst/>
          </a:prstGeom>
          <a:blipFill>
            <a:blip r:embed="rId4"/>
            <a:stretch>
              <a:fillRect/>
            </a:stretch>
          </a:blipFill>
        </p:spPr>
      </p:sp>
      <p:sp>
        <p:nvSpPr>
          <p:cNvPr id="11" name="TextBox 10"/>
          <p:cNvSpPr txBox="1"/>
          <p:nvPr/>
        </p:nvSpPr>
        <p:spPr>
          <a:xfrm>
            <a:off x="8842205" y="6536323"/>
            <a:ext cx="412292" cy="338554"/>
          </a:xfrm>
          <a:prstGeom prst="rect">
            <a:avLst/>
          </a:prstGeom>
          <a:noFill/>
        </p:spPr>
        <p:txBody>
          <a:bodyPr wrap="none" rtlCol="0">
            <a:spAutoFit/>
          </a:bodyPr>
          <a:lstStyle/>
          <a:p>
            <a:r>
              <a:rPr lang="en-US" sz="1600" dirty="0" smtClean="0">
                <a:solidFill>
                  <a:schemeClr val="bg1"/>
                </a:solidFill>
              </a:rPr>
              <a:t>11</a:t>
            </a:r>
            <a:endParaRPr lang="en-US" sz="1600" dirty="0">
              <a:solidFill>
                <a:schemeClr val="bg1"/>
              </a:solidFill>
            </a:endParaRPr>
          </a:p>
        </p:txBody>
      </p:sp>
      <p:sp>
        <p:nvSpPr>
          <p:cNvPr id="24" name="Rectangle 23"/>
          <p:cNvSpPr/>
          <p:nvPr/>
        </p:nvSpPr>
        <p:spPr>
          <a:xfrm>
            <a:off x="1295400" y="2743200"/>
            <a:ext cx="62484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hape 104"/>
          <p:cNvSpPr/>
          <p:nvPr/>
        </p:nvSpPr>
        <p:spPr>
          <a:xfrm>
            <a:off x="1687635" y="2743200"/>
            <a:ext cx="5565531" cy="381000"/>
          </a:xfrm>
          <a:prstGeom prst="rect">
            <a:avLst/>
          </a:prstGeom>
          <a:solidFill>
            <a:srgbClr val="EFEFE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400" dirty="0" smtClean="0">
                <a:solidFill>
                  <a:schemeClr val="dk1"/>
                </a:solidFill>
                <a:latin typeface="Arial"/>
                <a:ea typeface="Arial"/>
                <a:cs typeface="Arial"/>
                <a:sym typeface="Arial"/>
              </a:rPr>
              <a:t>Peak flow error without</a:t>
            </a:r>
            <a:r>
              <a:rPr lang="en" sz="1400" b="0" i="0" u="none" strike="noStrike" cap="none" baseline="0" dirty="0" smtClean="0">
                <a:solidFill>
                  <a:schemeClr val="dk1"/>
                </a:solidFill>
                <a:latin typeface="Arial"/>
                <a:ea typeface="Arial"/>
                <a:cs typeface="Arial"/>
                <a:sym typeface="Arial"/>
              </a:rPr>
              <a:t> </a:t>
            </a:r>
            <a:r>
              <a:rPr lang="en" sz="1400" b="0" i="0" u="none" strike="noStrike" cap="none" baseline="0" dirty="0">
                <a:solidFill>
                  <a:schemeClr val="dk1"/>
                </a:solidFill>
                <a:latin typeface="Arial"/>
                <a:ea typeface="Arial"/>
                <a:cs typeface="Arial"/>
                <a:sym typeface="Arial"/>
              </a:rPr>
              <a:t>(</a:t>
            </a:r>
            <a:r>
              <a:rPr lang="en" sz="1400" b="1" i="0" u="none" strike="noStrike" cap="none" baseline="0" dirty="0">
                <a:solidFill>
                  <a:srgbClr val="0070C0"/>
                </a:solidFill>
                <a:latin typeface="Arial"/>
                <a:ea typeface="Arial"/>
                <a:cs typeface="Arial"/>
                <a:sym typeface="Arial"/>
              </a:rPr>
              <a:t>P</a:t>
            </a:r>
            <a:r>
              <a:rPr lang="en" sz="1400" b="0" i="0" u="none" strike="noStrike" cap="none" baseline="0" dirty="0">
                <a:solidFill>
                  <a:schemeClr val="dk1"/>
                </a:solidFill>
                <a:latin typeface="Arial"/>
                <a:ea typeface="Arial"/>
                <a:cs typeface="Arial"/>
                <a:sym typeface="Arial"/>
              </a:rPr>
              <a:t>) </a:t>
            </a:r>
            <a:r>
              <a:rPr lang="en" sz="1400" dirty="0" smtClean="0">
                <a:solidFill>
                  <a:schemeClr val="dk1"/>
                </a:solidFill>
                <a:latin typeface="Arial"/>
                <a:ea typeface="Arial"/>
                <a:cs typeface="Arial"/>
                <a:sym typeface="Arial"/>
              </a:rPr>
              <a:t>and </a:t>
            </a:r>
            <a:r>
              <a:rPr lang="en" sz="1400" b="0" i="0" u="none" strike="noStrike" cap="none" baseline="0" dirty="0" smtClean="0">
                <a:solidFill>
                  <a:schemeClr val="dk1"/>
                </a:solidFill>
                <a:latin typeface="Arial"/>
                <a:ea typeface="Arial"/>
                <a:cs typeface="Arial"/>
                <a:sym typeface="Arial"/>
              </a:rPr>
              <a:t>with </a:t>
            </a:r>
            <a:r>
              <a:rPr lang="en" sz="1400" b="0" i="0" u="none" strike="noStrike" cap="none" baseline="0" dirty="0">
                <a:solidFill>
                  <a:schemeClr val="dk1"/>
                </a:solidFill>
                <a:latin typeface="Arial"/>
                <a:ea typeface="Arial"/>
                <a:cs typeface="Arial"/>
                <a:sym typeface="Arial"/>
              </a:rPr>
              <a:t>(</a:t>
            </a:r>
            <a:r>
              <a:rPr lang="en" sz="1400" b="1" i="0" u="none" strike="noStrike" cap="none" baseline="0" dirty="0">
                <a:solidFill>
                  <a:srgbClr val="FF0000"/>
                </a:solidFill>
                <a:latin typeface="Arial"/>
                <a:ea typeface="Arial"/>
                <a:cs typeface="Arial"/>
                <a:sym typeface="Arial"/>
              </a:rPr>
              <a:t>T</a:t>
            </a:r>
            <a:r>
              <a:rPr lang="en" sz="1400" b="0" i="0" u="none" strike="noStrike" cap="none" baseline="0" dirty="0">
                <a:solidFill>
                  <a:schemeClr val="dk1"/>
                </a:solidFill>
                <a:latin typeface="Arial"/>
                <a:ea typeface="Arial"/>
                <a:cs typeface="Arial"/>
                <a:sym typeface="Arial"/>
              </a:rPr>
              <a:t>) </a:t>
            </a:r>
            <a:r>
              <a:rPr lang="en" sz="1400" b="0" i="0" u="none" strike="noStrike" cap="none" baseline="0" dirty="0" smtClean="0">
                <a:solidFill>
                  <a:schemeClr val="dk1"/>
                </a:solidFill>
                <a:latin typeface="Arial"/>
                <a:ea typeface="Arial"/>
                <a:cs typeface="Arial"/>
                <a:sym typeface="Arial"/>
              </a:rPr>
              <a:t>TRMM ingest </a:t>
            </a:r>
          </a:p>
        </p:txBody>
      </p:sp>
      <p:sp>
        <p:nvSpPr>
          <p:cNvPr id="26" name="Shape 100"/>
          <p:cNvSpPr/>
          <p:nvPr/>
        </p:nvSpPr>
        <p:spPr>
          <a:xfrm>
            <a:off x="2478943" y="2971800"/>
            <a:ext cx="3933092" cy="2209800"/>
          </a:xfrm>
          <a:prstGeom prst="rect">
            <a:avLst/>
          </a:prstGeom>
          <a:blipFill>
            <a:blip r:embed="rId5"/>
            <a:stretch>
              <a:fillRect/>
            </a:stretch>
          </a:blipFill>
        </p:spPr>
      </p:sp>
      <p:sp>
        <p:nvSpPr>
          <p:cNvPr id="27" name="Shape 103"/>
          <p:cNvSpPr/>
          <p:nvPr/>
        </p:nvSpPr>
        <p:spPr>
          <a:xfrm rot="-5400000">
            <a:off x="1419994" y="3750641"/>
            <a:ext cx="2418082" cy="70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200" b="1" i="0" u="none" strike="noStrike" cap="none" baseline="0" dirty="0">
                <a:latin typeface="Arial"/>
                <a:ea typeface="Arial"/>
                <a:cs typeface="Arial"/>
                <a:sym typeface="Arial"/>
              </a:rPr>
              <a:t>SCaMPR / </a:t>
            </a:r>
            <a:r>
              <a:rPr lang="en" sz="1200" b="1" i="0" u="none" strike="noStrike" cap="none" baseline="0" dirty="0" smtClean="0">
                <a:latin typeface="Arial"/>
                <a:ea typeface="Arial"/>
                <a:cs typeface="Arial"/>
                <a:sym typeface="Arial"/>
              </a:rPr>
              <a:t>Gauge</a:t>
            </a:r>
            <a:r>
              <a:rPr lang="en" sz="1200" b="1" i="0" u="none" strike="noStrike" cap="none" dirty="0" smtClean="0">
                <a:latin typeface="Arial"/>
                <a:ea typeface="Arial"/>
                <a:cs typeface="Arial"/>
                <a:sym typeface="Arial"/>
              </a:rPr>
              <a:t> </a:t>
            </a:r>
            <a:r>
              <a:rPr lang="en" sz="1200" b="1" i="0" u="none" strike="noStrike" cap="none" baseline="0" dirty="0" smtClean="0">
                <a:latin typeface="Arial"/>
                <a:ea typeface="Arial"/>
                <a:cs typeface="Arial"/>
                <a:sym typeface="Arial"/>
              </a:rPr>
              <a:t>Peak </a:t>
            </a:r>
            <a:r>
              <a:rPr lang="en" sz="1200" b="1" i="0" u="none" strike="noStrike" cap="none" baseline="0" dirty="0">
                <a:latin typeface="Arial"/>
                <a:ea typeface="Arial"/>
                <a:cs typeface="Arial"/>
                <a:sym typeface="Arial"/>
              </a:rPr>
              <a:t>Flow Error Ratio</a:t>
            </a:r>
          </a:p>
        </p:txBody>
      </p:sp>
      <p:cxnSp>
        <p:nvCxnSpPr>
          <p:cNvPr id="28" name="Straight Arrow Connector 27"/>
          <p:cNvCxnSpPr/>
          <p:nvPr/>
        </p:nvCxnSpPr>
        <p:spPr>
          <a:xfrm flipH="1">
            <a:off x="5116635" y="3505200"/>
            <a:ext cx="1219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116635" y="3505200"/>
            <a:ext cx="1295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35836" y="3276600"/>
            <a:ext cx="2122364" cy="830997"/>
          </a:xfrm>
          <a:prstGeom prst="rect">
            <a:avLst/>
          </a:prstGeom>
          <a:solidFill>
            <a:srgbClr val="FFFF00"/>
          </a:solidFill>
        </p:spPr>
        <p:txBody>
          <a:bodyPr wrap="square" rtlCol="0">
            <a:spAutoFit/>
          </a:bodyPr>
          <a:lstStyle/>
          <a:p>
            <a:r>
              <a:rPr lang="en-US" sz="1600" dirty="0" smtClean="0"/>
              <a:t>TRMM helps reduce error in peak flow for most basins</a:t>
            </a:r>
            <a:endParaRPr lang="en-US" sz="1600" dirty="0"/>
          </a:p>
        </p:txBody>
      </p:sp>
      <p:sp>
        <p:nvSpPr>
          <p:cNvPr id="31" name="Text Placeholder 1"/>
          <p:cNvSpPr>
            <a:spLocks noGrp="1"/>
          </p:cNvSpPr>
          <p:nvPr>
            <p:ph type="body" idx="1"/>
          </p:nvPr>
        </p:nvSpPr>
        <p:spPr>
          <a:xfrm>
            <a:off x="530551" y="1524001"/>
            <a:ext cx="8184735" cy="1066799"/>
          </a:xfrm>
          <a:solidFill>
            <a:srgbClr val="FFC000"/>
          </a:solidFill>
        </p:spPr>
        <p:txBody>
          <a:bodyPr>
            <a:normAutofit lnSpcReduction="10000"/>
          </a:bodyPr>
          <a:lstStyle/>
          <a:p>
            <a:pPr marL="457200" lvl="1" indent="0">
              <a:buNone/>
            </a:pPr>
            <a:endParaRPr lang="en-US" sz="1800" dirty="0" smtClean="0"/>
          </a:p>
          <a:p>
            <a:r>
              <a:rPr lang="en-US" sz="2400" dirty="0" smtClean="0"/>
              <a:t> </a:t>
            </a:r>
            <a:r>
              <a:rPr lang="en-US" sz="2000" dirty="0" smtClean="0"/>
              <a:t>OHD performed hydrologic simulations for 10 Texas basins using </a:t>
            </a:r>
            <a:r>
              <a:rPr lang="en-US" sz="2000" dirty="0" err="1" smtClean="0"/>
              <a:t>SCaMPR</a:t>
            </a:r>
            <a:r>
              <a:rPr lang="en-US" sz="2000" dirty="0" smtClean="0"/>
              <a:t> products and gauge-only analysis as precipitation input</a:t>
            </a:r>
          </a:p>
        </p:txBody>
      </p:sp>
      <p:cxnSp>
        <p:nvCxnSpPr>
          <p:cNvPr id="3" name="Straight Connector 2"/>
          <p:cNvCxnSpPr/>
          <p:nvPr/>
        </p:nvCxnSpPr>
        <p:spPr>
          <a:xfrm>
            <a:off x="2983035" y="4419600"/>
            <a:ext cx="303676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05000" y="5417403"/>
            <a:ext cx="4876800" cy="584775"/>
          </a:xfrm>
          <a:prstGeom prst="rect">
            <a:avLst/>
          </a:prstGeom>
          <a:solidFill>
            <a:srgbClr val="FFFF00"/>
          </a:solidFill>
        </p:spPr>
        <p:txBody>
          <a:bodyPr wrap="square" rtlCol="0">
            <a:spAutoFit/>
          </a:bodyPr>
          <a:lstStyle/>
          <a:p>
            <a:r>
              <a:rPr lang="en-US" sz="1600" dirty="0" err="1" smtClean="0"/>
              <a:t>SCaMPR</a:t>
            </a:r>
            <a:r>
              <a:rPr lang="en-US" sz="1600" dirty="0" smtClean="0"/>
              <a:t>-based simulations comparable or better than gauge-based </a:t>
            </a:r>
            <a:r>
              <a:rPr lang="en-US" sz="1600" dirty="0" err="1" smtClean="0"/>
              <a:t>resultas</a:t>
            </a:r>
            <a:r>
              <a:rPr lang="en-US" sz="1600" dirty="0" smtClean="0"/>
              <a:t> for a minority of basins</a:t>
            </a:r>
            <a:endParaRPr lang="en-US" sz="1600" dirty="0"/>
          </a:p>
        </p:txBody>
      </p:sp>
      <p:sp>
        <p:nvSpPr>
          <p:cNvPr id="4" name="Oval 3"/>
          <p:cNvSpPr/>
          <p:nvPr/>
        </p:nvSpPr>
        <p:spPr>
          <a:xfrm>
            <a:off x="3581400" y="44958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4" idx="4"/>
          </p:cNvCxnSpPr>
          <p:nvPr/>
        </p:nvCxnSpPr>
        <p:spPr>
          <a:xfrm flipH="1" flipV="1">
            <a:off x="3695700" y="4724400"/>
            <a:ext cx="723901" cy="693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501417" y="4419600"/>
            <a:ext cx="527783" cy="997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76200"/>
            <a:ext cx="8229600" cy="1325700"/>
          </a:xfrm>
          <a:prstGeom prst="rect">
            <a:avLst/>
          </a:prstGeom>
        </p:spPr>
        <p:txBody>
          <a:bodyPr lIns="91425" tIns="91425" rIns="91425" bIns="91425" anchor="b" anchorCtr="0">
            <a:noAutofit/>
          </a:bodyPr>
          <a:lstStyle/>
          <a:p>
            <a:pPr lvl="0" algn="ctr" rtl="0">
              <a:buNone/>
            </a:pPr>
            <a:r>
              <a:rPr lang="en" dirty="0"/>
              <a:t>Challenges and Next Steps</a:t>
            </a:r>
          </a:p>
        </p:txBody>
      </p:sp>
      <p:sp>
        <p:nvSpPr>
          <p:cNvPr id="111" name="Shape 111"/>
          <p:cNvSpPr txBox="1">
            <a:spLocks noGrp="1"/>
          </p:cNvSpPr>
          <p:nvPr>
            <p:ph type="body" idx="1"/>
          </p:nvPr>
        </p:nvSpPr>
        <p:spPr>
          <a:xfrm>
            <a:off x="152400" y="1290601"/>
            <a:ext cx="8811000" cy="4576799"/>
          </a:xfrm>
          <a:prstGeom prst="rect">
            <a:avLst/>
          </a:prstGeom>
        </p:spPr>
        <p:txBody>
          <a:bodyPr lIns="91425" tIns="91425" rIns="91425" bIns="91425" anchor="t" anchorCtr="0">
            <a:noAutofit/>
          </a:bodyPr>
          <a:lstStyle/>
          <a:p>
            <a:pPr marL="457200" indent="-419100">
              <a:buSzPct val="167000"/>
            </a:pPr>
            <a:r>
              <a:rPr lang="en-US" sz="2800" dirty="0"/>
              <a:t>B</a:t>
            </a:r>
            <a:r>
              <a:rPr lang="en-US" sz="2800" dirty="0" smtClean="0"/>
              <a:t>etter </a:t>
            </a:r>
            <a:r>
              <a:rPr lang="en-US" sz="2800" dirty="0"/>
              <a:t>O2R </a:t>
            </a:r>
            <a:r>
              <a:rPr lang="en-US" sz="2800" dirty="0" smtClean="0"/>
              <a:t>paradigm </a:t>
            </a:r>
            <a:endParaRPr lang="en" sz="2800" dirty="0"/>
          </a:p>
          <a:p>
            <a:pPr marL="952500" lvl="1" indent="-457200">
              <a:buSzPct val="108000"/>
            </a:pPr>
            <a:r>
              <a:rPr lang="en-US" sz="2400" dirty="0" smtClean="0"/>
              <a:t>Does GPM algorithm development address forecast needs?</a:t>
            </a:r>
          </a:p>
          <a:p>
            <a:pPr marL="952500" lvl="1" indent="-457200">
              <a:buSzPct val="108000"/>
            </a:pPr>
            <a:r>
              <a:rPr lang="en-US" sz="2400" dirty="0" smtClean="0"/>
              <a:t>How does GPM complement the strength of our existing sensor platforms?</a:t>
            </a:r>
            <a:endParaRPr lang="en-US" sz="2400" dirty="0"/>
          </a:p>
          <a:p>
            <a:pPr marL="38100" lvl="0" indent="0" rtl="0">
              <a:buClr>
                <a:schemeClr val="dk2"/>
              </a:buClr>
              <a:buSzPct val="167000"/>
              <a:buNone/>
            </a:pPr>
            <a:endParaRPr lang="en" sz="2800" dirty="0" smtClean="0"/>
          </a:p>
          <a:p>
            <a:pPr marL="457200" lvl="0" indent="-419100" rtl="0">
              <a:buClr>
                <a:schemeClr val="dk2"/>
              </a:buClr>
              <a:buSzPct val="167000"/>
              <a:buFont typeface="Arial"/>
              <a:buChar char="•"/>
            </a:pPr>
            <a:r>
              <a:rPr lang="en" sz="2800" dirty="0" smtClean="0"/>
              <a:t>Recommendations</a:t>
            </a:r>
            <a:endParaRPr lang="en" sz="2800" dirty="0"/>
          </a:p>
          <a:p>
            <a:pPr marL="952500" lvl="1" indent="-457200" rtl="0">
              <a:buClr>
                <a:schemeClr val="dk2"/>
              </a:buClr>
              <a:buSzPct val="108000"/>
            </a:pPr>
            <a:r>
              <a:rPr lang="en-US" sz="2400" dirty="0" smtClean="0"/>
              <a:t>Use a test bed environment</a:t>
            </a:r>
          </a:p>
          <a:p>
            <a:pPr marL="1352550" lvl="2" indent="-457200">
              <a:buSzPct val="108000"/>
            </a:pPr>
            <a:r>
              <a:rPr lang="en-US" sz="2000" dirty="0"/>
              <a:t>D</a:t>
            </a:r>
            <a:r>
              <a:rPr lang="en" sz="2000" dirty="0"/>
              <a:t>emonstrate/identif</a:t>
            </a:r>
            <a:r>
              <a:rPr lang="en-US" sz="2000" dirty="0"/>
              <a:t>y</a:t>
            </a:r>
            <a:r>
              <a:rPr lang="en" sz="2000" dirty="0"/>
              <a:t> the utility of GPM-era QPE for a variety of water resources prediction needs</a:t>
            </a:r>
          </a:p>
          <a:p>
            <a:pPr marL="1352550" lvl="2" indent="-457200">
              <a:buSzPct val="108000"/>
            </a:pPr>
            <a:r>
              <a:rPr lang="en-US" sz="2000" dirty="0" smtClean="0"/>
              <a:t>Increased </a:t>
            </a:r>
            <a:r>
              <a:rPr lang="en-US" sz="2000" dirty="0"/>
              <a:t>s</a:t>
            </a:r>
            <a:r>
              <a:rPr lang="en" sz="2000" dirty="0"/>
              <a:t>ynergy </a:t>
            </a:r>
            <a:r>
              <a:rPr lang="en-US" sz="2000" dirty="0"/>
              <a:t>between</a:t>
            </a:r>
            <a:r>
              <a:rPr lang="en" sz="2000" dirty="0"/>
              <a:t> NOAA and NASA in developing fusion products that meet the operaional requirements</a:t>
            </a:r>
          </a:p>
          <a:p>
            <a:pPr marL="1352550" lvl="2" indent="-457200">
              <a:buSzPct val="108000"/>
            </a:pPr>
            <a:endParaRPr lang="en-US" sz="2000" dirty="0" smtClean="0"/>
          </a:p>
        </p:txBody>
      </p:sp>
      <p:sp>
        <p:nvSpPr>
          <p:cNvPr id="4" name="Shape 42"/>
          <p:cNvSpPr/>
          <p:nvPr/>
        </p:nvSpPr>
        <p:spPr>
          <a:xfrm>
            <a:off x="7901218"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sp>
        <p:nvSpPr>
          <p:cNvPr id="6" name="TextBox 5"/>
          <p:cNvSpPr txBox="1"/>
          <p:nvPr/>
        </p:nvSpPr>
        <p:spPr>
          <a:xfrm>
            <a:off x="8842205" y="6536323"/>
            <a:ext cx="412292" cy="338554"/>
          </a:xfrm>
          <a:prstGeom prst="rect">
            <a:avLst/>
          </a:prstGeom>
          <a:noFill/>
        </p:spPr>
        <p:txBody>
          <a:bodyPr wrap="none" rtlCol="0">
            <a:spAutoFit/>
          </a:bodyPr>
          <a:lstStyle/>
          <a:p>
            <a:r>
              <a:rPr lang="en-US" sz="1600" dirty="0" smtClean="0">
                <a:solidFill>
                  <a:schemeClr val="bg1"/>
                </a:solidFill>
              </a:rPr>
              <a:t>12</a:t>
            </a:r>
            <a:endParaRPr lang="en-US" sz="16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371600"/>
            <a:ext cx="8229600" cy="4208410"/>
          </a:xfrm>
        </p:spPr>
        <p:txBody>
          <a:bodyPr/>
          <a:lstStyle/>
          <a:p>
            <a:r>
              <a:rPr lang="en-US" sz="2800" dirty="0" smtClean="0"/>
              <a:t>Operations at River Forecast Centers and National Water Center to add value to precipitation products</a:t>
            </a:r>
          </a:p>
          <a:p>
            <a:endParaRPr lang="en-US" sz="2800" dirty="0" smtClean="0"/>
          </a:p>
          <a:p>
            <a:r>
              <a:rPr lang="en-US" sz="2800" dirty="0"/>
              <a:t>Development of NCEP Rapid Updating Analysis system</a:t>
            </a:r>
          </a:p>
          <a:p>
            <a:endParaRPr lang="en-US" sz="2800" dirty="0"/>
          </a:p>
        </p:txBody>
      </p:sp>
      <p:sp>
        <p:nvSpPr>
          <p:cNvPr id="3" name="Title 2"/>
          <p:cNvSpPr>
            <a:spLocks noGrp="1"/>
          </p:cNvSpPr>
          <p:nvPr>
            <p:ph type="title"/>
          </p:nvPr>
        </p:nvSpPr>
        <p:spPr>
          <a:xfrm>
            <a:off x="457200" y="274637"/>
            <a:ext cx="8229600" cy="715963"/>
          </a:xfrm>
        </p:spPr>
        <p:txBody>
          <a:bodyPr/>
          <a:lstStyle/>
          <a:p>
            <a:pPr algn="ctr"/>
            <a:r>
              <a:rPr lang="en-US" dirty="0" smtClean="0"/>
              <a:t>Opportunities</a:t>
            </a:r>
            <a:endParaRPr lang="en-US" dirty="0"/>
          </a:p>
        </p:txBody>
      </p:sp>
      <p:pic>
        <p:nvPicPr>
          <p:cNvPr id="4" name="Picture 2"/>
          <p:cNvPicPr>
            <a:picLocks noChangeAspect="1" noChangeArrowheads="1"/>
          </p:cNvPicPr>
          <p:nvPr/>
        </p:nvPicPr>
        <p:blipFill>
          <a:blip r:embed="rId3">
            <a:extLst/>
          </a:blip>
          <a:srcRect l="9093" r="9966"/>
          <a:stretch>
            <a:fillRect/>
          </a:stretch>
        </p:blipFill>
        <p:spPr bwMode="auto">
          <a:xfrm>
            <a:off x="2133600" y="5105400"/>
            <a:ext cx="4456504" cy="1584535"/>
          </a:xfrm>
          <a:prstGeom prst="rect">
            <a:avLst/>
          </a:prstGeom>
          <a:noFill/>
          <a:ln>
            <a:noFill/>
          </a:ln>
          <a:scene3d>
            <a:camera prst="orthographicFront"/>
            <a:lightRig rig="threePt" dir="t"/>
          </a:scene3d>
          <a:sp3d>
            <a:bevelT w="152400" h="50800" prst="softRound"/>
            <a:bevelB w="152400" h="50800" prst="softRound"/>
          </a:sp3d>
          <a:extLst/>
        </p:spPr>
      </p:pic>
      <p:sp>
        <p:nvSpPr>
          <p:cNvPr id="5" name="Shape 42"/>
          <p:cNvSpPr/>
          <p:nvPr/>
        </p:nvSpPr>
        <p:spPr>
          <a:xfrm>
            <a:off x="7825016" y="0"/>
            <a:ext cx="1318982" cy="1304243"/>
          </a:xfrm>
          <a:prstGeom prst="rect">
            <a:avLst/>
          </a:prstGeom>
          <a:blipFill>
            <a:blip r:embed="rId4"/>
            <a:stretch>
              <a:fillRect/>
            </a:stretch>
          </a:blipFill>
        </p:spPr>
      </p:sp>
      <p:sp>
        <p:nvSpPr>
          <p:cNvPr id="6" name="Shape 44"/>
          <p:cNvSpPr/>
          <p:nvPr/>
        </p:nvSpPr>
        <p:spPr>
          <a:xfrm>
            <a:off x="0" y="0"/>
            <a:ext cx="1079046" cy="1085040"/>
          </a:xfrm>
          <a:prstGeom prst="rect">
            <a:avLst/>
          </a:prstGeom>
          <a:blipFill>
            <a:blip r:embed="rId5"/>
            <a:stretch>
              <a:fillRect/>
            </a:stretch>
          </a:blipFill>
        </p:spPr>
      </p:sp>
      <p:sp>
        <p:nvSpPr>
          <p:cNvPr id="7" name="TextBox 6"/>
          <p:cNvSpPr txBox="1"/>
          <p:nvPr/>
        </p:nvSpPr>
        <p:spPr>
          <a:xfrm>
            <a:off x="8842205" y="6536323"/>
            <a:ext cx="412292" cy="338554"/>
          </a:xfrm>
          <a:prstGeom prst="rect">
            <a:avLst/>
          </a:prstGeom>
          <a:noFill/>
        </p:spPr>
        <p:txBody>
          <a:bodyPr wrap="none" rtlCol="0">
            <a:spAutoFit/>
          </a:bodyPr>
          <a:lstStyle/>
          <a:p>
            <a:r>
              <a:rPr lang="en-US" sz="1600" dirty="0" smtClean="0">
                <a:solidFill>
                  <a:schemeClr val="bg1"/>
                </a:solidFill>
              </a:rPr>
              <a:t>13</a:t>
            </a:r>
            <a:endParaRPr lang="en-US" sz="1600" dirty="0">
              <a:solidFill>
                <a:schemeClr val="bg1"/>
              </a:solidFill>
            </a:endParaRPr>
          </a:p>
        </p:txBody>
      </p:sp>
    </p:spTree>
    <p:extLst>
      <p:ext uri="{BB962C8B-B14F-4D97-AF65-F5344CB8AC3E}">
        <p14:creationId xmlns:p14="http://schemas.microsoft.com/office/powerpoint/2010/main" val="211371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LD_D\GPM-PPM_steering_group\gpm_deploy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43475"/>
            <a:ext cx="2857500"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97700" y="1524000"/>
            <a:ext cx="7050900" cy="1470000"/>
          </a:xfrm>
        </p:spPr>
        <p:txBody>
          <a:bodyPr/>
          <a:lstStyle/>
          <a:p>
            <a:pPr algn="ctr"/>
            <a:r>
              <a:rPr lang="en-US" sz="2800" dirty="0" smtClean="0"/>
              <a:t>Robert.Hartman@noaa.gov</a:t>
            </a:r>
            <a:endParaRPr lang="en-US" sz="2800" dirty="0"/>
          </a:p>
        </p:txBody>
      </p:sp>
      <p:pic>
        <p:nvPicPr>
          <p:cNvPr id="1026" name="Picture 2" descr="D:\OLD_D\GPM-PPM_steering_group\gpm_space_rad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26574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LD_D\GPM-PPM_steering_group\gpm_ima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05200"/>
            <a:ext cx="2673991"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42"/>
          <p:cNvSpPr/>
          <p:nvPr/>
        </p:nvSpPr>
        <p:spPr>
          <a:xfrm>
            <a:off x="7825016" y="0"/>
            <a:ext cx="1318982" cy="1304243"/>
          </a:xfrm>
          <a:prstGeom prst="rect">
            <a:avLst/>
          </a:prstGeom>
          <a:blipFill>
            <a:blip r:embed="rId6"/>
            <a:stretch>
              <a:fillRect/>
            </a:stretch>
          </a:blipFill>
        </p:spPr>
      </p:sp>
      <p:sp>
        <p:nvSpPr>
          <p:cNvPr id="7" name="Shape 44"/>
          <p:cNvSpPr/>
          <p:nvPr/>
        </p:nvSpPr>
        <p:spPr>
          <a:xfrm>
            <a:off x="0" y="0"/>
            <a:ext cx="1079046" cy="1085040"/>
          </a:xfrm>
          <a:prstGeom prst="rect">
            <a:avLst/>
          </a:prstGeom>
          <a:blipFill>
            <a:blip r:embed="rId7"/>
            <a:stretch>
              <a:fillRect/>
            </a:stretch>
          </a:blipFill>
        </p:spPr>
      </p:sp>
      <p:pic>
        <p:nvPicPr>
          <p:cNvPr id="8" name="Picture 4" descr="IMG_1279"/>
          <p:cNvPicPr>
            <a:picLocks noChangeAspect="1" noChangeArrowheads="1"/>
          </p:cNvPicPr>
          <p:nvPr/>
        </p:nvPicPr>
        <p:blipFill>
          <a:blip r:embed="rId8">
            <a:extLst>
              <a:ext uri="{28A0092B-C50C-407E-A947-70E740481C1C}">
                <a14:useLocalDpi xmlns:a14="http://schemas.microsoft.com/office/drawing/2010/main" val="0"/>
              </a:ext>
            </a:extLst>
          </a:blip>
          <a:srcRect l="30196" t="55556" r="34253" b="13889"/>
          <a:stretch>
            <a:fillRect/>
          </a:stretch>
        </p:blipFill>
        <p:spPr bwMode="auto">
          <a:xfrm>
            <a:off x="2743200" y="76200"/>
            <a:ext cx="3508087" cy="201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63000" y="6536323"/>
            <a:ext cx="412292" cy="338554"/>
          </a:xfrm>
          <a:prstGeom prst="rect">
            <a:avLst/>
          </a:prstGeom>
          <a:noFill/>
        </p:spPr>
        <p:txBody>
          <a:bodyPr wrap="none" rtlCol="0">
            <a:spAutoFit/>
          </a:bodyPr>
          <a:lstStyle/>
          <a:p>
            <a:r>
              <a:rPr lang="en-US" sz="1600" dirty="0" smtClean="0">
                <a:solidFill>
                  <a:schemeClr val="bg1"/>
                </a:solidFill>
              </a:rPr>
              <a:t>14</a:t>
            </a:r>
            <a:endParaRPr lang="en-US" sz="1600" dirty="0">
              <a:solidFill>
                <a:schemeClr val="bg1"/>
              </a:solidFill>
            </a:endParaRPr>
          </a:p>
        </p:txBody>
      </p:sp>
    </p:spTree>
    <p:extLst>
      <p:ext uri="{BB962C8B-B14F-4D97-AF65-F5344CB8AC3E}">
        <p14:creationId xmlns:p14="http://schemas.microsoft.com/office/powerpoint/2010/main" val="23519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1201791"/>
            <a:ext cx="9144000" cy="2913009"/>
          </a:xfrm>
          <a:prstGeom prst="rect">
            <a:avLst/>
          </a:prstGeom>
        </p:spPr>
        <p:txBody>
          <a:bodyPr lIns="91425" tIns="91425" rIns="91425" bIns="91425" anchor="t" anchorCtr="0">
            <a:noAutofit/>
          </a:bodyPr>
          <a:lstStyle/>
          <a:p>
            <a:r>
              <a:rPr lang="en" sz="2600" dirty="0" smtClean="0"/>
              <a:t>NOAA Integrated Water Forecasting Program</a:t>
            </a:r>
            <a:endParaRPr lang="en-US" sz="2600" dirty="0" smtClean="0"/>
          </a:p>
          <a:p>
            <a:endParaRPr lang="en" sz="2600" dirty="0" smtClean="0"/>
          </a:p>
          <a:p>
            <a:r>
              <a:rPr lang="en" sz="2600" dirty="0" smtClean="0"/>
              <a:t>Precipitation needs for operational </a:t>
            </a:r>
            <a:r>
              <a:rPr lang="en-US" sz="2600" dirty="0" smtClean="0"/>
              <a:t>water</a:t>
            </a:r>
            <a:r>
              <a:rPr lang="en" sz="2600" dirty="0" smtClean="0"/>
              <a:t> </a:t>
            </a:r>
            <a:r>
              <a:rPr lang="en" sz="2600" dirty="0" smtClean="0"/>
              <a:t>prediction</a:t>
            </a:r>
            <a:endParaRPr lang="en-US" sz="2600" dirty="0" smtClean="0"/>
          </a:p>
          <a:p>
            <a:endParaRPr lang="en" sz="2600" dirty="0" smtClean="0"/>
          </a:p>
          <a:p>
            <a:r>
              <a:rPr lang="en" sz="2600" dirty="0" smtClean="0"/>
              <a:t>Needs and opportunities for use of GPM-era satellite precipitation estimates</a:t>
            </a:r>
            <a:endParaRPr lang="en-US" sz="2600" dirty="0" smtClean="0"/>
          </a:p>
          <a:p>
            <a:endParaRPr lang="en" sz="2600" dirty="0" smtClean="0"/>
          </a:p>
          <a:p>
            <a:r>
              <a:rPr lang="en-US" sz="2600" dirty="0" smtClean="0"/>
              <a:t>Recommendations and challenges</a:t>
            </a:r>
            <a:endParaRPr lang="en" sz="2600" dirty="0"/>
          </a:p>
          <a:p>
            <a:pPr lvl="0" rtl="0">
              <a:buNone/>
            </a:pPr>
            <a:r>
              <a:rPr lang="en" dirty="0"/>
              <a:t>	</a:t>
            </a:r>
          </a:p>
          <a:p>
            <a:endParaRPr lang="en" dirty="0"/>
          </a:p>
        </p:txBody>
      </p:sp>
      <p:sp>
        <p:nvSpPr>
          <p:cNvPr id="50" name="Shape 50"/>
          <p:cNvSpPr txBox="1">
            <a:spLocks noGrp="1"/>
          </p:cNvSpPr>
          <p:nvPr>
            <p:ph type="title"/>
          </p:nvPr>
        </p:nvSpPr>
        <p:spPr>
          <a:xfrm>
            <a:off x="304800" y="-258900"/>
            <a:ext cx="8229600" cy="1325700"/>
          </a:xfrm>
          <a:prstGeom prst="rect">
            <a:avLst/>
          </a:prstGeom>
        </p:spPr>
        <p:txBody>
          <a:bodyPr lIns="91425" tIns="91425" rIns="91425" bIns="91425" anchor="b" anchorCtr="0">
            <a:noAutofit/>
          </a:bodyPr>
          <a:lstStyle/>
          <a:p>
            <a:pPr algn="ctr">
              <a:buNone/>
            </a:pPr>
            <a:r>
              <a:rPr lang="en-US" dirty="0" smtClean="0"/>
              <a:t>Overview</a:t>
            </a:r>
            <a:endParaRPr lang="en"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pic>
        <p:nvPicPr>
          <p:cNvPr id="6" name="Picture 4" descr="IMG_1098"/>
          <p:cNvPicPr>
            <a:picLocks noChangeAspect="1" noChangeArrowheads="1"/>
          </p:cNvPicPr>
          <p:nvPr/>
        </p:nvPicPr>
        <p:blipFill>
          <a:blip r:embed="rId5">
            <a:extLst>
              <a:ext uri="{28A0092B-C50C-407E-A947-70E740481C1C}">
                <a14:useLocalDpi xmlns:a14="http://schemas.microsoft.com/office/drawing/2010/main" val="0"/>
              </a:ext>
            </a:extLst>
          </a:blip>
          <a:srcRect l="36296" t="38611" r="16264" b="12500"/>
          <a:stretch>
            <a:fillRect/>
          </a:stretch>
        </p:blipFill>
        <p:spPr bwMode="auto">
          <a:xfrm>
            <a:off x="5257800" y="4532710"/>
            <a:ext cx="3352799" cy="230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842205" y="6536323"/>
            <a:ext cx="298480" cy="338554"/>
          </a:xfrm>
          <a:prstGeom prst="rect">
            <a:avLst/>
          </a:prstGeom>
          <a:noFill/>
        </p:spPr>
        <p:txBody>
          <a:bodyPr wrap="none" rtlCol="0">
            <a:spAutoFit/>
          </a:bodyPr>
          <a:lstStyle/>
          <a:p>
            <a:r>
              <a:rPr lang="en-US" sz="1600" dirty="0" smtClean="0">
                <a:solidFill>
                  <a:schemeClr val="bg1"/>
                </a:solidFill>
              </a:rPr>
              <a:t>2</a:t>
            </a:r>
            <a:endParaRPr lang="en-US" sz="1600" dirty="0">
              <a:solidFill>
                <a:schemeClr val="bg1"/>
              </a:solidFill>
            </a:endParaRPr>
          </a:p>
        </p:txBody>
      </p:sp>
    </p:spTree>
    <p:extLst>
      <p:ext uri="{BB962C8B-B14F-4D97-AF65-F5344CB8AC3E}">
        <p14:creationId xmlns:p14="http://schemas.microsoft.com/office/powerpoint/2010/main" val="320440442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 name="TextBox 4"/>
          <p:cNvSpPr txBox="1"/>
          <p:nvPr/>
        </p:nvSpPr>
        <p:spPr>
          <a:xfrm>
            <a:off x="304799" y="1462838"/>
            <a:ext cx="6405945" cy="400110"/>
          </a:xfrm>
          <a:prstGeom prst="rect">
            <a:avLst/>
          </a:prstGeom>
          <a:solidFill>
            <a:srgbClr val="FFFF00"/>
          </a:solidFill>
        </p:spPr>
        <p:txBody>
          <a:bodyPr wrap="square" rtlCol="0">
            <a:spAutoFit/>
          </a:bodyPr>
          <a:lstStyle/>
          <a:p>
            <a:r>
              <a:rPr lang="en-US" sz="2000" b="1" dirty="0" smtClean="0">
                <a:solidFill>
                  <a:schemeClr val="tx1"/>
                </a:solidFill>
              </a:rPr>
              <a:t>Advanced Hydrologic Prediction Service (AHPS)</a:t>
            </a:r>
          </a:p>
        </p:txBody>
      </p:sp>
      <p:sp>
        <p:nvSpPr>
          <p:cNvPr id="8" name="Shape 42"/>
          <p:cNvSpPr/>
          <p:nvPr/>
        </p:nvSpPr>
        <p:spPr>
          <a:xfrm>
            <a:off x="7825016" y="0"/>
            <a:ext cx="1318982" cy="1304243"/>
          </a:xfrm>
          <a:prstGeom prst="rect">
            <a:avLst/>
          </a:prstGeom>
          <a:blipFill>
            <a:blip r:embed="rId3"/>
            <a:stretch>
              <a:fillRect/>
            </a:stretch>
          </a:blipFill>
        </p:spPr>
      </p:sp>
      <p:sp>
        <p:nvSpPr>
          <p:cNvPr id="10" name="Shape 44"/>
          <p:cNvSpPr/>
          <p:nvPr/>
        </p:nvSpPr>
        <p:spPr>
          <a:xfrm>
            <a:off x="0" y="0"/>
            <a:ext cx="1079046" cy="1085040"/>
          </a:xfrm>
          <a:prstGeom prst="rect">
            <a:avLst/>
          </a:prstGeom>
          <a:blipFill>
            <a:blip r:embed="rId4"/>
            <a:stretch>
              <a:fillRect/>
            </a:stretch>
          </a:blipFill>
        </p:spPr>
      </p:sp>
      <p:sp>
        <p:nvSpPr>
          <p:cNvPr id="19" name="TextBox 18"/>
          <p:cNvSpPr txBox="1"/>
          <p:nvPr/>
        </p:nvSpPr>
        <p:spPr>
          <a:xfrm>
            <a:off x="8842205" y="6536323"/>
            <a:ext cx="298480" cy="338554"/>
          </a:xfrm>
          <a:prstGeom prst="rect">
            <a:avLst/>
          </a:prstGeom>
          <a:noFill/>
        </p:spPr>
        <p:txBody>
          <a:bodyPr wrap="none" rtlCol="0">
            <a:spAutoFit/>
          </a:bodyPr>
          <a:lstStyle/>
          <a:p>
            <a:r>
              <a:rPr lang="en-US" sz="1600" dirty="0">
                <a:solidFill>
                  <a:schemeClr val="bg1"/>
                </a:solidFill>
              </a:rPr>
              <a:t>4</a:t>
            </a:r>
          </a:p>
        </p:txBody>
      </p:sp>
      <p:sp>
        <p:nvSpPr>
          <p:cNvPr id="20" name="Shape 50"/>
          <p:cNvSpPr txBox="1">
            <a:spLocks noGrp="1"/>
          </p:cNvSpPr>
          <p:nvPr>
            <p:ph type="title"/>
          </p:nvPr>
        </p:nvSpPr>
        <p:spPr>
          <a:xfrm>
            <a:off x="457200" y="0"/>
            <a:ext cx="8229600" cy="1325700"/>
          </a:xfrm>
          <a:prstGeom prst="rect">
            <a:avLst/>
          </a:prstGeom>
        </p:spPr>
        <p:txBody>
          <a:bodyPr lIns="91425" tIns="91425" rIns="91425" bIns="91425" anchor="b" anchorCtr="0">
            <a:noAutofit/>
          </a:bodyPr>
          <a:lstStyle/>
          <a:p>
            <a:pPr algn="ctr">
              <a:buNone/>
            </a:pPr>
            <a:r>
              <a:rPr lang="en" dirty="0" smtClean="0"/>
              <a:t>NOAA Integrated Water Forecasting  </a:t>
            </a:r>
            <a:r>
              <a:rPr lang="en" dirty="0"/>
              <a:t>Program</a:t>
            </a:r>
          </a:p>
        </p:txBody>
      </p:sp>
      <p:sp>
        <p:nvSpPr>
          <p:cNvPr id="23" name="TextBox 22"/>
          <p:cNvSpPr txBox="1"/>
          <p:nvPr/>
        </p:nvSpPr>
        <p:spPr>
          <a:xfrm>
            <a:off x="338666" y="3069223"/>
            <a:ext cx="2514601" cy="338554"/>
          </a:xfrm>
          <a:prstGeom prst="rect">
            <a:avLst/>
          </a:prstGeom>
          <a:solidFill>
            <a:srgbClr val="FFFF00"/>
          </a:solidFill>
        </p:spPr>
        <p:txBody>
          <a:bodyPr wrap="square" rtlCol="0">
            <a:spAutoFit/>
          </a:bodyPr>
          <a:lstStyle/>
          <a:p>
            <a:r>
              <a:rPr lang="en-US" sz="1600" b="1" dirty="0" smtClean="0">
                <a:solidFill>
                  <a:schemeClr val="tx1"/>
                </a:solidFill>
              </a:rPr>
              <a:t>Precipitation </a:t>
            </a:r>
            <a:r>
              <a:rPr lang="en-US" sz="1600" b="1" dirty="0" smtClean="0">
                <a:solidFill>
                  <a:schemeClr val="tx1"/>
                </a:solidFill>
              </a:rPr>
              <a:t>Products</a:t>
            </a:r>
            <a:endParaRPr lang="en-US" sz="1600" b="1" dirty="0" smtClean="0">
              <a:solidFill>
                <a:schemeClr val="tx1"/>
              </a:solidFill>
            </a:endParaRPr>
          </a:p>
        </p:txBody>
      </p:sp>
      <p:sp>
        <p:nvSpPr>
          <p:cNvPr id="24" name="TextBox 23"/>
          <p:cNvSpPr txBox="1"/>
          <p:nvPr/>
        </p:nvSpPr>
        <p:spPr>
          <a:xfrm>
            <a:off x="338666" y="2574015"/>
            <a:ext cx="2908503" cy="338554"/>
          </a:xfrm>
          <a:prstGeom prst="rect">
            <a:avLst/>
          </a:prstGeom>
          <a:solidFill>
            <a:srgbClr val="FFFF00"/>
          </a:solidFill>
        </p:spPr>
        <p:txBody>
          <a:bodyPr wrap="square" rtlCol="0">
            <a:spAutoFit/>
          </a:bodyPr>
          <a:lstStyle/>
          <a:p>
            <a:r>
              <a:rPr lang="en-US" sz="1600" b="1" dirty="0" smtClean="0">
                <a:solidFill>
                  <a:schemeClr val="tx1"/>
                </a:solidFill>
              </a:rPr>
              <a:t>Flood Forecast and Outlook</a:t>
            </a:r>
          </a:p>
        </p:txBody>
      </p:sp>
      <p:sp>
        <p:nvSpPr>
          <p:cNvPr id="26" name="TextBox 25"/>
          <p:cNvSpPr txBox="1"/>
          <p:nvPr/>
        </p:nvSpPr>
        <p:spPr>
          <a:xfrm>
            <a:off x="304799" y="5212884"/>
            <a:ext cx="6705678" cy="1384995"/>
          </a:xfrm>
          <a:prstGeom prst="rect">
            <a:avLst/>
          </a:prstGeom>
          <a:solidFill>
            <a:srgbClr val="FFC000"/>
          </a:solidFill>
        </p:spPr>
        <p:txBody>
          <a:bodyPr wrap="square" rtlCol="0">
            <a:spAutoFit/>
          </a:bodyPr>
          <a:lstStyle/>
          <a:p>
            <a:r>
              <a:rPr lang="en-US" sz="1800" b="1" dirty="0" smtClean="0">
                <a:solidFill>
                  <a:schemeClr val="bg2"/>
                </a:solidFill>
              </a:rPr>
              <a:t>Integrated Water Resources Science and Services (IWRSS)</a:t>
            </a:r>
          </a:p>
          <a:p>
            <a:endParaRPr lang="en-US" sz="1800" b="1" dirty="0" smtClean="0">
              <a:solidFill>
                <a:schemeClr val="bg2"/>
              </a:solidFill>
            </a:endParaRPr>
          </a:p>
          <a:p>
            <a:pPr marL="285750" indent="-285750">
              <a:buFont typeface="Arial" panose="020B0604020202020204" pitchFamily="34" charset="0"/>
              <a:buChar char="•"/>
            </a:pPr>
            <a:r>
              <a:rPr lang="en-US" sz="1600" dirty="0" smtClean="0">
                <a:solidFill>
                  <a:schemeClr val="bg2"/>
                </a:solidFill>
              </a:rPr>
              <a:t>A “Summit to the Sea” framework </a:t>
            </a:r>
            <a:endParaRPr lang="en-US" sz="1600" dirty="0">
              <a:solidFill>
                <a:schemeClr val="bg2"/>
              </a:solidFill>
            </a:endParaRPr>
          </a:p>
          <a:p>
            <a:pPr marL="285750" indent="-285750">
              <a:buFont typeface="Arial" panose="020B0604020202020204" pitchFamily="34" charset="0"/>
              <a:buChar char="•"/>
            </a:pPr>
            <a:r>
              <a:rPr lang="en-US" sz="1600" dirty="0">
                <a:solidFill>
                  <a:schemeClr val="bg2"/>
                </a:solidFill>
              </a:rPr>
              <a:t>A</a:t>
            </a:r>
            <a:r>
              <a:rPr lang="en-US" sz="1600" dirty="0" smtClean="0">
                <a:solidFill>
                  <a:schemeClr val="bg2"/>
                </a:solidFill>
              </a:rPr>
              <a:t>lign </a:t>
            </a:r>
            <a:r>
              <a:rPr lang="en-US" sz="1600" dirty="0">
                <a:solidFill>
                  <a:schemeClr val="bg2"/>
                </a:solidFill>
              </a:rPr>
              <a:t>multiple agencies with complementary water-related </a:t>
            </a:r>
            <a:r>
              <a:rPr lang="en-US" sz="1600" dirty="0" smtClean="0">
                <a:solidFill>
                  <a:schemeClr val="bg2"/>
                </a:solidFill>
              </a:rPr>
              <a:t>missions;</a:t>
            </a:r>
            <a:r>
              <a:rPr lang="en-US" sz="1600" dirty="0">
                <a:solidFill>
                  <a:schemeClr val="bg2"/>
                </a:solidFill>
              </a:rPr>
              <a:t> </a:t>
            </a:r>
            <a:r>
              <a:rPr lang="en-US" sz="1600" dirty="0" smtClean="0">
                <a:solidFill>
                  <a:schemeClr val="bg2"/>
                </a:solidFill>
              </a:rPr>
              <a:t>NOAA, USACE, USGS</a:t>
            </a:r>
          </a:p>
        </p:txBody>
      </p:sp>
      <p:sp>
        <p:nvSpPr>
          <p:cNvPr id="27" name="TextBox 26"/>
          <p:cNvSpPr txBox="1"/>
          <p:nvPr/>
        </p:nvSpPr>
        <p:spPr>
          <a:xfrm>
            <a:off x="304799" y="2040523"/>
            <a:ext cx="2942370" cy="338554"/>
          </a:xfrm>
          <a:prstGeom prst="rect">
            <a:avLst/>
          </a:prstGeom>
          <a:solidFill>
            <a:srgbClr val="FFFF00"/>
          </a:solidFill>
        </p:spPr>
        <p:txBody>
          <a:bodyPr wrap="square" rtlCol="0">
            <a:spAutoFit/>
          </a:bodyPr>
          <a:lstStyle/>
          <a:p>
            <a:r>
              <a:rPr lang="en-US" sz="1600" b="1" dirty="0" smtClean="0">
                <a:solidFill>
                  <a:schemeClr val="tx1"/>
                </a:solidFill>
              </a:rPr>
              <a:t>Water Resource Outlook</a:t>
            </a:r>
          </a:p>
        </p:txBody>
      </p:sp>
      <p:sp>
        <p:nvSpPr>
          <p:cNvPr id="28" name="TextBox 27"/>
          <p:cNvSpPr txBox="1"/>
          <p:nvPr/>
        </p:nvSpPr>
        <p:spPr>
          <a:xfrm>
            <a:off x="304799" y="3598671"/>
            <a:ext cx="2514601" cy="338554"/>
          </a:xfrm>
          <a:prstGeom prst="rect">
            <a:avLst/>
          </a:prstGeom>
          <a:solidFill>
            <a:srgbClr val="FFFF00"/>
          </a:solidFill>
        </p:spPr>
        <p:txBody>
          <a:bodyPr wrap="square" rtlCol="0">
            <a:spAutoFit/>
          </a:bodyPr>
          <a:lstStyle/>
          <a:p>
            <a:r>
              <a:rPr lang="en-US" sz="1600" b="1" dirty="0" smtClean="0">
                <a:solidFill>
                  <a:schemeClr val="tx1"/>
                </a:solidFill>
              </a:rPr>
              <a:t>Snow </a:t>
            </a:r>
            <a:r>
              <a:rPr lang="en-US" sz="1600" b="1" dirty="0" smtClean="0">
                <a:solidFill>
                  <a:schemeClr val="tx1"/>
                </a:solidFill>
              </a:rPr>
              <a:t>Observations </a:t>
            </a:r>
            <a:endParaRPr lang="en-US" sz="1600" b="1" dirty="0" smtClean="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238" y="1951659"/>
            <a:ext cx="3575123" cy="2010741"/>
          </a:xfrm>
          <a:prstGeom prst="rect">
            <a:avLst/>
          </a:prstGeom>
        </p:spPr>
      </p:pic>
      <p:sp>
        <p:nvSpPr>
          <p:cNvPr id="16" name="Shape 57"/>
          <p:cNvSpPr/>
          <p:nvPr/>
        </p:nvSpPr>
        <p:spPr>
          <a:xfrm>
            <a:off x="4419600" y="2336892"/>
            <a:ext cx="3124200" cy="1905000"/>
          </a:xfrm>
          <a:prstGeom prst="rect">
            <a:avLst/>
          </a:prstGeom>
          <a:blipFill>
            <a:blip r:embed="rId6"/>
            <a:stretch>
              <a:fillRect/>
            </a:stretch>
          </a:blipFill>
          <a:ln>
            <a:noFill/>
          </a:ln>
        </p:spPr>
      </p:sp>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554" y="2777496"/>
            <a:ext cx="328961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9564" y="5009177"/>
            <a:ext cx="1679199" cy="152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title"/>
          </p:nvPr>
        </p:nvSpPr>
        <p:spPr>
          <a:xfrm>
            <a:off x="609600" y="652121"/>
            <a:ext cx="7315200" cy="1108538"/>
          </a:xfrm>
          <a:prstGeom prst="rect">
            <a:avLst/>
          </a:prstGeom>
        </p:spPr>
        <p:txBody>
          <a:bodyPr lIns="91425" tIns="91425" rIns="91425" bIns="91425" anchor="b" anchorCtr="0">
            <a:noAutofit/>
          </a:bodyPr>
          <a:lstStyle/>
          <a:p>
            <a:pPr lvl="0" algn="ctr" rtl="0">
              <a:buNone/>
            </a:pPr>
            <a:r>
              <a:rPr lang="en" dirty="0"/>
              <a:t>Precipitation Needs for </a:t>
            </a:r>
            <a:r>
              <a:rPr lang="en" dirty="0" smtClean="0"/>
              <a:t>Water </a:t>
            </a:r>
            <a:r>
              <a:rPr lang="en" dirty="0" smtClean="0"/>
              <a:t>Forecasting </a:t>
            </a:r>
            <a:r>
              <a:rPr lang="en" dirty="0" smtClean="0"/>
              <a:t>Program</a:t>
            </a:r>
            <a:endParaRPr lang="en"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57960"/>
            <a:ext cx="1079046" cy="1085040"/>
          </a:xfrm>
          <a:prstGeom prst="rect">
            <a:avLst/>
          </a:prstGeom>
          <a:blipFill>
            <a:blip r:embed="rId4"/>
            <a:stretch>
              <a:fillRect/>
            </a:stretch>
          </a:blipFill>
        </p:spPr>
      </p:sp>
      <p:sp>
        <p:nvSpPr>
          <p:cNvPr id="2" name="Text Placeholder 1"/>
          <p:cNvSpPr>
            <a:spLocks noGrp="1"/>
          </p:cNvSpPr>
          <p:nvPr>
            <p:ph type="body" idx="1"/>
          </p:nvPr>
        </p:nvSpPr>
        <p:spPr>
          <a:xfrm>
            <a:off x="522590" y="2026211"/>
            <a:ext cx="8229600" cy="4840199"/>
          </a:xfrm>
        </p:spPr>
        <p:txBody>
          <a:bodyPr/>
          <a:lstStyle/>
          <a:p>
            <a:pPr marL="533400" indent="-457200">
              <a:buSzPct val="167000"/>
            </a:pPr>
            <a:r>
              <a:rPr lang="en" sz="2800" dirty="0" smtClean="0"/>
              <a:t>Precipitation </a:t>
            </a:r>
            <a:r>
              <a:rPr lang="en" sz="2800" dirty="0" smtClean="0"/>
              <a:t>estimates and forecasts drive the hydrologic forecast </a:t>
            </a:r>
          </a:p>
          <a:p>
            <a:pPr marL="76200" indent="0">
              <a:buSzPct val="167000"/>
              <a:buNone/>
            </a:pPr>
            <a:endParaRPr lang="en" sz="2600" dirty="0" smtClean="0"/>
          </a:p>
          <a:p>
            <a:pPr marL="533400" indent="-457200">
              <a:buSzPct val="167000"/>
            </a:pPr>
            <a:r>
              <a:rPr lang="en" sz="2800" dirty="0" smtClean="0"/>
              <a:t>Requirements</a:t>
            </a:r>
            <a:r>
              <a:rPr lang="en-US" sz="2800" dirty="0" smtClean="0"/>
              <a:t> for precipitation estimates</a:t>
            </a:r>
            <a:r>
              <a:rPr lang="en" sz="2800" dirty="0" smtClean="0"/>
              <a:t>: </a:t>
            </a:r>
          </a:p>
          <a:p>
            <a:pPr marL="933450" lvl="1" indent="-457200">
              <a:buSzPct val="108000"/>
            </a:pPr>
            <a:r>
              <a:rPr lang="en" sz="2200" dirty="0" smtClean="0"/>
              <a:t>Accurate </a:t>
            </a:r>
            <a:endParaRPr lang="en" sz="2200" dirty="0"/>
          </a:p>
          <a:p>
            <a:pPr marL="933450" lvl="1" indent="-457200">
              <a:buSzPct val="108000"/>
            </a:pPr>
            <a:r>
              <a:rPr lang="en" sz="2200" dirty="0" smtClean="0"/>
              <a:t>High-resolution</a:t>
            </a:r>
            <a:endParaRPr lang="en" sz="2200" dirty="0"/>
          </a:p>
          <a:p>
            <a:pPr marL="933450" lvl="1" indent="-457200">
              <a:buSzPct val="108000"/>
            </a:pPr>
            <a:r>
              <a:rPr lang="en" sz="2200" dirty="0" smtClean="0"/>
              <a:t>Timely (low latency) </a:t>
            </a:r>
            <a:endParaRPr lang="en" sz="2200" dirty="0"/>
          </a:p>
          <a:p>
            <a:pPr marL="933450" lvl="1" indent="-457200">
              <a:buSzPct val="108000"/>
            </a:pPr>
            <a:r>
              <a:rPr lang="en" sz="2200" dirty="0"/>
              <a:t>S</a:t>
            </a:r>
            <a:r>
              <a:rPr lang="en" sz="2200" dirty="0" smtClean="0"/>
              <a:t>eamless </a:t>
            </a:r>
            <a:endParaRPr lang="en" sz="2200" dirty="0"/>
          </a:p>
          <a:p>
            <a:pPr marL="0" indent="0">
              <a:buNone/>
            </a:pPr>
            <a:endParaRPr lang="en-US" dirty="0"/>
          </a:p>
        </p:txBody>
      </p:sp>
      <p:sp>
        <p:nvSpPr>
          <p:cNvPr id="7" name="TextBox 6"/>
          <p:cNvSpPr txBox="1"/>
          <p:nvPr/>
        </p:nvSpPr>
        <p:spPr>
          <a:xfrm>
            <a:off x="8842205" y="6536323"/>
            <a:ext cx="298480" cy="338554"/>
          </a:xfrm>
          <a:prstGeom prst="rect">
            <a:avLst/>
          </a:prstGeom>
          <a:noFill/>
        </p:spPr>
        <p:txBody>
          <a:bodyPr wrap="none" rtlCol="0">
            <a:spAutoFit/>
          </a:bodyPr>
          <a:lstStyle/>
          <a:p>
            <a:r>
              <a:rPr lang="en-US" sz="1600" dirty="0">
                <a:solidFill>
                  <a:schemeClr val="bg1"/>
                </a:solidFill>
              </a:rPr>
              <a:t>5</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28600" y="2009278"/>
            <a:ext cx="8443199" cy="48401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US" sz="3000" dirty="0" smtClean="0"/>
              <a:t>Principal Sensors </a:t>
            </a:r>
            <a:endParaRPr lang="en" sz="3000" dirty="0"/>
          </a:p>
          <a:p>
            <a:pPr marL="876300" lvl="1" indent="-342900">
              <a:buSzPct val="108000"/>
            </a:pPr>
            <a:r>
              <a:rPr lang="en" sz="2000" dirty="0"/>
              <a:t>Rain gauges </a:t>
            </a:r>
          </a:p>
          <a:p>
            <a:pPr marL="876300" lvl="1" indent="-342900">
              <a:buSzPct val="108000"/>
            </a:pPr>
            <a:r>
              <a:rPr lang="en" sz="2000" dirty="0"/>
              <a:t>Ground radars (WSR-88Ds</a:t>
            </a:r>
            <a:r>
              <a:rPr lang="en" sz="2000" dirty="0" smtClean="0"/>
              <a:t>)</a:t>
            </a:r>
            <a:endParaRPr lang="en-US" sz="2000" dirty="0" smtClean="0"/>
          </a:p>
          <a:p>
            <a:pPr marL="876300" lvl="1" indent="-342900">
              <a:buSzPct val="108000"/>
            </a:pPr>
            <a:r>
              <a:rPr lang="en" sz="2000" dirty="0" smtClean="0"/>
              <a:t>GOES infrared </a:t>
            </a:r>
            <a:endParaRPr lang="en" sz="2400" dirty="0" smtClean="0"/>
          </a:p>
          <a:p>
            <a:pPr marL="476250">
              <a:buSzPct val="108000"/>
            </a:pPr>
            <a:r>
              <a:rPr lang="en" sz="2800" dirty="0" smtClean="0"/>
              <a:t>Multisensor Fusion Products</a:t>
            </a:r>
          </a:p>
          <a:p>
            <a:pPr marL="876300" lvl="1">
              <a:buSzPct val="108000"/>
            </a:pPr>
            <a:r>
              <a:rPr lang="en" sz="2000" dirty="0" smtClean="0"/>
              <a:t>River Forecast Centers (RFCs) use the Multisensor Preciptiation E</a:t>
            </a:r>
            <a:r>
              <a:rPr lang="en-US" sz="2000" dirty="0" smtClean="0"/>
              <a:t>s</a:t>
            </a:r>
            <a:r>
              <a:rPr lang="en" sz="2000" dirty="0" smtClean="0"/>
              <a:t>timator (MPE) to combine a suite of fused products</a:t>
            </a:r>
            <a:endParaRPr lang="en" sz="2000" dirty="0"/>
          </a:p>
          <a:p>
            <a:pPr marL="876300" lvl="1">
              <a:buSzPct val="108000"/>
            </a:pPr>
            <a:r>
              <a:rPr lang="en" sz="2000" dirty="0" smtClean="0"/>
              <a:t>RFCs use selected products for River Forecast Operations</a:t>
            </a:r>
          </a:p>
          <a:p>
            <a:pPr marL="876300" lvl="1">
              <a:buSzPct val="108000"/>
            </a:pPr>
            <a:r>
              <a:rPr lang="en" sz="2000" dirty="0" smtClean="0"/>
              <a:t>NCEP </a:t>
            </a:r>
            <a:r>
              <a:rPr lang="en" sz="2000" dirty="0" smtClean="0"/>
              <a:t>mosaics </a:t>
            </a:r>
            <a:r>
              <a:rPr lang="en" sz="2000" dirty="0" smtClean="0"/>
              <a:t>the RFC products to create the S</a:t>
            </a:r>
            <a:r>
              <a:rPr lang="en-US" sz="2000" dirty="0" smtClean="0"/>
              <a:t>t</a:t>
            </a:r>
            <a:r>
              <a:rPr lang="en" sz="2000" dirty="0" smtClean="0"/>
              <a:t>age IV national mosaic</a:t>
            </a:r>
          </a:p>
          <a:p>
            <a:pPr marL="876300" lvl="1">
              <a:buSzPct val="108000"/>
            </a:pPr>
            <a:endParaRPr lang="en" sz="2400" dirty="0" smtClean="0"/>
          </a:p>
        </p:txBody>
      </p:sp>
      <p:sp>
        <p:nvSpPr>
          <p:cNvPr id="69" name="Shape 69"/>
          <p:cNvSpPr txBox="1">
            <a:spLocks noGrp="1"/>
          </p:cNvSpPr>
          <p:nvPr>
            <p:ph type="title"/>
          </p:nvPr>
        </p:nvSpPr>
        <p:spPr>
          <a:xfrm>
            <a:off x="304800" y="990600"/>
            <a:ext cx="8229600" cy="914537"/>
          </a:xfrm>
          <a:prstGeom prst="rect">
            <a:avLst/>
          </a:prstGeom>
        </p:spPr>
        <p:txBody>
          <a:bodyPr lIns="91425" tIns="91425" rIns="91425" bIns="91425" anchor="b" anchorCtr="0">
            <a:noAutofit/>
          </a:bodyPr>
          <a:lstStyle/>
          <a:p>
            <a:pPr lvl="0" algn="ctr" rtl="0">
              <a:buNone/>
            </a:pPr>
            <a:r>
              <a:rPr lang="en" dirty="0" smtClean="0"/>
              <a:t>Multisensor Precipitation Estimation at NWS</a:t>
            </a:r>
            <a:endParaRPr lang="en"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sp>
        <p:nvSpPr>
          <p:cNvPr id="7" name="TextBox 6"/>
          <p:cNvSpPr txBox="1"/>
          <p:nvPr/>
        </p:nvSpPr>
        <p:spPr>
          <a:xfrm>
            <a:off x="8842205" y="6536323"/>
            <a:ext cx="298480" cy="338554"/>
          </a:xfrm>
          <a:prstGeom prst="rect">
            <a:avLst/>
          </a:prstGeom>
          <a:noFill/>
        </p:spPr>
        <p:txBody>
          <a:bodyPr wrap="none" rtlCol="0">
            <a:spAutoFit/>
          </a:bodyPr>
          <a:lstStyle/>
          <a:p>
            <a:r>
              <a:rPr lang="en-US" sz="1600" dirty="0">
                <a:solidFill>
                  <a:schemeClr val="bg1"/>
                </a:solidFill>
              </a:rPr>
              <a:t>6</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1" y="2271413"/>
            <a:ext cx="3886199" cy="283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908" y="5347156"/>
            <a:ext cx="4362092" cy="261610"/>
          </a:xfrm>
          <a:prstGeom prst="rect">
            <a:avLst/>
          </a:prstGeom>
          <a:noFill/>
        </p:spPr>
        <p:txBody>
          <a:bodyPr wrap="none" rtlCol="0">
            <a:spAutoFit/>
          </a:bodyPr>
          <a:lstStyle/>
          <a:p>
            <a:r>
              <a:rPr lang="en-US" sz="1100" dirty="0" smtClean="0">
                <a:solidFill>
                  <a:schemeClr val="bg1"/>
                </a:solidFill>
              </a:rPr>
              <a:t>From NOAA National Severe Storms Laboratory: http://nmq.ou.edu</a:t>
            </a:r>
            <a:endParaRPr lang="en-US" sz="1100" dirty="0">
              <a:solidFill>
                <a:schemeClr val="bg1"/>
              </a:solidFill>
            </a:endParaRPr>
          </a:p>
        </p:txBody>
      </p:sp>
      <p:sp>
        <p:nvSpPr>
          <p:cNvPr id="5" name="Shape 74"/>
          <p:cNvSpPr txBox="1">
            <a:spLocks/>
          </p:cNvSpPr>
          <p:nvPr/>
        </p:nvSpPr>
        <p:spPr>
          <a:xfrm>
            <a:off x="0" y="609600"/>
            <a:ext cx="8763000" cy="8382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304800" algn="r" rtl="0">
              <a:lnSpc>
                <a:spcPct val="100000"/>
              </a:lnSpc>
              <a:spcBef>
                <a:spcPts val="0"/>
              </a:spcBef>
              <a:spcAft>
                <a:spcPts val="0"/>
              </a:spcAft>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rtl val="0"/>
              </a:defRPr>
            </a:lvl1pPr>
            <a:lvl2pPr marL="0" marR="0" indent="304800" algn="r" rtl="0">
              <a:lnSpc>
                <a:spcPct val="100000"/>
              </a:lnSpc>
              <a:spcBef>
                <a:spcPts val="0"/>
              </a:spcBef>
              <a:spcAft>
                <a:spcPts val="0"/>
              </a:spcAft>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rtl val="0"/>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pPr algn="ctr"/>
            <a:r>
              <a:rPr lang="en" sz="3600" dirty="0" smtClean="0"/>
              <a:t>Limitations of Existing </a:t>
            </a:r>
            <a:r>
              <a:rPr lang="en-US" sz="3600" dirty="0" smtClean="0"/>
              <a:t>Precipitation </a:t>
            </a:r>
            <a:r>
              <a:rPr lang="en" sz="3600" dirty="0" smtClean="0"/>
              <a:t>Products</a:t>
            </a:r>
            <a:endParaRPr lang="en" sz="3600" dirty="0"/>
          </a:p>
        </p:txBody>
      </p:sp>
      <p:sp>
        <p:nvSpPr>
          <p:cNvPr id="6" name="TextBox 5"/>
          <p:cNvSpPr txBox="1"/>
          <p:nvPr/>
        </p:nvSpPr>
        <p:spPr>
          <a:xfrm>
            <a:off x="2895600" y="2971800"/>
            <a:ext cx="2057400" cy="738664"/>
          </a:xfrm>
          <a:prstGeom prst="rect">
            <a:avLst/>
          </a:prstGeom>
          <a:solidFill>
            <a:srgbClr val="FFFF00"/>
          </a:solidFill>
        </p:spPr>
        <p:txBody>
          <a:bodyPr wrap="square" rtlCol="0">
            <a:spAutoFit/>
          </a:bodyPr>
          <a:lstStyle/>
          <a:p>
            <a:r>
              <a:rPr lang="en-US" dirty="0" smtClean="0"/>
              <a:t>Large coverage gaps over the west for the cool season </a:t>
            </a:r>
            <a:endParaRPr lang="en-US" dirty="0"/>
          </a:p>
        </p:txBody>
      </p:sp>
      <p:cxnSp>
        <p:nvCxnSpPr>
          <p:cNvPr id="7" name="Straight Arrow Connector 6"/>
          <p:cNvCxnSpPr/>
          <p:nvPr/>
        </p:nvCxnSpPr>
        <p:spPr>
          <a:xfrm flipH="1">
            <a:off x="1447800" y="3200400"/>
            <a:ext cx="1447800" cy="2169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0" y="4823936"/>
            <a:ext cx="2057400" cy="523220"/>
          </a:xfrm>
          <a:prstGeom prst="rect">
            <a:avLst/>
          </a:prstGeom>
          <a:solidFill>
            <a:srgbClr val="FFFF00"/>
          </a:solidFill>
        </p:spPr>
        <p:txBody>
          <a:bodyPr wrap="square" rtlCol="0">
            <a:spAutoFit/>
          </a:bodyPr>
          <a:lstStyle/>
          <a:p>
            <a:r>
              <a:rPr lang="en-US" dirty="0" smtClean="0"/>
              <a:t>Lack of timely data for Northern Mexico </a:t>
            </a:r>
            <a:endParaRPr lang="en-US" dirty="0"/>
          </a:p>
        </p:txBody>
      </p:sp>
      <p:cxnSp>
        <p:nvCxnSpPr>
          <p:cNvPr id="14" name="Straight Arrow Connector 13"/>
          <p:cNvCxnSpPr/>
          <p:nvPr/>
        </p:nvCxnSpPr>
        <p:spPr>
          <a:xfrm flipH="1" flipV="1">
            <a:off x="1828800" y="4343400"/>
            <a:ext cx="1219200" cy="7736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AutoShape 2" descr="https://mail-attachment.googleusercontent.com/attachment/u/0/?ui=2&amp;ik=cb3457f944&amp;view=att&amp;th=1420fbfd89907e0b&amp;attid=0.1&amp;disp=inline&amp;safe=1&amp;zw&amp;saduie=AG9B_P8lqSVMiYQz5XhgbJqxMZDs&amp;sadet=1383340572443&amp;sads=BwmhBh52w6M4Cs8B0y6RjPZoeTA&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https://mail-attachment.googleusercontent.com/attachment/u/0/?ui=2&amp;ik=cb3457f944&amp;view=att&amp;th=1420fbfd89907e0b&amp;attid=0.1&amp;disp=inline&amp;safe=1&amp;zw&amp;saduie=AG9B_P8lqSVMiYQz5XhgbJqxMZDs&amp;sadet=1383340572443&amp;sads=BwmhBh52w6M4Cs8B0y6RjPZoeTA&amp;sads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427750"/>
            <a:ext cx="3835400" cy="2192893"/>
          </a:xfrm>
          <a:prstGeom prst="rect">
            <a:avLst/>
          </a:prstGeom>
        </p:spPr>
      </p:pic>
      <p:sp>
        <p:nvSpPr>
          <p:cNvPr id="19" name="TextBox 18"/>
          <p:cNvSpPr txBox="1"/>
          <p:nvPr/>
        </p:nvSpPr>
        <p:spPr>
          <a:xfrm>
            <a:off x="5791200" y="4823936"/>
            <a:ext cx="2514600" cy="307777"/>
          </a:xfrm>
          <a:prstGeom prst="rect">
            <a:avLst/>
          </a:prstGeom>
          <a:solidFill>
            <a:srgbClr val="FFFF00"/>
          </a:solidFill>
        </p:spPr>
        <p:txBody>
          <a:bodyPr wrap="square" rtlCol="0">
            <a:spAutoFit/>
          </a:bodyPr>
          <a:lstStyle/>
          <a:p>
            <a:r>
              <a:rPr lang="en-US" dirty="0" smtClean="0"/>
              <a:t>coverage gaps in gauge data</a:t>
            </a:r>
            <a:endParaRPr lang="en-US" dirty="0"/>
          </a:p>
        </p:txBody>
      </p:sp>
      <p:sp>
        <p:nvSpPr>
          <p:cNvPr id="18" name="TextBox 17"/>
          <p:cNvSpPr txBox="1"/>
          <p:nvPr/>
        </p:nvSpPr>
        <p:spPr>
          <a:xfrm>
            <a:off x="381000" y="1828800"/>
            <a:ext cx="4201791" cy="400110"/>
          </a:xfrm>
          <a:prstGeom prst="rect">
            <a:avLst/>
          </a:prstGeom>
          <a:noFill/>
        </p:spPr>
        <p:txBody>
          <a:bodyPr wrap="none" rtlCol="0">
            <a:spAutoFit/>
          </a:bodyPr>
          <a:lstStyle/>
          <a:p>
            <a:r>
              <a:rPr lang="en-US" sz="2000" dirty="0" smtClean="0">
                <a:solidFill>
                  <a:srgbClr val="FFFF00"/>
                </a:solidFill>
              </a:rPr>
              <a:t>Radar Coverage and  Quality Index</a:t>
            </a:r>
            <a:endParaRPr lang="en-US" sz="2000" dirty="0">
              <a:solidFill>
                <a:srgbClr val="FFFF00"/>
              </a:solidFill>
            </a:endParaRPr>
          </a:p>
        </p:txBody>
      </p:sp>
      <p:sp>
        <p:nvSpPr>
          <p:cNvPr id="21" name="TextBox 20"/>
          <p:cNvSpPr txBox="1"/>
          <p:nvPr/>
        </p:nvSpPr>
        <p:spPr>
          <a:xfrm>
            <a:off x="5575300" y="1871303"/>
            <a:ext cx="2747868" cy="400110"/>
          </a:xfrm>
          <a:prstGeom prst="rect">
            <a:avLst/>
          </a:prstGeom>
          <a:noFill/>
        </p:spPr>
        <p:txBody>
          <a:bodyPr wrap="none" rtlCol="0">
            <a:spAutoFit/>
          </a:bodyPr>
          <a:lstStyle/>
          <a:p>
            <a:r>
              <a:rPr lang="en-US" sz="2000" dirty="0" smtClean="0">
                <a:solidFill>
                  <a:srgbClr val="FFFF00"/>
                </a:solidFill>
              </a:rPr>
              <a:t>Map of Hourly Gauges</a:t>
            </a:r>
            <a:endParaRPr lang="en-US" sz="2000" dirty="0">
              <a:solidFill>
                <a:srgbClr val="FFFF00"/>
              </a:solidFill>
            </a:endParaRPr>
          </a:p>
        </p:txBody>
      </p:sp>
      <p:cxnSp>
        <p:nvCxnSpPr>
          <p:cNvPr id="22" name="Straight Arrow Connector 21"/>
          <p:cNvCxnSpPr/>
          <p:nvPr/>
        </p:nvCxnSpPr>
        <p:spPr>
          <a:xfrm flipH="1" flipV="1">
            <a:off x="5562600" y="3688408"/>
            <a:ext cx="1028700" cy="11355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629400" y="3665072"/>
            <a:ext cx="122767" cy="11588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4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lstStyle/>
          <a:p>
            <a:pPr algn="ctr"/>
            <a:r>
              <a:rPr lang="en-US" dirty="0" smtClean="0"/>
              <a:t>Use of Satellite Product</a:t>
            </a:r>
            <a:endParaRPr lang="en-US" dirty="0"/>
          </a:p>
        </p:txBody>
      </p:sp>
      <p:sp>
        <p:nvSpPr>
          <p:cNvPr id="5" name="TextBox 4"/>
          <p:cNvSpPr txBox="1"/>
          <p:nvPr/>
        </p:nvSpPr>
        <p:spPr>
          <a:xfrm>
            <a:off x="4532312" y="1447800"/>
            <a:ext cx="4608373" cy="1692771"/>
          </a:xfrm>
          <a:prstGeom prst="rect">
            <a:avLst/>
          </a:prstGeom>
          <a:noFill/>
          <a:ln>
            <a:solidFill>
              <a:schemeClr val="bg1"/>
            </a:solidFill>
          </a:ln>
        </p:spPr>
        <p:txBody>
          <a:bodyPr wrap="square" rtlCol="0">
            <a:spAutoFit/>
          </a:bodyPr>
          <a:lstStyle/>
          <a:p>
            <a:r>
              <a:rPr lang="en-US" sz="1600" b="1" dirty="0" smtClean="0"/>
              <a:t>RADAR</a:t>
            </a:r>
          </a:p>
          <a:p>
            <a:r>
              <a:rPr lang="en-US" sz="1600" b="1" dirty="0" smtClean="0"/>
              <a:t>Total rainfall 27-31 Aug 2008</a:t>
            </a:r>
          </a:p>
          <a:p>
            <a:r>
              <a:rPr lang="en-US" sz="1600" b="1" dirty="0" smtClean="0"/>
              <a:t>Southwestern US</a:t>
            </a:r>
          </a:p>
          <a:p>
            <a:endParaRPr lang="en-US" dirty="0" smtClean="0"/>
          </a:p>
          <a:p>
            <a:r>
              <a:rPr lang="en-US" dirty="0" smtClean="0">
                <a:solidFill>
                  <a:srgbClr val="FF0000"/>
                </a:solidFill>
              </a:rPr>
              <a:t>Lack of </a:t>
            </a:r>
            <a:r>
              <a:rPr lang="en-US" dirty="0" smtClean="0">
                <a:solidFill>
                  <a:srgbClr val="FF0000"/>
                </a:solidFill>
              </a:rPr>
              <a:t>radar coverage </a:t>
            </a:r>
            <a:r>
              <a:rPr lang="en-US" dirty="0" smtClean="0">
                <a:solidFill>
                  <a:srgbClr val="FF0000"/>
                </a:solidFill>
              </a:rPr>
              <a:t>over </a:t>
            </a:r>
            <a:r>
              <a:rPr lang="en-US" dirty="0">
                <a:solidFill>
                  <a:srgbClr val="FF0000"/>
                </a:solidFill>
              </a:rPr>
              <a:t>a</a:t>
            </a:r>
            <a:r>
              <a:rPr lang="en-US" dirty="0" smtClean="0">
                <a:solidFill>
                  <a:srgbClr val="FF0000"/>
                </a:solidFill>
              </a:rPr>
              <a:t>rea contributing to the Rio Grande.</a:t>
            </a:r>
          </a:p>
          <a:p>
            <a:endParaRPr lang="en-US" dirty="0">
              <a:solidFill>
                <a:srgbClr val="FFFF00"/>
              </a:solidFill>
            </a:endParaRPr>
          </a:p>
        </p:txBody>
      </p:sp>
      <p:sp>
        <p:nvSpPr>
          <p:cNvPr id="9" name="TextBox 8"/>
          <p:cNvSpPr txBox="1"/>
          <p:nvPr/>
        </p:nvSpPr>
        <p:spPr>
          <a:xfrm>
            <a:off x="4485986" y="4267200"/>
            <a:ext cx="4414991" cy="1292662"/>
          </a:xfrm>
          <a:prstGeom prst="rect">
            <a:avLst/>
          </a:prstGeom>
          <a:noFill/>
          <a:ln>
            <a:solidFill>
              <a:schemeClr val="bg1"/>
            </a:solidFill>
          </a:ln>
        </p:spPr>
        <p:txBody>
          <a:bodyPr wrap="none" rtlCol="0">
            <a:spAutoFit/>
          </a:bodyPr>
          <a:lstStyle/>
          <a:p>
            <a:r>
              <a:rPr lang="en-US" sz="1600" b="1" dirty="0" smtClean="0"/>
              <a:t>SATELLITE</a:t>
            </a:r>
          </a:p>
          <a:p>
            <a:r>
              <a:rPr lang="en-US" sz="1600" b="1" dirty="0" smtClean="0"/>
              <a:t>Total rainfall 27-31 Aug 2008</a:t>
            </a:r>
          </a:p>
          <a:p>
            <a:r>
              <a:rPr lang="en-US" sz="1600" b="1" dirty="0" smtClean="0"/>
              <a:t>Southwestern US and Mexico</a:t>
            </a:r>
          </a:p>
          <a:p>
            <a:endParaRPr lang="en-US" sz="1600" b="1" dirty="0" smtClean="0"/>
          </a:p>
          <a:p>
            <a:r>
              <a:rPr lang="en-US" dirty="0" smtClean="0">
                <a:solidFill>
                  <a:srgbClr val="FF0000"/>
                </a:solidFill>
              </a:rPr>
              <a:t>Spatially complete coverage from CMORPH products</a:t>
            </a:r>
            <a:endParaRPr lang="en-US" dirty="0">
              <a:solidFill>
                <a:srgbClr val="FF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24300"/>
            <a:ext cx="3610708"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50843"/>
            <a:ext cx="3610708"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514600" y="2459934"/>
            <a:ext cx="1676400" cy="131610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5465693"/>
            <a:ext cx="1676400" cy="131610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50319"/>
            <a:ext cx="929133" cy="153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42"/>
          <p:cNvSpPr/>
          <p:nvPr/>
        </p:nvSpPr>
        <p:spPr>
          <a:xfrm>
            <a:off x="7825016" y="0"/>
            <a:ext cx="1318982" cy="1304243"/>
          </a:xfrm>
          <a:prstGeom prst="rect">
            <a:avLst/>
          </a:prstGeom>
          <a:blipFill>
            <a:blip r:embed="rId6"/>
            <a:stretch>
              <a:fillRect/>
            </a:stretch>
          </a:blipFill>
        </p:spPr>
      </p:sp>
      <p:sp>
        <p:nvSpPr>
          <p:cNvPr id="12" name="Shape 44"/>
          <p:cNvSpPr/>
          <p:nvPr/>
        </p:nvSpPr>
        <p:spPr>
          <a:xfrm>
            <a:off x="0" y="0"/>
            <a:ext cx="1079046" cy="1085040"/>
          </a:xfrm>
          <a:prstGeom prst="rect">
            <a:avLst/>
          </a:prstGeom>
          <a:blipFill>
            <a:blip r:embed="rId7"/>
            <a:stretch>
              <a:fillRect/>
            </a:stretch>
          </a:blipFill>
        </p:spPr>
      </p:sp>
      <p:sp>
        <p:nvSpPr>
          <p:cNvPr id="15" name="TextBox 14"/>
          <p:cNvSpPr txBox="1"/>
          <p:nvPr/>
        </p:nvSpPr>
        <p:spPr>
          <a:xfrm>
            <a:off x="8842205" y="6536323"/>
            <a:ext cx="298480" cy="338554"/>
          </a:xfrm>
          <a:prstGeom prst="rect">
            <a:avLst/>
          </a:prstGeom>
          <a:noFill/>
        </p:spPr>
        <p:txBody>
          <a:bodyPr wrap="none" rtlCol="0">
            <a:spAutoFit/>
          </a:bodyPr>
          <a:lstStyle/>
          <a:p>
            <a:r>
              <a:rPr lang="en-US" sz="1600" dirty="0">
                <a:solidFill>
                  <a:schemeClr val="bg1"/>
                </a:solidFill>
              </a:rPr>
              <a:t>8</a:t>
            </a:r>
          </a:p>
        </p:txBody>
      </p:sp>
      <p:cxnSp>
        <p:nvCxnSpPr>
          <p:cNvPr id="13" name="Straight Arrow Connector 12"/>
          <p:cNvCxnSpPr/>
          <p:nvPr/>
        </p:nvCxnSpPr>
        <p:spPr>
          <a:xfrm flipH="1">
            <a:off x="3733801" y="2667000"/>
            <a:ext cx="914399"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038601" y="5562600"/>
            <a:ext cx="914399"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25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600200" y="-304800"/>
            <a:ext cx="8229600" cy="1325700"/>
          </a:xfrm>
          <a:prstGeom prst="rect">
            <a:avLst/>
          </a:prstGeom>
        </p:spPr>
        <p:txBody>
          <a:bodyPr lIns="91425" tIns="91425" rIns="91425" bIns="91425" anchor="b" anchorCtr="0">
            <a:noAutofit/>
          </a:bodyPr>
          <a:lstStyle/>
          <a:p>
            <a:pPr lvl="0" rtl="0">
              <a:buNone/>
            </a:pPr>
            <a:r>
              <a:rPr lang="en" dirty="0"/>
              <a:t>What </a:t>
            </a:r>
            <a:r>
              <a:rPr lang="en" dirty="0" smtClean="0"/>
              <a:t>can GPM</a:t>
            </a:r>
            <a:r>
              <a:rPr lang="en-US" dirty="0" smtClean="0"/>
              <a:t> </a:t>
            </a:r>
            <a:r>
              <a:rPr lang="en" dirty="0" smtClean="0"/>
              <a:t>offer?</a:t>
            </a:r>
            <a:endParaRPr lang="en" dirty="0"/>
          </a:p>
        </p:txBody>
      </p:sp>
      <p:sp>
        <p:nvSpPr>
          <p:cNvPr id="88" name="Shape 88"/>
          <p:cNvSpPr txBox="1">
            <a:spLocks noGrp="1"/>
          </p:cNvSpPr>
          <p:nvPr>
            <p:ph type="body" idx="1"/>
          </p:nvPr>
        </p:nvSpPr>
        <p:spPr>
          <a:xfrm>
            <a:off x="457200" y="1295400"/>
            <a:ext cx="8443199" cy="4576799"/>
          </a:xfrm>
          <a:prstGeom prst="rect">
            <a:avLst/>
          </a:prstGeom>
        </p:spPr>
        <p:txBody>
          <a:bodyPr lIns="91425" tIns="91425" rIns="91425" bIns="91425" anchor="t" anchorCtr="0">
            <a:noAutofit/>
          </a:bodyPr>
          <a:lstStyle/>
          <a:p>
            <a:pPr marL="482600" indent="-457200">
              <a:buSzPct val="167000"/>
            </a:pPr>
            <a:r>
              <a:rPr lang="en" dirty="0" smtClean="0"/>
              <a:t>Direct</a:t>
            </a:r>
          </a:p>
          <a:p>
            <a:pPr marL="882650" lvl="1" indent="-457200">
              <a:buSzPct val="108000"/>
            </a:pPr>
            <a:r>
              <a:rPr lang="en" dirty="0" smtClean="0"/>
              <a:t>Fill</a:t>
            </a:r>
            <a:r>
              <a:rPr lang="en-US" dirty="0" smtClean="0"/>
              <a:t>s in</a:t>
            </a:r>
            <a:r>
              <a:rPr lang="en" dirty="0" smtClean="0"/>
              <a:t> </a:t>
            </a:r>
            <a:r>
              <a:rPr lang="en" dirty="0"/>
              <a:t>the gaps in radar/gauge </a:t>
            </a:r>
            <a:r>
              <a:rPr lang="en" dirty="0" smtClean="0"/>
              <a:t>coverage</a:t>
            </a:r>
          </a:p>
          <a:p>
            <a:pPr marL="882650" lvl="1" indent="-457200">
              <a:buSzPct val="108000"/>
            </a:pPr>
            <a:r>
              <a:rPr lang="en" dirty="0" smtClean="0"/>
              <a:t>Identify/mitigat</a:t>
            </a:r>
            <a:r>
              <a:rPr lang="en-US" dirty="0" smtClean="0"/>
              <a:t>e</a:t>
            </a:r>
            <a:r>
              <a:rPr lang="en" dirty="0" smtClean="0"/>
              <a:t> </a:t>
            </a:r>
            <a:r>
              <a:rPr lang="en" dirty="0"/>
              <a:t>conspicuous radar/gauge/IR quality </a:t>
            </a:r>
            <a:r>
              <a:rPr lang="en" dirty="0" smtClean="0"/>
              <a:t>issues</a:t>
            </a:r>
          </a:p>
          <a:p>
            <a:pPr marL="882650" lvl="1" indent="-457200">
              <a:buSzPct val="108000"/>
            </a:pPr>
            <a:r>
              <a:rPr lang="en" dirty="0" smtClean="0"/>
              <a:t>Snow detection in cold regions</a:t>
            </a:r>
          </a:p>
          <a:p>
            <a:pPr marL="425450" lvl="1" indent="0">
              <a:buSzPct val="108000"/>
              <a:buNone/>
            </a:pPr>
            <a:endParaRPr lang="en" dirty="0" smtClean="0"/>
          </a:p>
          <a:p>
            <a:pPr marL="482600" indent="-457200">
              <a:buSzPct val="108000"/>
            </a:pPr>
            <a:r>
              <a:rPr lang="en" dirty="0" smtClean="0"/>
              <a:t>Indirect</a:t>
            </a:r>
            <a:endParaRPr lang="en-US" dirty="0"/>
          </a:p>
          <a:p>
            <a:pPr marL="882650" lvl="1" indent="-457200">
              <a:buSzPct val="108000"/>
            </a:pPr>
            <a:r>
              <a:rPr lang="en" dirty="0" smtClean="0"/>
              <a:t>Better precipitation forecasts from </a:t>
            </a:r>
            <a:r>
              <a:rPr lang="en" dirty="0" smtClean="0"/>
              <a:t>numerical </a:t>
            </a:r>
            <a:r>
              <a:rPr lang="en" dirty="0" smtClean="0"/>
              <a:t>weather/climate</a:t>
            </a:r>
            <a:r>
              <a:rPr lang="en-US" dirty="0" smtClean="0"/>
              <a:t> </a:t>
            </a:r>
            <a:r>
              <a:rPr lang="en" dirty="0" smtClean="0"/>
              <a:t>prediction models</a:t>
            </a:r>
            <a:endParaRPr lang="en" dirty="0"/>
          </a:p>
          <a:p>
            <a:pPr>
              <a:buSzPct val="167000"/>
            </a:pPr>
            <a:endParaRPr lang="en" dirty="0"/>
          </a:p>
          <a:p>
            <a:pPr>
              <a:buSzPct val="167000"/>
            </a:pPr>
            <a:endParaRPr lang="en"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sp>
        <p:nvSpPr>
          <p:cNvPr id="6" name="TextBox 5"/>
          <p:cNvSpPr txBox="1"/>
          <p:nvPr/>
        </p:nvSpPr>
        <p:spPr>
          <a:xfrm>
            <a:off x="8842205" y="6536323"/>
            <a:ext cx="298480" cy="338554"/>
          </a:xfrm>
          <a:prstGeom prst="rect">
            <a:avLst/>
          </a:prstGeom>
          <a:noFill/>
        </p:spPr>
        <p:txBody>
          <a:bodyPr wrap="none" rtlCol="0">
            <a:spAutoFit/>
          </a:bodyPr>
          <a:lstStyle/>
          <a:p>
            <a:r>
              <a:rPr lang="en-US" sz="1600" dirty="0">
                <a:solidFill>
                  <a:schemeClr val="bg1"/>
                </a:solidFill>
              </a:rPr>
              <a:t>9</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28600" y="-304800"/>
            <a:ext cx="8229600" cy="1325700"/>
          </a:xfrm>
          <a:prstGeom prst="rect">
            <a:avLst/>
          </a:prstGeom>
        </p:spPr>
        <p:txBody>
          <a:bodyPr lIns="91425" tIns="91425" rIns="91425" bIns="91425" anchor="b" anchorCtr="0">
            <a:noAutofit/>
          </a:bodyPr>
          <a:lstStyle/>
          <a:p>
            <a:pPr lvl="0" algn="ctr" rtl="0">
              <a:buNone/>
            </a:pPr>
            <a:r>
              <a:rPr lang="en-US" dirty="0" smtClean="0"/>
              <a:t>GPM-related Work at OHD</a:t>
            </a:r>
            <a:endParaRPr lang="en" dirty="0"/>
          </a:p>
        </p:txBody>
      </p:sp>
      <p:sp>
        <p:nvSpPr>
          <p:cNvPr id="94" name="Shape 94"/>
          <p:cNvSpPr txBox="1">
            <a:spLocks noGrp="1"/>
          </p:cNvSpPr>
          <p:nvPr>
            <p:ph type="body" idx="1"/>
          </p:nvPr>
        </p:nvSpPr>
        <p:spPr>
          <a:xfrm>
            <a:off x="457200" y="1517210"/>
            <a:ext cx="8527800" cy="5019113"/>
          </a:xfrm>
          <a:prstGeom prst="rect">
            <a:avLst/>
          </a:prstGeom>
        </p:spPr>
        <p:txBody>
          <a:bodyPr lIns="91425" tIns="91425" rIns="91425" bIns="91425" anchor="t" anchorCtr="0">
            <a:noAutofit/>
          </a:bodyPr>
          <a:lstStyle/>
          <a:p>
            <a:pPr marL="457200" lvl="0" indent="-393700" rtl="0">
              <a:buClr>
                <a:schemeClr val="dk2"/>
              </a:buClr>
              <a:buSzPct val="166666"/>
              <a:buFont typeface="Arial"/>
              <a:buChar char="•"/>
            </a:pPr>
            <a:r>
              <a:rPr lang="en" sz="2600" dirty="0"/>
              <a:t>OHD and NESDIS have conducted </a:t>
            </a:r>
            <a:r>
              <a:rPr lang="en" sz="2600" dirty="0" smtClean="0"/>
              <a:t>studies </a:t>
            </a:r>
            <a:r>
              <a:rPr lang="en" sz="2600" dirty="0"/>
              <a:t>to identify the effects of TRMM (proxy of GPM) </a:t>
            </a:r>
            <a:r>
              <a:rPr lang="en" sz="2600" dirty="0" smtClean="0"/>
              <a:t>on:</a:t>
            </a:r>
            <a:endParaRPr lang="en" sz="1800" dirty="0" smtClean="0"/>
          </a:p>
          <a:p>
            <a:pPr marL="857250" lvl="1" indent="-393700">
              <a:buSzPct val="108000"/>
            </a:pPr>
            <a:r>
              <a:rPr lang="en" sz="2200" dirty="0" smtClean="0"/>
              <a:t>Accuracy of a multisatellite rainfall product before and after TRMM Ingest</a:t>
            </a:r>
          </a:p>
          <a:p>
            <a:pPr marL="1257300" lvl="2" indent="-393700">
              <a:buSzPct val="108000"/>
            </a:pPr>
            <a:r>
              <a:rPr lang="en" sz="1800" dirty="0" smtClean="0"/>
              <a:t>NESDIS Self-calibrating Multivariate Preciptation Retrieval (</a:t>
            </a:r>
            <a:r>
              <a:rPr lang="en" sz="1800" dirty="0" smtClean="0">
                <a:solidFill>
                  <a:srgbClr val="FFFF00"/>
                </a:solidFill>
              </a:rPr>
              <a:t>SCaMPR</a:t>
            </a:r>
            <a:r>
              <a:rPr lang="en" sz="1800" dirty="0" smtClean="0"/>
              <a:t>)</a:t>
            </a:r>
            <a:endParaRPr lang="en" sz="2200" dirty="0" smtClean="0"/>
          </a:p>
          <a:p>
            <a:pPr marL="857250" lvl="1" indent="-393700">
              <a:buSzPct val="108000"/>
            </a:pPr>
            <a:r>
              <a:rPr lang="en" sz="2200" dirty="0" smtClean="0"/>
              <a:t>Hydrologic simulation accuracy using NWS hydrologic models  </a:t>
            </a:r>
            <a:endParaRPr lang="en" sz="2200" dirty="0"/>
          </a:p>
          <a:p>
            <a:endParaRPr lang="en" sz="2600" dirty="0"/>
          </a:p>
          <a:p>
            <a:pPr marL="457200" lvl="0" indent="-393700" rtl="0">
              <a:buClr>
                <a:schemeClr val="dk2"/>
              </a:buClr>
              <a:buSzPct val="166666"/>
              <a:buFont typeface="Arial"/>
              <a:buChar char="•"/>
            </a:pPr>
            <a:r>
              <a:rPr lang="en" sz="2600" dirty="0"/>
              <a:t>OHD has worked with </a:t>
            </a:r>
            <a:r>
              <a:rPr lang="en" sz="2600" dirty="0" smtClean="0"/>
              <a:t>NWS field and other NOAA line offices to devise an adaptive multisensor fusion framework that can intelligtently ingest GPM data</a:t>
            </a:r>
          </a:p>
          <a:p>
            <a:pPr marL="457200" lvl="0" indent="-393700" rtl="0">
              <a:buClr>
                <a:schemeClr val="dk2"/>
              </a:buClr>
              <a:buSzPct val="166666"/>
              <a:buFont typeface="Arial"/>
              <a:buChar char="•"/>
            </a:pPr>
            <a:endParaRPr lang="en" sz="2600" dirty="0" smtClean="0"/>
          </a:p>
          <a:p>
            <a:endParaRPr lang="en" sz="2600" dirty="0"/>
          </a:p>
          <a:p>
            <a:pPr marL="0" indent="0">
              <a:buNone/>
            </a:pPr>
            <a:endParaRPr lang="en" sz="2600" dirty="0"/>
          </a:p>
          <a:p>
            <a:endParaRPr lang="en" sz="2600" dirty="0"/>
          </a:p>
          <a:p>
            <a:endParaRPr lang="en" sz="2600" dirty="0"/>
          </a:p>
          <a:p>
            <a:endParaRPr lang="en" sz="2600" dirty="0"/>
          </a:p>
          <a:p>
            <a:endParaRPr lang="en" sz="2600" dirty="0"/>
          </a:p>
          <a:p>
            <a:endParaRPr lang="en" sz="2600" dirty="0"/>
          </a:p>
          <a:p>
            <a:endParaRPr lang="en" sz="2600" dirty="0"/>
          </a:p>
          <a:p>
            <a:endParaRPr lang="en" sz="2600" dirty="0"/>
          </a:p>
        </p:txBody>
      </p:sp>
      <p:sp>
        <p:nvSpPr>
          <p:cNvPr id="4" name="Shape 42"/>
          <p:cNvSpPr/>
          <p:nvPr/>
        </p:nvSpPr>
        <p:spPr>
          <a:xfrm>
            <a:off x="7825016" y="0"/>
            <a:ext cx="1318982" cy="1304243"/>
          </a:xfrm>
          <a:prstGeom prst="rect">
            <a:avLst/>
          </a:prstGeom>
          <a:blipFill>
            <a:blip r:embed="rId3"/>
            <a:stretch>
              <a:fillRect/>
            </a:stretch>
          </a:blipFill>
        </p:spPr>
      </p:sp>
      <p:sp>
        <p:nvSpPr>
          <p:cNvPr id="5" name="Shape 44"/>
          <p:cNvSpPr/>
          <p:nvPr/>
        </p:nvSpPr>
        <p:spPr>
          <a:xfrm>
            <a:off x="0" y="0"/>
            <a:ext cx="1079046" cy="1085040"/>
          </a:xfrm>
          <a:prstGeom prst="rect">
            <a:avLst/>
          </a:prstGeom>
          <a:blipFill>
            <a:blip r:embed="rId4"/>
            <a:stretch>
              <a:fillRect/>
            </a:stretch>
          </a:blipFill>
        </p:spPr>
      </p:sp>
      <p:sp>
        <p:nvSpPr>
          <p:cNvPr id="6" name="TextBox 5"/>
          <p:cNvSpPr txBox="1"/>
          <p:nvPr/>
        </p:nvSpPr>
        <p:spPr>
          <a:xfrm>
            <a:off x="8842205" y="6536323"/>
            <a:ext cx="412292" cy="338554"/>
          </a:xfrm>
          <a:prstGeom prst="rect">
            <a:avLst/>
          </a:prstGeom>
          <a:noFill/>
        </p:spPr>
        <p:txBody>
          <a:bodyPr wrap="none" rtlCol="0">
            <a:spAutoFit/>
          </a:bodyPr>
          <a:lstStyle/>
          <a:p>
            <a:r>
              <a:rPr lang="en-US" sz="1600" dirty="0" smtClean="0">
                <a:solidFill>
                  <a:schemeClr val="bg1"/>
                </a:solidFill>
              </a:rPr>
              <a:t>10</a:t>
            </a:r>
            <a:endParaRPr lang="en-US" sz="16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2208</TotalTime>
  <Words>1072</Words>
  <Application>Microsoft Office PowerPoint</Application>
  <PresentationFormat>On-screen Show (4:3)</PresentationFormat>
  <Paragraphs>155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
      <vt:lpstr>GPM in the NOAA Integrated Water Forecasting Program </vt:lpstr>
      <vt:lpstr>Overview</vt:lpstr>
      <vt:lpstr>NOAA Integrated Water Forecasting  Program</vt:lpstr>
      <vt:lpstr>Precipitation Needs for Water Forecasting Program</vt:lpstr>
      <vt:lpstr>Multisensor Precipitation Estimation at NWS</vt:lpstr>
      <vt:lpstr>PowerPoint Presentation</vt:lpstr>
      <vt:lpstr>Use of Satellite Product</vt:lpstr>
      <vt:lpstr>What can GPM offer?</vt:lpstr>
      <vt:lpstr>GPM-related Work at OHD</vt:lpstr>
      <vt:lpstr>Impacts on Accuracy of Precipitation Product</vt:lpstr>
      <vt:lpstr>Impacts on Streamflow Simulation</vt:lpstr>
      <vt:lpstr>Challenges and Next Steps</vt:lpstr>
      <vt:lpstr>Opportunities</vt:lpstr>
      <vt:lpstr>Robert.Hartman@noaa.gov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for Flood and Water Resources Predictions  -an OHD Perspective</dc:title>
  <dc:creator>David Kitzmiller</dc:creator>
  <cp:lastModifiedBy>David Kitzmiller</cp:lastModifiedBy>
  <cp:revision>108</cp:revision>
  <cp:lastPrinted>2013-10-30T13:56:35Z</cp:lastPrinted>
  <dcterms:modified xsi:type="dcterms:W3CDTF">2013-11-08T17:39:42Z</dcterms:modified>
</cp:coreProperties>
</file>