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83" r:id="rId4"/>
    <p:sldId id="269" r:id="rId5"/>
    <p:sldId id="270" r:id="rId6"/>
    <p:sldId id="271" r:id="rId7"/>
    <p:sldId id="272" r:id="rId8"/>
    <p:sldId id="259" r:id="rId9"/>
    <p:sldId id="275" r:id="rId10"/>
    <p:sldId id="277" r:id="rId11"/>
    <p:sldId id="278" r:id="rId12"/>
    <p:sldId id="276" r:id="rId13"/>
    <p:sldId id="285" r:id="rId14"/>
    <p:sldId id="280" r:id="rId15"/>
    <p:sldId id="286" r:id="rId16"/>
    <p:sldId id="274" r:id="rId17"/>
    <p:sldId id="282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ACB6B-2523-4BFC-8D68-8E5D7A715043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EF6B2-460A-4DA6-9F0D-0BD01B929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61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FD63-25F1-4341-90A2-E7052A9FC1A5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476B-4FA0-CB4C-987D-ECF738473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34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FD63-25F1-4341-90A2-E7052A9FC1A5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476B-4FA0-CB4C-987D-ECF738473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21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FD63-25F1-4341-90A2-E7052A9FC1A5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476B-4FA0-CB4C-987D-ECF738473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56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FD63-25F1-4341-90A2-E7052A9FC1A5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476B-4FA0-CB4C-987D-ECF738473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37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FD63-25F1-4341-90A2-E7052A9FC1A5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476B-4FA0-CB4C-987D-ECF738473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97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FD63-25F1-4341-90A2-E7052A9FC1A5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476B-4FA0-CB4C-987D-ECF738473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41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FD63-25F1-4341-90A2-E7052A9FC1A5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476B-4FA0-CB4C-987D-ECF738473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6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FD63-25F1-4341-90A2-E7052A9FC1A5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476B-4FA0-CB4C-987D-ECF738473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FD63-25F1-4341-90A2-E7052A9FC1A5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476B-4FA0-CB4C-987D-ECF738473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8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FD63-25F1-4341-90A2-E7052A9FC1A5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476B-4FA0-CB4C-987D-ECF738473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42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FD63-25F1-4341-90A2-E7052A9FC1A5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476B-4FA0-CB4C-987D-ECF738473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7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BFD63-25F1-4341-90A2-E7052A9FC1A5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E476B-4FA0-CB4C-987D-ECF738473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0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3.png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oleObject" Target="../embeddings/oleObject5.bin"/><Relationship Id="rId3" Type="http://schemas.openxmlformats.org/officeDocument/2006/relationships/image" Target="../media/image2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.png"/><Relationship Id="rId4" Type="http://schemas.openxmlformats.org/officeDocument/2006/relationships/image" Target="../media/image1.emf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249939" y="-38100"/>
            <a:ext cx="10393938" cy="6896100"/>
            <a:chOff x="-1249939" y="-38100"/>
            <a:chExt cx="10393938" cy="6896100"/>
          </a:xfrm>
        </p:grpSpPr>
        <p:sp>
          <p:nvSpPr>
            <p:cNvPr id="4" name="Rectangle 1"/>
            <p:cNvSpPr>
              <a:spLocks/>
            </p:cNvSpPr>
            <p:nvPr/>
          </p:nvSpPr>
          <p:spPr bwMode="auto">
            <a:xfrm>
              <a:off x="0" y="-38100"/>
              <a:ext cx="9143999" cy="6896100"/>
            </a:xfrm>
            <a:prstGeom prst="rect">
              <a:avLst/>
            </a:prstGeom>
            <a:gradFill rotWithShape="0">
              <a:gsLst>
                <a:gs pos="0">
                  <a:srgbClr val="052C7C"/>
                </a:gs>
                <a:gs pos="100000">
                  <a:srgbClr val="0213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6" name="Picture 2" descr="IRI icon_wht.eps"/>
            <p:cNvPicPr>
              <a:picLocks noChangeAspect="1"/>
            </p:cNvPicPr>
            <p:nvPr/>
          </p:nvPicPr>
          <p:blipFill>
            <a:blip r:embed="rId2">
              <a:alphaModFix amt="1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49939" y="723096"/>
              <a:ext cx="5255018" cy="5255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1098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245" y="4276702"/>
              <a:ext cx="2560972" cy="584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4295516" y="1600843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spc="130" dirty="0" smtClean="0">
                <a:solidFill>
                  <a:srgbClr val="FFFFFF"/>
                </a:solidFill>
                <a:latin typeface="Gill Sans MT"/>
                <a:ea typeface="ＭＳ Ｐゴシック" charset="0"/>
                <a:cs typeface="Gill Sans MT"/>
                <a:sym typeface="Helvetica" charset="0"/>
              </a:rPr>
              <a:t>GPM Applications</a:t>
            </a:r>
          </a:p>
          <a:p>
            <a:endParaRPr lang="en-US" sz="3200" b="1" spc="130" dirty="0">
              <a:solidFill>
                <a:srgbClr val="FFFFFF"/>
              </a:solidFill>
              <a:latin typeface="Gill Sans MT"/>
              <a:ea typeface="ＭＳ Ｐゴシック" charset="0"/>
              <a:cs typeface="Gill Sans MT"/>
              <a:sym typeface="Helvetica" charset="0"/>
            </a:endParaRPr>
          </a:p>
          <a:p>
            <a:r>
              <a:rPr lang="en-US" sz="3200" b="1" spc="130" dirty="0" smtClean="0">
                <a:solidFill>
                  <a:srgbClr val="FFFFFF"/>
                </a:solidFill>
                <a:latin typeface="Gill Sans MT"/>
                <a:ea typeface="ＭＳ Ｐゴシック" charset="0"/>
                <a:cs typeface="Gill Sans MT"/>
                <a:sym typeface="Helvetica" charset="0"/>
              </a:rPr>
              <a:t>Public Health</a:t>
            </a:r>
            <a:endParaRPr lang="en-US" b="1" dirty="0" smtClean="0">
              <a:solidFill>
                <a:srgbClr val="FFFFFF"/>
              </a:solidFill>
              <a:latin typeface="Gill Sans MT"/>
              <a:ea typeface="ＭＳ Ｐゴシック" charset="0"/>
              <a:cs typeface="Gill Sans MT"/>
              <a:sym typeface="Lucida Grande" charset="0"/>
            </a:endParaRPr>
          </a:p>
          <a:p>
            <a:endParaRPr lang="en-US" b="1" spc="130" dirty="0" smtClean="0">
              <a:solidFill>
                <a:srgbClr val="FFFFFF"/>
              </a:solidFill>
              <a:latin typeface="Gill Sans MT"/>
              <a:ea typeface="ＭＳ Ｐゴシック" charset="0"/>
              <a:cs typeface="Gill Sans MT"/>
              <a:sym typeface="Helvetica" charset="0"/>
            </a:endParaRPr>
          </a:p>
          <a:p>
            <a:endParaRPr lang="en-US" b="1" spc="130" dirty="0" smtClean="0">
              <a:solidFill>
                <a:srgbClr val="FFFFFF"/>
              </a:solidFill>
              <a:latin typeface="Gill Sans MT"/>
              <a:ea typeface="ＭＳ Ｐゴシック" charset="0"/>
              <a:cs typeface="Gill Sans MT"/>
              <a:sym typeface="Helvetica" charset="0"/>
            </a:endParaRPr>
          </a:p>
          <a:p>
            <a:r>
              <a:rPr lang="en-US" b="1" spc="130" dirty="0" err="1" smtClean="0">
                <a:solidFill>
                  <a:srgbClr val="FFFFFF"/>
                </a:solidFill>
                <a:latin typeface="Gill Sans MT"/>
                <a:ea typeface="ＭＳ Ｐゴシック" charset="0"/>
                <a:cs typeface="Gill Sans MT"/>
                <a:sym typeface="Helvetica" charset="0"/>
              </a:rPr>
              <a:t>Pietro</a:t>
            </a:r>
            <a:r>
              <a:rPr lang="en-US" b="1" spc="130" dirty="0" smtClean="0">
                <a:solidFill>
                  <a:srgbClr val="FFFFFF"/>
                </a:solidFill>
                <a:latin typeface="Gill Sans MT"/>
                <a:ea typeface="ＭＳ Ｐゴシック" charset="0"/>
                <a:cs typeface="Gill Sans MT"/>
                <a:sym typeface="Helvetica" charset="0"/>
              </a:rPr>
              <a:t> </a:t>
            </a:r>
            <a:r>
              <a:rPr lang="en-US" b="1" spc="130" dirty="0" err="1" smtClean="0">
                <a:solidFill>
                  <a:srgbClr val="FFFFFF"/>
                </a:solidFill>
                <a:latin typeface="Gill Sans MT"/>
                <a:ea typeface="ＭＳ Ｐゴシック" charset="0"/>
                <a:cs typeface="Gill Sans MT"/>
                <a:sym typeface="Helvetica" charset="0"/>
              </a:rPr>
              <a:t>Ceccato</a:t>
            </a:r>
            <a:endParaRPr lang="en-US" sz="2400" b="1" dirty="0">
              <a:solidFill>
                <a:srgbClr val="FFFFFF"/>
              </a:solidFill>
              <a:latin typeface="Gill Sans MT"/>
              <a:ea typeface="ＭＳ Ｐゴシック" charset="0"/>
              <a:cs typeface="Gill Sans MT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3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619105"/>
            <a:ext cx="9177338" cy="1743075"/>
            <a:chOff x="0" y="5619105"/>
            <a:chExt cx="9177338" cy="1743075"/>
          </a:xfrm>
        </p:grpSpPr>
        <p:sp>
          <p:nvSpPr>
            <p:cNvPr id="4" name="Rectangle 1"/>
            <p:cNvSpPr>
              <a:spLocks/>
            </p:cNvSpPr>
            <p:nvPr/>
          </p:nvSpPr>
          <p:spPr bwMode="auto">
            <a:xfrm>
              <a:off x="0" y="6134100"/>
              <a:ext cx="9177338" cy="723900"/>
            </a:xfrm>
            <a:prstGeom prst="rect">
              <a:avLst/>
            </a:prstGeom>
            <a:gradFill rotWithShape="0">
              <a:gsLst>
                <a:gs pos="0">
                  <a:srgbClr val="052C7C"/>
                </a:gs>
                <a:gs pos="100000">
                  <a:srgbClr val="0213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1375" y="6284305"/>
              <a:ext cx="1800225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IRI icon_wht.eps"/>
            <p:cNvPicPr>
              <a:picLocks noChangeAspect="1"/>
            </p:cNvPicPr>
            <p:nvPr/>
          </p:nvPicPr>
          <p:blipFill>
            <a:blip r:embed="rId3">
              <a:alphaModFix amt="1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619105"/>
              <a:ext cx="1743075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1098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0" y="92902"/>
            <a:ext cx="917733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Validation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762000" y="865429"/>
            <a:ext cx="8229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u="sng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10 Days at 1ºx1º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3"/>
          <a:stretch>
            <a:fillRect/>
          </a:stretch>
        </p:blipFill>
        <p:spPr bwMode="auto">
          <a:xfrm>
            <a:off x="-130217" y="1153353"/>
            <a:ext cx="5100638" cy="488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629047"/>
              </p:ext>
            </p:extLst>
          </p:nvPr>
        </p:nvGraphicFramePr>
        <p:xfrm>
          <a:off x="4465469" y="1686752"/>
          <a:ext cx="4678532" cy="2514600"/>
        </p:xfrm>
        <a:graphic>
          <a:graphicData uri="http://schemas.openxmlformats.org/drawingml/2006/table">
            <a:tbl>
              <a:tblPr/>
              <a:tblGrid>
                <a:gridCol w="575536"/>
                <a:gridCol w="711186"/>
                <a:gridCol w="756774"/>
                <a:gridCol w="1294724"/>
                <a:gridCol w="1340312"/>
              </a:tblGrid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N=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306</a:t>
                      </a:r>
                    </a:p>
                  </a:txBody>
                  <a:tcPr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1DD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3B42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TAMSAT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CMORPH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CC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0.68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0.68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0.79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0.83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Bias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0.77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0.94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0.86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0.98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ME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-16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-4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-9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-1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405438" y="5434439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Dinku</a:t>
            </a:r>
            <a:r>
              <a:rPr lang="en-US" i="1" dirty="0" smtClean="0"/>
              <a:t> et al., 2007</a:t>
            </a:r>
            <a:r>
              <a:rPr lang="en-US" dirty="0" smtClean="0"/>
              <a:t>; </a:t>
            </a:r>
            <a:r>
              <a:rPr lang="en-US" i="1" dirty="0" err="1" smtClean="0"/>
              <a:t>Dinku</a:t>
            </a:r>
            <a:r>
              <a:rPr lang="en-US" i="1" dirty="0" smtClean="0"/>
              <a:t> et al., 2010 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9908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619105"/>
            <a:ext cx="9177338" cy="1743075"/>
            <a:chOff x="0" y="5619105"/>
            <a:chExt cx="9177338" cy="1743075"/>
          </a:xfrm>
        </p:grpSpPr>
        <p:sp>
          <p:nvSpPr>
            <p:cNvPr id="4" name="Rectangle 1"/>
            <p:cNvSpPr>
              <a:spLocks/>
            </p:cNvSpPr>
            <p:nvPr/>
          </p:nvSpPr>
          <p:spPr bwMode="auto">
            <a:xfrm>
              <a:off x="0" y="6134100"/>
              <a:ext cx="9177338" cy="723900"/>
            </a:xfrm>
            <a:prstGeom prst="rect">
              <a:avLst/>
            </a:prstGeom>
            <a:gradFill rotWithShape="0">
              <a:gsLst>
                <a:gs pos="0">
                  <a:srgbClr val="052C7C"/>
                </a:gs>
                <a:gs pos="100000">
                  <a:srgbClr val="0213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1375" y="6284305"/>
              <a:ext cx="1800225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IRI icon_wht.eps"/>
            <p:cNvPicPr>
              <a:picLocks noChangeAspect="1"/>
            </p:cNvPicPr>
            <p:nvPr/>
          </p:nvPicPr>
          <p:blipFill>
            <a:blip r:embed="rId3">
              <a:alphaModFix amt="1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619105"/>
              <a:ext cx="1743075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1098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0" y="92902"/>
            <a:ext cx="104401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Improvement: IRI w</a:t>
            </a:r>
            <a:r>
              <a:rPr lang="en-US" sz="3200" dirty="0" smtClean="0"/>
              <a:t>orks with National Met. Agencies</a:t>
            </a:r>
          </a:p>
        </p:txBody>
      </p: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228600" y="1105795"/>
            <a:ext cx="5362575" cy="4914900"/>
            <a:chOff x="54" y="2356"/>
            <a:chExt cx="8827" cy="8984"/>
          </a:xfrm>
        </p:grpSpPr>
        <p:grpSp>
          <p:nvGrpSpPr>
            <p:cNvPr id="11" name="Group 6"/>
            <p:cNvGrpSpPr>
              <a:grpSpLocks/>
            </p:cNvGrpSpPr>
            <p:nvPr/>
          </p:nvGrpSpPr>
          <p:grpSpPr bwMode="auto">
            <a:xfrm>
              <a:off x="54" y="2356"/>
              <a:ext cx="8827" cy="8984"/>
              <a:chOff x="1440" y="2412"/>
              <a:chExt cx="8827" cy="8984"/>
            </a:xfrm>
          </p:grpSpPr>
          <p:pic>
            <p:nvPicPr>
              <p:cNvPr id="20" name="P 1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7" y="2412"/>
                <a:ext cx="8640" cy="4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 1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5" y="6552"/>
                <a:ext cx="6598" cy="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 17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6912"/>
                <a:ext cx="4575" cy="44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 1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28" y="6912"/>
                <a:ext cx="4301" cy="4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3060" y="3060"/>
              <a:ext cx="78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 bIns="9144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cs typeface="Times New Roman" pitchFamily="18" charset="0"/>
                </a:rPr>
                <a:t>A</a:t>
              </a:r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3420" y="7380"/>
              <a:ext cx="594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 bIns="9144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cs typeface="Times New Roman" pitchFamily="18" charset="0"/>
                </a:rPr>
                <a:t>C</a:t>
              </a: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7794" y="7740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 bIns="9144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cs typeface="Times New Roman" pitchFamily="18" charset="0"/>
                </a:rPr>
                <a:t>D</a:t>
              </a:r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7920" y="3060"/>
              <a:ext cx="561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 bIns="9144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cs typeface="Times New Roman" pitchFamily="18" charset="0"/>
                </a:rPr>
                <a:t>B</a:t>
              </a:r>
            </a:p>
          </p:txBody>
        </p:sp>
      </p:grpSp>
      <p:sp>
        <p:nvSpPr>
          <p:cNvPr id="24" name="TextBox 2"/>
          <p:cNvSpPr txBox="1">
            <a:spLocks noChangeArrowheads="1"/>
          </p:cNvSpPr>
          <p:nvPr/>
        </p:nvSpPr>
        <p:spPr bwMode="auto">
          <a:xfrm>
            <a:off x="5903650" y="4141777"/>
            <a:ext cx="300953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 i="1" dirty="0" smtClean="0"/>
              <a:t>Rain </a:t>
            </a:r>
            <a:r>
              <a:rPr lang="en-US" altLang="en-US" sz="1800" i="1" dirty="0"/>
              <a:t>gauge data (A), </a:t>
            </a:r>
            <a:r>
              <a:rPr lang="en-US" altLang="en-US" sz="1800" i="1" dirty="0" smtClean="0"/>
              <a:t>Satellite </a:t>
            </a:r>
            <a:r>
              <a:rPr lang="en-US" altLang="en-US" sz="1800" i="1" dirty="0"/>
              <a:t>estimates (B), </a:t>
            </a:r>
            <a:r>
              <a:rPr lang="en-US" altLang="en-US" sz="1800" i="1" dirty="0" smtClean="0"/>
              <a:t>Gauge-only </a:t>
            </a:r>
            <a:r>
              <a:rPr lang="en-US" altLang="en-US" sz="1800" i="1" dirty="0"/>
              <a:t>gridded products(C), and combined gauge-satellite product (D), over </a:t>
            </a:r>
            <a:r>
              <a:rPr lang="en-US" altLang="en-US" sz="1800" i="1" dirty="0" smtClean="0"/>
              <a:t>Ethiopia</a:t>
            </a:r>
            <a:endParaRPr lang="en-US" alt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5685929" y="1120800"/>
            <a:ext cx="30879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Enhancing National Climate Services (ENACTS</a:t>
            </a:r>
            <a:r>
              <a:rPr lang="en-US" b="1" dirty="0" smtClean="0"/>
              <a:t>) products </a:t>
            </a:r>
          </a:p>
          <a:p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Ethiopia,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Tanzania,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Madagascar,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West Africa (AGRYHMET)</a:t>
            </a:r>
          </a:p>
        </p:txBody>
      </p:sp>
    </p:spTree>
    <p:extLst>
      <p:ext uri="{BB962C8B-B14F-4D97-AF65-F5344CB8AC3E}">
        <p14:creationId xmlns:p14="http://schemas.microsoft.com/office/powerpoint/2010/main" val="371711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619105"/>
            <a:ext cx="9177338" cy="1743075"/>
            <a:chOff x="0" y="5619105"/>
            <a:chExt cx="9177338" cy="1743075"/>
          </a:xfrm>
        </p:grpSpPr>
        <p:sp>
          <p:nvSpPr>
            <p:cNvPr id="4" name="Rectangle 1"/>
            <p:cNvSpPr>
              <a:spLocks/>
            </p:cNvSpPr>
            <p:nvPr/>
          </p:nvSpPr>
          <p:spPr bwMode="auto">
            <a:xfrm>
              <a:off x="0" y="6134100"/>
              <a:ext cx="9177338" cy="723900"/>
            </a:xfrm>
            <a:prstGeom prst="rect">
              <a:avLst/>
            </a:prstGeom>
            <a:gradFill rotWithShape="0">
              <a:gsLst>
                <a:gs pos="0">
                  <a:srgbClr val="052C7C"/>
                </a:gs>
                <a:gs pos="100000">
                  <a:srgbClr val="0213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1375" y="6284305"/>
              <a:ext cx="1800225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IRI icon_wht.eps"/>
            <p:cNvPicPr>
              <a:picLocks noChangeAspect="1"/>
            </p:cNvPicPr>
            <p:nvPr/>
          </p:nvPicPr>
          <p:blipFill>
            <a:blip r:embed="rId3">
              <a:alphaModFix amt="1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619105"/>
              <a:ext cx="1743075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1098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-1" y="92902"/>
            <a:ext cx="937481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Which Prec. Products Do We Use Operationally? </a:t>
            </a:r>
          </a:p>
        </p:txBody>
      </p:sp>
      <p:graphicFrame>
        <p:nvGraphicFramePr>
          <p:cNvPr id="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626085"/>
              </p:ext>
            </p:extLst>
          </p:nvPr>
        </p:nvGraphicFramePr>
        <p:xfrm>
          <a:off x="739088" y="1670703"/>
          <a:ext cx="7605921" cy="3772444"/>
        </p:xfrm>
        <a:graphic>
          <a:graphicData uri="http://schemas.openxmlformats.org/drawingml/2006/table">
            <a:tbl>
              <a:tblPr/>
              <a:tblGrid>
                <a:gridCol w="2386063"/>
                <a:gridCol w="1680378"/>
                <a:gridCol w="1770661"/>
                <a:gridCol w="1768819"/>
              </a:tblGrid>
              <a:tr h="416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Products</a:t>
                      </a:r>
                    </a:p>
                  </a:txBody>
                  <a:tcPr marT="27432" marB="274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Time Res </a:t>
                      </a:r>
                    </a:p>
                  </a:txBody>
                  <a:tcPr marT="27432" marB="274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Space Res</a:t>
                      </a:r>
                    </a:p>
                  </a:txBody>
                  <a:tcPr marT="27432" marB="274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Existence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27432" marB="274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5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TRMM-3B42</a:t>
                      </a: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Daily </a:t>
                      </a: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0.25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deg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1998-Pres</a:t>
                      </a: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426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099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CMORPH</a:t>
                      </a: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Daily</a:t>
                      </a: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0.25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deg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2002-Pres</a:t>
                      </a: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6777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37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CPC-RFE</a:t>
                      </a: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10-day</a:t>
                      </a: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0.1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deg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1999-Pres</a:t>
                      </a: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6777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077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777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94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619105"/>
            <a:ext cx="9177338" cy="1743075"/>
            <a:chOff x="0" y="5619105"/>
            <a:chExt cx="9177338" cy="1743075"/>
          </a:xfrm>
        </p:grpSpPr>
        <p:sp>
          <p:nvSpPr>
            <p:cNvPr id="4" name="Rectangle 1"/>
            <p:cNvSpPr>
              <a:spLocks/>
            </p:cNvSpPr>
            <p:nvPr/>
          </p:nvSpPr>
          <p:spPr bwMode="auto">
            <a:xfrm>
              <a:off x="0" y="6134100"/>
              <a:ext cx="9177338" cy="723900"/>
            </a:xfrm>
            <a:prstGeom prst="rect">
              <a:avLst/>
            </a:prstGeom>
            <a:gradFill rotWithShape="0">
              <a:gsLst>
                <a:gs pos="0">
                  <a:srgbClr val="052C7C"/>
                </a:gs>
                <a:gs pos="100000">
                  <a:srgbClr val="0213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1375" y="6284305"/>
              <a:ext cx="1800225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IRI icon_wht.eps"/>
            <p:cNvPicPr>
              <a:picLocks noChangeAspect="1"/>
            </p:cNvPicPr>
            <p:nvPr/>
          </p:nvPicPr>
          <p:blipFill>
            <a:blip r:embed="rId4">
              <a:alphaModFix amt="1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619105"/>
              <a:ext cx="1743075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1098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-1" y="92902"/>
            <a:ext cx="937481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Which Prec. Products Do We Use Operationally? 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408" y="1145042"/>
            <a:ext cx="4204345" cy="464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332" y="979715"/>
            <a:ext cx="4146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TRMM and MODIS Land Surface Temperature are combined into a </a:t>
            </a:r>
            <a:r>
              <a:rPr lang="en-US" sz="2400" dirty="0" err="1" smtClean="0"/>
              <a:t>Vectorial</a:t>
            </a:r>
            <a:r>
              <a:rPr lang="en-US" sz="2400" dirty="0" smtClean="0"/>
              <a:t> Capacity Model for malaria transmission </a:t>
            </a:r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790501"/>
              </p:ext>
            </p:extLst>
          </p:nvPr>
        </p:nvGraphicFramePr>
        <p:xfrm>
          <a:off x="35892" y="2699658"/>
          <a:ext cx="4651516" cy="2754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VISIO" r:id="rId6" imgW="6394704" imgH="3785616" progId="Visio.Drawing.3">
                  <p:embed/>
                </p:oleObj>
              </mc:Choice>
              <mc:Fallback>
                <p:oleObj name="VISIO" r:id="rId6" imgW="6394704" imgH="3785616" progId="Visio.Drawing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2" y="2699658"/>
                        <a:ext cx="4651516" cy="27540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76401" y="5619105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Ceccato</a:t>
            </a:r>
            <a:r>
              <a:rPr lang="en-US" i="1" dirty="0" smtClean="0"/>
              <a:t> et al., 2012</a:t>
            </a:r>
            <a:endParaRPr lang="en-US" i="1" dirty="0"/>
          </a:p>
        </p:txBody>
      </p:sp>
      <p:sp>
        <p:nvSpPr>
          <p:cNvPr id="13" name="Rectangle 12"/>
          <p:cNvSpPr/>
          <p:nvPr/>
        </p:nvSpPr>
        <p:spPr>
          <a:xfrm>
            <a:off x="3390901" y="4517572"/>
            <a:ext cx="615042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26141" y="4528772"/>
            <a:ext cx="853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 smtClean="0">
                <a:latin typeface="Cambria" panose="02040503050406030204" pitchFamily="18" charset="0"/>
              </a:rPr>
              <a:t>Vectorial</a:t>
            </a:r>
            <a:r>
              <a:rPr lang="en-US" sz="1000" b="1" dirty="0" smtClean="0">
                <a:latin typeface="Cambria" panose="02040503050406030204" pitchFamily="18" charset="0"/>
              </a:rPr>
              <a:t> Capacity</a:t>
            </a:r>
            <a:endParaRPr lang="en-US" sz="10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37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624512"/>
            <a:ext cx="9177338" cy="1743075"/>
            <a:chOff x="0" y="5619105"/>
            <a:chExt cx="9177338" cy="1743075"/>
          </a:xfrm>
        </p:grpSpPr>
        <p:sp>
          <p:nvSpPr>
            <p:cNvPr id="4" name="Rectangle 1"/>
            <p:cNvSpPr>
              <a:spLocks/>
            </p:cNvSpPr>
            <p:nvPr/>
          </p:nvSpPr>
          <p:spPr bwMode="auto">
            <a:xfrm>
              <a:off x="0" y="6134100"/>
              <a:ext cx="9177338" cy="723900"/>
            </a:xfrm>
            <a:prstGeom prst="rect">
              <a:avLst/>
            </a:prstGeom>
            <a:gradFill rotWithShape="0">
              <a:gsLst>
                <a:gs pos="0">
                  <a:srgbClr val="052C7C"/>
                </a:gs>
                <a:gs pos="100000">
                  <a:srgbClr val="0213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1375" y="6284305"/>
              <a:ext cx="1800225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IRI icon_wht.eps"/>
            <p:cNvPicPr>
              <a:picLocks noChangeAspect="1"/>
            </p:cNvPicPr>
            <p:nvPr/>
          </p:nvPicPr>
          <p:blipFill>
            <a:blip r:embed="rId3">
              <a:alphaModFix amt="1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619105"/>
              <a:ext cx="1743075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1098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-1" y="92902"/>
            <a:ext cx="937481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Access to Prec. via the IRI Data Library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67" y="840088"/>
            <a:ext cx="5700713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862" y="1012665"/>
            <a:ext cx="3602038" cy="337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88862" y="4529979"/>
            <a:ext cx="37551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Users want: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</a:t>
            </a:r>
            <a:r>
              <a:rPr lang="en-US" b="1" dirty="0" smtClean="0"/>
              <a:t>asy access (visualization)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Easy download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Easy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Spatial resolution at district level </a:t>
            </a:r>
            <a:endParaRPr lang="en-US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87" y="1052709"/>
            <a:ext cx="3470869" cy="371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10718" y="5250887"/>
            <a:ext cx="4277951" cy="43969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2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624512"/>
            <a:ext cx="9177338" cy="1743075"/>
            <a:chOff x="0" y="5619105"/>
            <a:chExt cx="9177338" cy="1743075"/>
          </a:xfrm>
        </p:grpSpPr>
        <p:sp>
          <p:nvSpPr>
            <p:cNvPr id="4" name="Rectangle 1"/>
            <p:cNvSpPr>
              <a:spLocks/>
            </p:cNvSpPr>
            <p:nvPr/>
          </p:nvSpPr>
          <p:spPr bwMode="auto">
            <a:xfrm>
              <a:off x="0" y="6134100"/>
              <a:ext cx="9177338" cy="723900"/>
            </a:xfrm>
            <a:prstGeom prst="rect">
              <a:avLst/>
            </a:prstGeom>
            <a:gradFill rotWithShape="0">
              <a:gsLst>
                <a:gs pos="0">
                  <a:srgbClr val="052C7C"/>
                </a:gs>
                <a:gs pos="100000">
                  <a:srgbClr val="0213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1375" y="6284305"/>
              <a:ext cx="1800225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IRI icon_wht.eps"/>
            <p:cNvPicPr>
              <a:picLocks noChangeAspect="1"/>
            </p:cNvPicPr>
            <p:nvPr/>
          </p:nvPicPr>
          <p:blipFill>
            <a:blip r:embed="rId3">
              <a:alphaModFix amt="1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619105"/>
              <a:ext cx="1743075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1098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310718" y="582326"/>
            <a:ext cx="875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dirty="0" smtClean="0"/>
              <a:t>In specific countries: Enhancing </a:t>
            </a:r>
            <a:r>
              <a:rPr lang="en-US" b="1" dirty="0"/>
              <a:t>National Climate Services (ENACTS</a:t>
            </a:r>
            <a:r>
              <a:rPr lang="en-US" b="1" dirty="0" smtClean="0"/>
              <a:t>) products.</a:t>
            </a:r>
          </a:p>
          <a:p>
            <a:r>
              <a:rPr lang="en-US" b="1" dirty="0" smtClean="0"/>
              <a:t>Ethiopia, Tanzania, Madagascar, West Africa (AGRYHMET)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10718" y="5250887"/>
            <a:ext cx="4277951" cy="43969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-1" y="92902"/>
            <a:ext cx="937481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Which Prec. Products Do We Use Operationally?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4" y="1882365"/>
            <a:ext cx="5617860" cy="3588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49693" y="2427513"/>
            <a:ext cx="6153209" cy="3624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60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619105"/>
            <a:ext cx="9177338" cy="1743075"/>
            <a:chOff x="0" y="5619105"/>
            <a:chExt cx="9177338" cy="1743075"/>
          </a:xfrm>
        </p:grpSpPr>
        <p:sp>
          <p:nvSpPr>
            <p:cNvPr id="4" name="Rectangle 1"/>
            <p:cNvSpPr>
              <a:spLocks/>
            </p:cNvSpPr>
            <p:nvPr/>
          </p:nvSpPr>
          <p:spPr bwMode="auto">
            <a:xfrm>
              <a:off x="0" y="6134100"/>
              <a:ext cx="9177338" cy="723900"/>
            </a:xfrm>
            <a:prstGeom prst="rect">
              <a:avLst/>
            </a:prstGeom>
            <a:gradFill rotWithShape="0">
              <a:gsLst>
                <a:gs pos="0">
                  <a:srgbClr val="052C7C"/>
                </a:gs>
                <a:gs pos="100000">
                  <a:srgbClr val="0213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1375" y="6284305"/>
              <a:ext cx="1800225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IRI icon_wht.eps"/>
            <p:cNvPicPr>
              <a:picLocks noChangeAspect="1"/>
            </p:cNvPicPr>
            <p:nvPr/>
          </p:nvPicPr>
          <p:blipFill>
            <a:blip r:embed="rId3">
              <a:alphaModFix amt="1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619105"/>
              <a:ext cx="1743075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1098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97" y="929130"/>
            <a:ext cx="7522716" cy="516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6027" y="106532"/>
            <a:ext cx="8353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IRI </a:t>
            </a:r>
            <a:r>
              <a:rPr lang="en-US" sz="2800" dirty="0"/>
              <a:t>Data </a:t>
            </a:r>
            <a:r>
              <a:rPr lang="en-US" sz="2800" dirty="0" smtClean="0"/>
              <a:t>Library: Malaria Early Warning System </a:t>
            </a:r>
            <a:r>
              <a:rPr lang="en-US" sz="1400" dirty="0" smtClean="0"/>
              <a:t>http</a:t>
            </a:r>
            <a:r>
              <a:rPr lang="en-US" sz="1400" dirty="0"/>
              <a:t>://iridl.ldeo.columbia.edu/maproom/Health/Regional/Africa/Malaria/System.html</a:t>
            </a:r>
          </a:p>
        </p:txBody>
      </p:sp>
    </p:spTree>
    <p:extLst>
      <p:ext uri="{BB962C8B-B14F-4D97-AF65-F5344CB8AC3E}">
        <p14:creationId xmlns:p14="http://schemas.microsoft.com/office/powerpoint/2010/main" val="351874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619105"/>
            <a:ext cx="9177338" cy="1743075"/>
            <a:chOff x="0" y="5619105"/>
            <a:chExt cx="9177338" cy="1743075"/>
          </a:xfrm>
        </p:grpSpPr>
        <p:sp>
          <p:nvSpPr>
            <p:cNvPr id="4" name="Rectangle 1"/>
            <p:cNvSpPr>
              <a:spLocks/>
            </p:cNvSpPr>
            <p:nvPr/>
          </p:nvSpPr>
          <p:spPr bwMode="auto">
            <a:xfrm>
              <a:off x="0" y="6134100"/>
              <a:ext cx="9177338" cy="723900"/>
            </a:xfrm>
            <a:prstGeom prst="rect">
              <a:avLst/>
            </a:prstGeom>
            <a:gradFill rotWithShape="0">
              <a:gsLst>
                <a:gs pos="0">
                  <a:srgbClr val="052C7C"/>
                </a:gs>
                <a:gs pos="100000">
                  <a:srgbClr val="0213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1375" y="6284305"/>
              <a:ext cx="1800225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IRI icon_wht.eps"/>
            <p:cNvPicPr>
              <a:picLocks noChangeAspect="1"/>
            </p:cNvPicPr>
            <p:nvPr/>
          </p:nvPicPr>
          <p:blipFill>
            <a:blip r:embed="rId3">
              <a:alphaModFix amt="1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619105"/>
              <a:ext cx="1743075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1098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506027" y="106532"/>
            <a:ext cx="8353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IRI </a:t>
            </a:r>
            <a:r>
              <a:rPr lang="en-US" sz="2800" dirty="0"/>
              <a:t>Data </a:t>
            </a:r>
            <a:r>
              <a:rPr lang="en-US" sz="2800" dirty="0" smtClean="0"/>
              <a:t>Library: Desert Locust </a:t>
            </a:r>
            <a:r>
              <a:rPr lang="en-US" sz="1400" dirty="0" smtClean="0"/>
              <a:t>http</a:t>
            </a:r>
            <a:r>
              <a:rPr lang="en-US" sz="1400" dirty="0"/>
              <a:t>://iridl.ldeo.columbia.edu/maproom/Food_Security/Locusts/index.html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56" y="1005030"/>
            <a:ext cx="7444188" cy="501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Locust_solit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1375" y="181859"/>
            <a:ext cx="1007549" cy="70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farm3.staticflickr.com/2701/4250364985_3b23deb539_z.jpg?zz=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03" y="4263214"/>
            <a:ext cx="937634" cy="93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75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619105"/>
            <a:ext cx="9177338" cy="1743075"/>
            <a:chOff x="0" y="5619105"/>
            <a:chExt cx="9177338" cy="1743075"/>
          </a:xfrm>
        </p:grpSpPr>
        <p:sp>
          <p:nvSpPr>
            <p:cNvPr id="4" name="Rectangle 1"/>
            <p:cNvSpPr>
              <a:spLocks/>
            </p:cNvSpPr>
            <p:nvPr/>
          </p:nvSpPr>
          <p:spPr bwMode="auto">
            <a:xfrm>
              <a:off x="0" y="6134100"/>
              <a:ext cx="9177338" cy="723900"/>
            </a:xfrm>
            <a:prstGeom prst="rect">
              <a:avLst/>
            </a:prstGeom>
            <a:gradFill rotWithShape="0">
              <a:gsLst>
                <a:gs pos="0">
                  <a:srgbClr val="052C7C"/>
                </a:gs>
                <a:gs pos="100000">
                  <a:srgbClr val="0213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1375" y="6284305"/>
              <a:ext cx="1800225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IRI icon_wht.eps"/>
            <p:cNvPicPr>
              <a:picLocks noChangeAspect="1"/>
            </p:cNvPicPr>
            <p:nvPr/>
          </p:nvPicPr>
          <p:blipFill>
            <a:blip r:embed="rId3">
              <a:alphaModFix amt="1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619105"/>
              <a:ext cx="1743075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1098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4" descr="Image of Sahelian mother and chi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63" y="1311675"/>
            <a:ext cx="26193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14547" y="2059619"/>
            <a:ext cx="403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http://iri.columbia.edu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4446" y="3417888"/>
            <a:ext cx="3870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Pietro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Ceccato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Stephen Connor, </a:t>
            </a: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Tufa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Dinku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&amp;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Madeleine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Thomson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0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619105"/>
            <a:ext cx="9177338" cy="1743075"/>
            <a:chOff x="0" y="5619105"/>
            <a:chExt cx="9177338" cy="1743075"/>
          </a:xfrm>
        </p:grpSpPr>
        <p:sp>
          <p:nvSpPr>
            <p:cNvPr id="4" name="Rectangle 1"/>
            <p:cNvSpPr>
              <a:spLocks/>
            </p:cNvSpPr>
            <p:nvPr/>
          </p:nvSpPr>
          <p:spPr bwMode="auto">
            <a:xfrm>
              <a:off x="0" y="6134100"/>
              <a:ext cx="9177338" cy="723900"/>
            </a:xfrm>
            <a:prstGeom prst="rect">
              <a:avLst/>
            </a:prstGeom>
            <a:gradFill rotWithShape="0">
              <a:gsLst>
                <a:gs pos="0">
                  <a:srgbClr val="052C7C"/>
                </a:gs>
                <a:gs pos="100000">
                  <a:srgbClr val="0213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1375" y="6284305"/>
              <a:ext cx="1800225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IRI icon_wht.eps"/>
            <p:cNvPicPr>
              <a:picLocks noChangeAspect="1"/>
            </p:cNvPicPr>
            <p:nvPr/>
          </p:nvPicPr>
          <p:blipFill>
            <a:blip r:embed="rId3">
              <a:alphaModFix amt="1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619105"/>
              <a:ext cx="1743075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1098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9020" y="-290967"/>
            <a:ext cx="7772400" cy="1632617"/>
          </a:xfrm>
        </p:spPr>
        <p:txBody>
          <a:bodyPr>
            <a:normAutofit/>
          </a:bodyPr>
          <a:lstStyle/>
          <a:p>
            <a:pPr algn="l"/>
            <a:r>
              <a:rPr lang="en-US" sz="3500" dirty="0" smtClean="0">
                <a:solidFill>
                  <a:schemeClr val="tx1"/>
                </a:solidFill>
              </a:rPr>
              <a:t>Vector-Borne Diseases</a:t>
            </a:r>
            <a:endParaRPr lang="en-US" sz="3500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://t1.gstatic.com/images?q=tbn:ANd9GcQbxTFiyqpoxnOVUWhW5K9te_LUhugeQ75xPDpHMJvstOd6cMo41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228" y="1836191"/>
            <a:ext cx="3370943" cy="255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6" y="1872342"/>
            <a:ext cx="33528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2629" y="1469571"/>
            <a:ext cx="1894114" cy="366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Mosquito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42973" y="1469567"/>
            <a:ext cx="1894114" cy="366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Sandfly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92629" y="4604657"/>
            <a:ext cx="2275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Malaria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75631" y="4604653"/>
            <a:ext cx="2275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Leishmaniasis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68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619105"/>
            <a:ext cx="9177338" cy="1743075"/>
            <a:chOff x="0" y="5619105"/>
            <a:chExt cx="9177338" cy="1743075"/>
          </a:xfrm>
        </p:grpSpPr>
        <p:sp>
          <p:nvSpPr>
            <p:cNvPr id="4" name="Rectangle 1"/>
            <p:cNvSpPr>
              <a:spLocks/>
            </p:cNvSpPr>
            <p:nvPr/>
          </p:nvSpPr>
          <p:spPr bwMode="auto">
            <a:xfrm>
              <a:off x="0" y="6134100"/>
              <a:ext cx="9177338" cy="723900"/>
            </a:xfrm>
            <a:prstGeom prst="rect">
              <a:avLst/>
            </a:prstGeom>
            <a:gradFill rotWithShape="0">
              <a:gsLst>
                <a:gs pos="0">
                  <a:srgbClr val="052C7C"/>
                </a:gs>
                <a:gs pos="100000">
                  <a:srgbClr val="0213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1375" y="6284305"/>
              <a:ext cx="1800225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IRI icon_wht.eps"/>
            <p:cNvPicPr>
              <a:picLocks noChangeAspect="1"/>
            </p:cNvPicPr>
            <p:nvPr/>
          </p:nvPicPr>
          <p:blipFill>
            <a:blip r:embed="rId3">
              <a:alphaModFix amt="1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619105"/>
              <a:ext cx="1743075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1098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-387684" y="-301853"/>
            <a:ext cx="7772400" cy="1632617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chemeClr val="tx1"/>
                </a:solidFill>
              </a:rPr>
              <a:t>How Does Climate </a:t>
            </a:r>
            <a:r>
              <a:rPr lang="en-US" sz="3500" dirty="0"/>
              <a:t>I</a:t>
            </a:r>
            <a:r>
              <a:rPr lang="en-US" sz="3500" dirty="0" smtClean="0">
                <a:solidFill>
                  <a:schemeClr val="tx1"/>
                </a:solidFill>
              </a:rPr>
              <a:t>nformation Help?</a:t>
            </a: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0214" y="1219760"/>
            <a:ext cx="767030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Improve </a:t>
            </a:r>
            <a:r>
              <a:rPr lang="en-US" sz="2400" dirty="0"/>
              <a:t>understanding of the </a:t>
            </a:r>
            <a:r>
              <a:rPr lang="en-US" sz="2400" u="sng" dirty="0" smtClean="0">
                <a:solidFill>
                  <a:srgbClr val="C00000"/>
                </a:solidFill>
              </a:rPr>
              <a:t>mechanisms</a:t>
            </a:r>
            <a:r>
              <a:rPr lang="en-US" sz="2400" dirty="0" smtClean="0"/>
              <a:t> </a:t>
            </a:r>
            <a:r>
              <a:rPr lang="en-US" sz="2400" dirty="0"/>
              <a:t>of </a:t>
            </a:r>
            <a:r>
              <a:rPr lang="en-US" sz="2400" dirty="0" smtClean="0"/>
              <a:t>climate </a:t>
            </a:r>
            <a:r>
              <a:rPr lang="en-US" sz="2400" dirty="0"/>
              <a:t>impact on transmission and </a:t>
            </a:r>
            <a:r>
              <a:rPr lang="en-US" sz="2400" dirty="0" smtClean="0"/>
              <a:t>diseases</a:t>
            </a:r>
          </a:p>
          <a:p>
            <a:pPr marL="609600" indent="-609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609600" indent="-609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Estimate </a:t>
            </a:r>
            <a:r>
              <a:rPr lang="en-US" sz="2400" dirty="0"/>
              <a:t>populations at risk (</a:t>
            </a:r>
            <a:r>
              <a:rPr lang="en-US" sz="2400" u="sng" dirty="0">
                <a:solidFill>
                  <a:srgbClr val="C00000"/>
                </a:solidFill>
              </a:rPr>
              <a:t>risk mapping</a:t>
            </a:r>
            <a:r>
              <a:rPr lang="en-US" sz="2400" dirty="0" smtClean="0"/>
              <a:t>)</a:t>
            </a:r>
          </a:p>
          <a:p>
            <a:pPr marL="609600" indent="-609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609600" indent="-609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Estimate </a:t>
            </a:r>
            <a:r>
              <a:rPr lang="en-US" sz="2400" u="sng" dirty="0">
                <a:solidFill>
                  <a:srgbClr val="C00000"/>
                </a:solidFill>
              </a:rPr>
              <a:t>seasonality</a:t>
            </a:r>
            <a:r>
              <a:rPr lang="en-US" sz="2400" dirty="0"/>
              <a:t> of </a:t>
            </a:r>
            <a:r>
              <a:rPr lang="en-US" sz="2400" dirty="0" smtClean="0"/>
              <a:t>diseases </a:t>
            </a:r>
            <a:r>
              <a:rPr lang="en-US" sz="2400" dirty="0"/>
              <a:t>and timing of </a:t>
            </a:r>
            <a:r>
              <a:rPr lang="en-US" sz="2400" u="sng" dirty="0">
                <a:solidFill>
                  <a:srgbClr val="C00000"/>
                </a:solidFill>
              </a:rPr>
              <a:t>interventions</a:t>
            </a:r>
            <a:r>
              <a:rPr lang="en-US" sz="2400" dirty="0"/>
              <a:t> </a:t>
            </a:r>
          </a:p>
          <a:p>
            <a:pPr marL="609600" indent="-609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609600" indent="-609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Monitor year-to-year </a:t>
            </a:r>
            <a:r>
              <a:rPr lang="en-US" sz="2400" dirty="0"/>
              <a:t>variations in </a:t>
            </a:r>
            <a:r>
              <a:rPr lang="en-US" sz="2400" dirty="0" smtClean="0"/>
              <a:t>disease incidence (</a:t>
            </a:r>
            <a:r>
              <a:rPr lang="en-US" sz="2400" u="sng" dirty="0" smtClean="0">
                <a:solidFill>
                  <a:srgbClr val="C00000"/>
                </a:solidFill>
              </a:rPr>
              <a:t>Early Warning Systems</a:t>
            </a:r>
            <a:r>
              <a:rPr lang="en-US" sz="2400" dirty="0"/>
              <a:t>)</a:t>
            </a:r>
          </a:p>
          <a:p>
            <a:pPr marL="609600" indent="-609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609600" indent="-609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Improve </a:t>
            </a:r>
            <a:r>
              <a:rPr lang="en-US" sz="2400" dirty="0"/>
              <a:t>assessment of the </a:t>
            </a:r>
            <a:r>
              <a:rPr lang="en-US" sz="2400" u="sng" dirty="0">
                <a:solidFill>
                  <a:srgbClr val="C00000"/>
                </a:solidFill>
              </a:rPr>
              <a:t>impact of interventions </a:t>
            </a:r>
            <a:r>
              <a:rPr lang="en-US" sz="2400" dirty="0"/>
              <a:t>(by removing climate as a confounder)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32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619105"/>
            <a:ext cx="9177338" cy="1743075"/>
            <a:chOff x="0" y="5619105"/>
            <a:chExt cx="9177338" cy="1743075"/>
          </a:xfrm>
        </p:grpSpPr>
        <p:sp>
          <p:nvSpPr>
            <p:cNvPr id="4" name="Rectangle 1"/>
            <p:cNvSpPr>
              <a:spLocks/>
            </p:cNvSpPr>
            <p:nvPr/>
          </p:nvSpPr>
          <p:spPr bwMode="auto">
            <a:xfrm>
              <a:off x="0" y="6134100"/>
              <a:ext cx="9177338" cy="723900"/>
            </a:xfrm>
            <a:prstGeom prst="rect">
              <a:avLst/>
            </a:prstGeom>
            <a:gradFill rotWithShape="0">
              <a:gsLst>
                <a:gs pos="0">
                  <a:srgbClr val="052C7C"/>
                </a:gs>
                <a:gs pos="100000">
                  <a:srgbClr val="0213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1375" y="6284305"/>
              <a:ext cx="1800225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IRI icon_wht.eps"/>
            <p:cNvPicPr>
              <a:picLocks noChangeAspect="1"/>
            </p:cNvPicPr>
            <p:nvPr/>
          </p:nvPicPr>
          <p:blipFill>
            <a:blip r:embed="rId3">
              <a:alphaModFix amt="1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619105"/>
              <a:ext cx="1743075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1098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1826" y="-204195"/>
            <a:ext cx="7772400" cy="1632617"/>
          </a:xfrm>
        </p:spPr>
        <p:txBody>
          <a:bodyPr>
            <a:normAutofit/>
          </a:bodyPr>
          <a:lstStyle/>
          <a:p>
            <a:pPr algn="l"/>
            <a:r>
              <a:rPr lang="en-US" sz="3500" dirty="0" smtClean="0">
                <a:solidFill>
                  <a:schemeClr val="tx1"/>
                </a:solidFill>
              </a:rPr>
              <a:t>    Risk Mapping              Seasonality</a:t>
            </a:r>
            <a:endParaRPr lang="en-US" sz="3500" dirty="0">
              <a:solidFill>
                <a:schemeClr val="tx1"/>
              </a:solidFill>
            </a:endParaRPr>
          </a:p>
        </p:txBody>
      </p:sp>
      <p:pic>
        <p:nvPicPr>
          <p:cNvPr id="10" name="Picture 9" descr="AF_M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29" y="1714981"/>
            <a:ext cx="5830209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4308734" y="1632616"/>
            <a:ext cx="4267200" cy="4165600"/>
            <a:chOff x="2928" y="1344"/>
            <a:chExt cx="2544" cy="2454"/>
          </a:xfrm>
        </p:grpSpPr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344"/>
              <a:ext cx="2544" cy="2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3072" y="3600"/>
              <a:ext cx="2400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6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55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619105"/>
            <a:ext cx="9177338" cy="1743075"/>
            <a:chOff x="0" y="5619105"/>
            <a:chExt cx="9177338" cy="1743075"/>
          </a:xfrm>
        </p:grpSpPr>
        <p:sp>
          <p:nvSpPr>
            <p:cNvPr id="4" name="Rectangle 1"/>
            <p:cNvSpPr>
              <a:spLocks/>
            </p:cNvSpPr>
            <p:nvPr/>
          </p:nvSpPr>
          <p:spPr bwMode="auto">
            <a:xfrm>
              <a:off x="0" y="6134100"/>
              <a:ext cx="9177338" cy="723900"/>
            </a:xfrm>
            <a:prstGeom prst="rect">
              <a:avLst/>
            </a:prstGeom>
            <a:gradFill rotWithShape="0">
              <a:gsLst>
                <a:gs pos="0">
                  <a:srgbClr val="052C7C"/>
                </a:gs>
                <a:gs pos="100000">
                  <a:srgbClr val="0213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1375" y="6284305"/>
              <a:ext cx="1800225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IRI icon_wht.eps"/>
            <p:cNvPicPr>
              <a:picLocks noChangeAspect="1"/>
            </p:cNvPicPr>
            <p:nvPr/>
          </p:nvPicPr>
          <p:blipFill>
            <a:blip r:embed="rId4">
              <a:alphaModFix amt="1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619105"/>
              <a:ext cx="1743075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1098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230829"/>
            <a:ext cx="7772400" cy="1632617"/>
          </a:xfrm>
        </p:spPr>
        <p:txBody>
          <a:bodyPr>
            <a:normAutofit/>
          </a:bodyPr>
          <a:lstStyle/>
          <a:p>
            <a:pPr algn="l"/>
            <a:r>
              <a:rPr lang="en-US" sz="3500" dirty="0" smtClean="0">
                <a:solidFill>
                  <a:schemeClr val="tx1"/>
                </a:solidFill>
              </a:rPr>
              <a:t>Malaria Early </a:t>
            </a:r>
            <a:r>
              <a:rPr lang="en-US" sz="3500" dirty="0" smtClean="0">
                <a:solidFill>
                  <a:schemeClr val="tx1"/>
                </a:solidFill>
              </a:rPr>
              <a:t>Warning </a:t>
            </a:r>
            <a:r>
              <a:rPr lang="en-US" sz="3500" dirty="0" smtClean="0">
                <a:solidFill>
                  <a:schemeClr val="tx1"/>
                </a:solidFill>
              </a:rPr>
              <a:t>System</a:t>
            </a:r>
            <a:endParaRPr lang="en-US" sz="3500" dirty="0">
              <a:solidFill>
                <a:schemeClr val="tx1"/>
              </a:solidFill>
            </a:endParaRPr>
          </a:p>
        </p:txBody>
      </p: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419894" y="1215597"/>
            <a:ext cx="8305800" cy="4786313"/>
            <a:chOff x="480" y="1104"/>
            <a:chExt cx="4852" cy="2631"/>
          </a:xfrm>
        </p:grpSpPr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480" y="1104"/>
              <a:ext cx="4852" cy="2631"/>
              <a:chOff x="432" y="974"/>
              <a:chExt cx="4852" cy="2631"/>
            </a:xfrm>
          </p:grpSpPr>
          <p:graphicFrame>
            <p:nvGraphicFramePr>
              <p:cNvPr id="13" name="Object 6"/>
              <p:cNvGraphicFramePr>
                <a:graphicFrameLocks noChangeAspect="1"/>
              </p:cNvGraphicFramePr>
              <p:nvPr/>
            </p:nvGraphicFramePr>
            <p:xfrm>
              <a:off x="433" y="974"/>
              <a:ext cx="4851" cy="38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68" name="Bitmap Image" r:id="rId5" imgW="9535856" imgH="800212" progId="Paint.Picture">
                      <p:embed/>
                    </p:oleObj>
                  </mc:Choice>
                  <mc:Fallback>
                    <p:oleObj name="Bitmap Image" r:id="rId5" imgW="9535856" imgH="800212" progId="Paint.Picture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3" y="974"/>
                            <a:ext cx="4851" cy="38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" name="Object 7"/>
              <p:cNvGraphicFramePr>
                <a:graphicFrameLocks noChangeAspect="1"/>
              </p:cNvGraphicFramePr>
              <p:nvPr/>
            </p:nvGraphicFramePr>
            <p:xfrm>
              <a:off x="432" y="1728"/>
              <a:ext cx="4851" cy="6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69" name="Bitmap Image" r:id="rId7" imgW="9542857" imgH="1333333" progId="Paint.Picture">
                      <p:embed/>
                    </p:oleObj>
                  </mc:Choice>
                  <mc:Fallback>
                    <p:oleObj name="Bitmap Image" r:id="rId7" imgW="9542857" imgH="1333333" progId="Paint.Picture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2" y="1728"/>
                            <a:ext cx="4851" cy="64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" name="Object 8"/>
              <p:cNvGraphicFramePr>
                <a:graphicFrameLocks noChangeAspect="1"/>
              </p:cNvGraphicFramePr>
              <p:nvPr/>
            </p:nvGraphicFramePr>
            <p:xfrm>
              <a:off x="432" y="2352"/>
              <a:ext cx="4851" cy="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70" name="Bitmap Image" r:id="rId9" imgW="9523810" imgH="1286055" progId="Paint.Picture">
                      <p:embed/>
                    </p:oleObj>
                  </mc:Choice>
                  <mc:Fallback>
                    <p:oleObj name="Bitmap Image" r:id="rId9" imgW="9523810" imgH="1286055" progId="Paint.Picture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2" y="2352"/>
                            <a:ext cx="4851" cy="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" name="Object 9"/>
              <p:cNvGraphicFramePr>
                <a:graphicFrameLocks noChangeAspect="1"/>
              </p:cNvGraphicFramePr>
              <p:nvPr/>
            </p:nvGraphicFramePr>
            <p:xfrm>
              <a:off x="432" y="2962"/>
              <a:ext cx="4851" cy="64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71" name="Bitmap Image" r:id="rId11" imgW="9523810" imgH="1333333" progId="Paint.Picture">
                      <p:embed/>
                    </p:oleObj>
                  </mc:Choice>
                  <mc:Fallback>
                    <p:oleObj name="Bitmap Image" r:id="rId11" imgW="9523810" imgH="1333333" progId="Paint.Picture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2" y="2962"/>
                            <a:ext cx="4851" cy="64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" name="Object 10"/>
              <p:cNvGraphicFramePr>
                <a:graphicFrameLocks noChangeAspect="1"/>
              </p:cNvGraphicFramePr>
              <p:nvPr/>
            </p:nvGraphicFramePr>
            <p:xfrm>
              <a:off x="433" y="1354"/>
              <a:ext cx="4851" cy="40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72" name="Bitmap Image" r:id="rId13" imgW="9542857" imgH="838095" progId="Paint.Picture">
                      <p:embed/>
                    </p:oleObj>
                  </mc:Choice>
                  <mc:Fallback>
                    <p:oleObj name="Bitmap Image" r:id="rId13" imgW="9542857" imgH="838095" progId="Paint.Picture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3" y="1354"/>
                            <a:ext cx="4851" cy="40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681" y="3216"/>
              <a:ext cx="2783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Case surveillance alone = late warning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952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619105"/>
            <a:ext cx="9177338" cy="1743075"/>
            <a:chOff x="0" y="5619105"/>
            <a:chExt cx="9177338" cy="1743075"/>
          </a:xfrm>
        </p:grpSpPr>
        <p:sp>
          <p:nvSpPr>
            <p:cNvPr id="4" name="Rectangle 1"/>
            <p:cNvSpPr>
              <a:spLocks/>
            </p:cNvSpPr>
            <p:nvPr/>
          </p:nvSpPr>
          <p:spPr bwMode="auto">
            <a:xfrm>
              <a:off x="0" y="6134100"/>
              <a:ext cx="9177338" cy="723900"/>
            </a:xfrm>
            <a:prstGeom prst="rect">
              <a:avLst/>
            </a:prstGeom>
            <a:gradFill rotWithShape="0">
              <a:gsLst>
                <a:gs pos="0">
                  <a:srgbClr val="052C7C"/>
                </a:gs>
                <a:gs pos="100000">
                  <a:srgbClr val="0213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1375" y="6284305"/>
              <a:ext cx="1800225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IRI icon_wht.eps"/>
            <p:cNvPicPr>
              <a:picLocks noChangeAspect="1"/>
            </p:cNvPicPr>
            <p:nvPr/>
          </p:nvPicPr>
          <p:blipFill>
            <a:blip r:embed="rId3">
              <a:alphaModFix amt="1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619105"/>
              <a:ext cx="1743075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1098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230829"/>
            <a:ext cx="7772400" cy="1632617"/>
          </a:xfrm>
        </p:spPr>
        <p:txBody>
          <a:bodyPr>
            <a:normAutofit/>
          </a:bodyPr>
          <a:lstStyle/>
          <a:p>
            <a:pPr algn="l"/>
            <a:r>
              <a:rPr lang="en-US" sz="3500" dirty="0" smtClean="0">
                <a:solidFill>
                  <a:schemeClr val="tx1"/>
                </a:solidFill>
              </a:rPr>
              <a:t>Impact Assessments</a:t>
            </a: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250" y="1179855"/>
            <a:ext cx="83982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Enable USAID/CDC </a:t>
            </a:r>
            <a:r>
              <a:rPr lang="en-US" sz="1600" dirty="0" smtClean="0"/>
              <a:t>President Malaria Initiative </a:t>
            </a:r>
            <a:r>
              <a:rPr lang="en-US" sz="1600" dirty="0"/>
              <a:t>to account for the confounding effect of climate variability when evaluating the national malaria control program’s </a:t>
            </a:r>
            <a:r>
              <a:rPr lang="en-US" sz="1600" dirty="0" smtClean="0"/>
              <a:t>interventions</a:t>
            </a:r>
            <a:r>
              <a:rPr lang="en-US" sz="1600" dirty="0"/>
              <a:t>. </a:t>
            </a:r>
          </a:p>
          <a:p>
            <a:pPr lvl="0"/>
            <a:endParaRPr lang="en-US" dirty="0"/>
          </a:p>
        </p:txBody>
      </p:sp>
      <p:pic>
        <p:nvPicPr>
          <p:cNvPr id="19" name="Content Placeholder 3" descr="Slide2.jpg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6" t="29102" r="22579" b="13336"/>
          <a:stretch/>
        </p:blipFill>
        <p:spPr bwMode="auto">
          <a:xfrm>
            <a:off x="4287915" y="2011750"/>
            <a:ext cx="4610151" cy="2987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8" descr="2003-09 CLIMPAL Tessaoua 0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11750"/>
            <a:ext cx="3087950" cy="23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2003-09 CLIMPAL Tessaoua 09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692" y="4001980"/>
            <a:ext cx="2721005" cy="204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14257" y="5431971"/>
            <a:ext cx="2775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Lyon &amp; </a:t>
            </a:r>
            <a:r>
              <a:rPr lang="en-US" i="1" dirty="0" err="1" smtClean="0"/>
              <a:t>Barnston</a:t>
            </a:r>
            <a:r>
              <a:rPr lang="en-US" i="1" dirty="0" smtClean="0"/>
              <a:t>, 2005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9154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619105"/>
            <a:ext cx="9177338" cy="1743075"/>
            <a:chOff x="0" y="5619105"/>
            <a:chExt cx="9177338" cy="1743075"/>
          </a:xfrm>
        </p:grpSpPr>
        <p:sp>
          <p:nvSpPr>
            <p:cNvPr id="4" name="Rectangle 1"/>
            <p:cNvSpPr>
              <a:spLocks/>
            </p:cNvSpPr>
            <p:nvPr/>
          </p:nvSpPr>
          <p:spPr bwMode="auto">
            <a:xfrm>
              <a:off x="0" y="6134100"/>
              <a:ext cx="9177338" cy="723900"/>
            </a:xfrm>
            <a:prstGeom prst="rect">
              <a:avLst/>
            </a:prstGeom>
            <a:gradFill rotWithShape="0">
              <a:gsLst>
                <a:gs pos="0">
                  <a:srgbClr val="052C7C"/>
                </a:gs>
                <a:gs pos="100000">
                  <a:srgbClr val="0213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1375" y="6284305"/>
              <a:ext cx="1800225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IRI icon_wht.eps"/>
            <p:cNvPicPr>
              <a:picLocks noChangeAspect="1"/>
            </p:cNvPicPr>
            <p:nvPr/>
          </p:nvPicPr>
          <p:blipFill>
            <a:blip r:embed="rId3">
              <a:alphaModFix amt="1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619105"/>
              <a:ext cx="1743075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1098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230829"/>
            <a:ext cx="7772400" cy="1632617"/>
          </a:xfrm>
        </p:spPr>
        <p:txBody>
          <a:bodyPr>
            <a:normAutofit/>
          </a:bodyPr>
          <a:lstStyle/>
          <a:p>
            <a:pPr algn="l"/>
            <a:r>
              <a:rPr lang="en-US" sz="3500" dirty="0" smtClean="0">
                <a:solidFill>
                  <a:schemeClr val="tx1"/>
                </a:solidFill>
              </a:rPr>
              <a:t>Impact Assessments</a:t>
            </a:r>
            <a:endParaRPr lang="en-US" sz="3500" dirty="0">
              <a:solidFill>
                <a:schemeClr val="tx1"/>
              </a:solidFill>
            </a:endParaRPr>
          </a:p>
        </p:txBody>
      </p:sp>
      <p:pic>
        <p:nvPicPr>
          <p:cNvPr id="18" name="Picture 17" descr="Possible outcomes if climate is not incorporated into malaria impact assessment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" t="7963" r="17862" b="34444"/>
          <a:stretch/>
        </p:blipFill>
        <p:spPr>
          <a:xfrm>
            <a:off x="241787" y="1032083"/>
            <a:ext cx="8341830" cy="495333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329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619105"/>
            <a:ext cx="9177338" cy="1743075"/>
            <a:chOff x="0" y="5619105"/>
            <a:chExt cx="9177338" cy="1743075"/>
          </a:xfrm>
        </p:grpSpPr>
        <p:sp>
          <p:nvSpPr>
            <p:cNvPr id="4" name="Rectangle 1"/>
            <p:cNvSpPr>
              <a:spLocks/>
            </p:cNvSpPr>
            <p:nvPr/>
          </p:nvSpPr>
          <p:spPr bwMode="auto">
            <a:xfrm>
              <a:off x="0" y="6134100"/>
              <a:ext cx="9177338" cy="723900"/>
            </a:xfrm>
            <a:prstGeom prst="rect">
              <a:avLst/>
            </a:prstGeom>
            <a:gradFill rotWithShape="0">
              <a:gsLst>
                <a:gs pos="0">
                  <a:srgbClr val="052C7C"/>
                </a:gs>
                <a:gs pos="100000">
                  <a:srgbClr val="0213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1375" y="6284305"/>
              <a:ext cx="1800225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IRI icon_wht.eps"/>
            <p:cNvPicPr>
              <a:picLocks noChangeAspect="1"/>
            </p:cNvPicPr>
            <p:nvPr/>
          </p:nvPicPr>
          <p:blipFill>
            <a:blip r:embed="rId3">
              <a:alphaModFix amt="1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619105"/>
              <a:ext cx="1743075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1098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62146" y="92902"/>
            <a:ext cx="917733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Which Prec. Products Do We Use for Research?</a:t>
            </a:r>
          </a:p>
        </p:txBody>
      </p:sp>
      <p:graphicFrame>
        <p:nvGraphicFramePr>
          <p:cNvPr id="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715157"/>
              </p:ext>
            </p:extLst>
          </p:nvPr>
        </p:nvGraphicFramePr>
        <p:xfrm>
          <a:off x="739088" y="1039313"/>
          <a:ext cx="7605921" cy="4171878"/>
        </p:xfrm>
        <a:graphic>
          <a:graphicData uri="http://schemas.openxmlformats.org/drawingml/2006/table">
            <a:tbl>
              <a:tblPr/>
              <a:tblGrid>
                <a:gridCol w="1728904"/>
                <a:gridCol w="2337537"/>
                <a:gridCol w="1770661"/>
                <a:gridCol w="1768819"/>
              </a:tblGrid>
              <a:tr h="4756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Products</a:t>
                      </a:r>
                    </a:p>
                  </a:txBody>
                  <a:tcPr marT="27432" marB="274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Time Res </a:t>
                      </a:r>
                    </a:p>
                  </a:txBody>
                  <a:tcPr marT="27432" marB="274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Space Res</a:t>
                      </a:r>
                    </a:p>
                  </a:txBody>
                  <a:tcPr marT="27432" marB="274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Existence</a:t>
                      </a:r>
                    </a:p>
                  </a:txBody>
                  <a:tcPr marT="27432" marB="274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01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TRMM-3B42</a:t>
                      </a: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3-hourly and Daily </a:t>
                      </a: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0.25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deg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1998-Pres</a:t>
                      </a: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40058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CMORPH</a:t>
                      </a: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Daily</a:t>
                      </a: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0.25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deg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2002-Pres</a:t>
                      </a: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0697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CPC-RFE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Daily</a:t>
                      </a: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0.1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deg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2001-Pres</a:t>
                      </a: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0856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CPC-ARC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Daily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0.1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deg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1995  - 2012</a:t>
                      </a: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1974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TAMSAT</a:t>
                      </a: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10-day</a:t>
                      </a: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~0.05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deg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1983-2013</a:t>
                      </a: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1814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CPC-RFE</a:t>
                      </a: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10-day</a:t>
                      </a: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0.1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deg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1999-Pres</a:t>
                      </a: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1974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GPCP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Monthly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2.5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deg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MS PGothic" pitchFamily="34" charset="-128"/>
                        </a:rPr>
                        <a:t>1979-2010</a:t>
                      </a: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  <a:tr h="4117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CMAP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Monthly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2.5 deg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MS PGothic" pitchFamily="34" charset="-128"/>
                        </a:rPr>
                        <a:t>1979-2011</a:t>
                      </a: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  <a:tr h="41974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TRMM-3B43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Monthly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2.5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deg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MS PGothic" pitchFamily="34" charset="-128"/>
                        </a:rPr>
                        <a:t>1998- 2013</a:t>
                      </a:r>
                    </a:p>
                  </a:txBody>
                  <a:tcPr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61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619105"/>
            <a:ext cx="9177338" cy="1743075"/>
            <a:chOff x="0" y="5619105"/>
            <a:chExt cx="9177338" cy="1743075"/>
          </a:xfrm>
        </p:grpSpPr>
        <p:sp>
          <p:nvSpPr>
            <p:cNvPr id="4" name="Rectangle 1"/>
            <p:cNvSpPr>
              <a:spLocks/>
            </p:cNvSpPr>
            <p:nvPr/>
          </p:nvSpPr>
          <p:spPr bwMode="auto">
            <a:xfrm>
              <a:off x="0" y="6134100"/>
              <a:ext cx="9177338" cy="723900"/>
            </a:xfrm>
            <a:prstGeom prst="rect">
              <a:avLst/>
            </a:prstGeom>
            <a:gradFill rotWithShape="0">
              <a:gsLst>
                <a:gs pos="0">
                  <a:srgbClr val="052C7C"/>
                </a:gs>
                <a:gs pos="100000">
                  <a:srgbClr val="0213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1375" y="6284305"/>
              <a:ext cx="1800225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IRI icon_wht.eps"/>
            <p:cNvPicPr>
              <a:picLocks noChangeAspect="1"/>
            </p:cNvPicPr>
            <p:nvPr/>
          </p:nvPicPr>
          <p:blipFill>
            <a:blip r:embed="rId4">
              <a:alphaModFix amt="1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619105"/>
              <a:ext cx="1743075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1098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98722" y="937334"/>
            <a:ext cx="7239000" cy="6858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2000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Monthly at 2.5-degree</a:t>
            </a:r>
          </a:p>
        </p:txBody>
      </p:sp>
      <p:graphicFrame>
        <p:nvGraphicFramePr>
          <p:cNvPr id="10" name="Object 3"/>
          <p:cNvGraphicFramePr>
            <a:graphicFrameLocks noGrp="1"/>
          </p:cNvGraphicFramePr>
          <p:nvPr>
            <p:ph sz="half" idx="4294967295"/>
          </p:nvPr>
        </p:nvGraphicFramePr>
        <p:xfrm>
          <a:off x="228600" y="1600200"/>
          <a:ext cx="4573588" cy="389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" name="Chart" r:id="rId5" imgW="10134510" imgH="5171937" progId="Excel.Chart.8">
                  <p:embed/>
                </p:oleObj>
              </mc:Choice>
              <mc:Fallback>
                <p:oleObj name="Chart" r:id="rId5" imgW="10134510" imgH="517193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304" r="9023"/>
                      <a:stretch>
                        <a:fillRect/>
                      </a:stretch>
                    </p:blipFill>
                    <p:spPr bwMode="auto">
                      <a:xfrm>
                        <a:off x="228600" y="1600200"/>
                        <a:ext cx="4573588" cy="38941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Group 4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30417403"/>
              </p:ext>
            </p:extLst>
          </p:nvPr>
        </p:nvGraphicFramePr>
        <p:xfrm>
          <a:off x="4876800" y="1634231"/>
          <a:ext cx="3886200" cy="3298826"/>
        </p:xfrm>
        <a:graphic>
          <a:graphicData uri="http://schemas.openxmlformats.org/drawingml/2006/table">
            <a:tbl>
              <a:tblPr/>
              <a:tblGrid>
                <a:gridCol w="914400"/>
                <a:gridCol w="882650"/>
                <a:gridCol w="982663"/>
                <a:gridCol w="1106487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 = 360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GPCP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CMAP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3B43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CC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0.92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0.92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0.92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Bias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0.91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0.92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-12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-12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 Box 35"/>
          <p:cNvSpPr txBox="1">
            <a:spLocks noChangeArrowheads="1"/>
          </p:cNvSpPr>
          <p:nvPr/>
        </p:nvSpPr>
        <p:spPr bwMode="auto">
          <a:xfrm>
            <a:off x="533400" y="5638800"/>
            <a:ext cx="434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latin typeface="Tahoma" pitchFamily="34" charset="0"/>
              </a:rPr>
              <a:t>Data: 1998-2004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92902"/>
            <a:ext cx="917733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Validation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8944" y="5537901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Dinku</a:t>
            </a:r>
            <a:r>
              <a:rPr lang="en-US" i="1" dirty="0" smtClean="0"/>
              <a:t> et al., 2007</a:t>
            </a:r>
            <a:r>
              <a:rPr lang="en-US" dirty="0" smtClean="0"/>
              <a:t>; </a:t>
            </a:r>
            <a:r>
              <a:rPr lang="en-US" i="1" dirty="0" err="1" smtClean="0"/>
              <a:t>Dinku</a:t>
            </a:r>
            <a:r>
              <a:rPr lang="en-US" i="1" dirty="0" smtClean="0"/>
              <a:t> et al., 2010  </a:t>
            </a:r>
            <a:endParaRPr lang="en-US" i="1" dirty="0"/>
          </a:p>
        </p:txBody>
      </p:sp>
      <p:sp>
        <p:nvSpPr>
          <p:cNvPr id="7" name="Rectangle 6"/>
          <p:cNvSpPr/>
          <p:nvPr/>
        </p:nvSpPr>
        <p:spPr>
          <a:xfrm>
            <a:off x="1037991" y="2121763"/>
            <a:ext cx="258149" cy="1953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3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478</Words>
  <Application>Microsoft Office PowerPoint</Application>
  <PresentationFormat>On-screen Show (4:3)</PresentationFormat>
  <Paragraphs>161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Office Theme</vt:lpstr>
      <vt:lpstr>Bitmap Image</vt:lpstr>
      <vt:lpstr>Chart</vt:lpstr>
      <vt:lpstr>VISIO</vt:lpstr>
      <vt:lpstr>PowerPoint Presentation</vt:lpstr>
      <vt:lpstr>Vector-Borne Diseases</vt:lpstr>
      <vt:lpstr>How Does Climate Information Help?</vt:lpstr>
      <vt:lpstr>    Risk Mapping              Seasonality</vt:lpstr>
      <vt:lpstr>Malaria Early Warning System</vt:lpstr>
      <vt:lpstr>Impact Assessments</vt:lpstr>
      <vt:lpstr>Impact Assessments</vt:lpstr>
      <vt:lpstr>PowerPoint Presentation</vt:lpstr>
      <vt:lpstr>Monthly at 2.5-degree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francesco</dc:creator>
  <cp:lastModifiedBy>Pietro Ceccato</cp:lastModifiedBy>
  <cp:revision>67</cp:revision>
  <cp:lastPrinted>2013-11-10T20:59:22Z</cp:lastPrinted>
  <dcterms:created xsi:type="dcterms:W3CDTF">2013-08-07T16:25:15Z</dcterms:created>
  <dcterms:modified xsi:type="dcterms:W3CDTF">2013-11-13T11:00:33Z</dcterms:modified>
</cp:coreProperties>
</file>