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3"/>
  </p:notesMasterIdLst>
  <p:sldIdLst>
    <p:sldId id="372" r:id="rId2"/>
    <p:sldId id="415" r:id="rId3"/>
    <p:sldId id="416" r:id="rId4"/>
    <p:sldId id="418" r:id="rId5"/>
    <p:sldId id="379" r:id="rId6"/>
    <p:sldId id="293" r:id="rId7"/>
    <p:sldId id="380" r:id="rId8"/>
    <p:sldId id="391" r:id="rId9"/>
    <p:sldId id="407" r:id="rId10"/>
    <p:sldId id="408" r:id="rId11"/>
    <p:sldId id="386" r:id="rId12"/>
    <p:sldId id="342" r:id="rId13"/>
    <p:sldId id="382" r:id="rId14"/>
    <p:sldId id="352" r:id="rId15"/>
    <p:sldId id="334" r:id="rId16"/>
    <p:sldId id="412" r:id="rId17"/>
    <p:sldId id="333" r:id="rId18"/>
    <p:sldId id="409" r:id="rId19"/>
    <p:sldId id="419" r:id="rId20"/>
    <p:sldId id="410" r:id="rId21"/>
    <p:sldId id="404" r:id="rId22"/>
    <p:sldId id="405" r:id="rId23"/>
    <p:sldId id="406" r:id="rId24"/>
    <p:sldId id="424" r:id="rId25"/>
    <p:sldId id="423" r:id="rId26"/>
    <p:sldId id="425" r:id="rId27"/>
    <p:sldId id="426" r:id="rId28"/>
    <p:sldId id="421" r:id="rId29"/>
    <p:sldId id="422" r:id="rId30"/>
    <p:sldId id="427" r:id="rId31"/>
    <p:sldId id="320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chiesa" initials="cc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37" autoAdjust="0"/>
  </p:normalViewPr>
  <p:slideViewPr>
    <p:cSldViewPr>
      <p:cViewPr>
        <p:scale>
          <a:sx n="80" d="100"/>
          <a:sy n="80" d="100"/>
        </p:scale>
        <p:origin x="-88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3BEF1A-2848-4283-B452-C6C1263567A5}" type="datetimeFigureOut">
              <a:rPr lang="en-US"/>
              <a:pPr>
                <a:defRPr/>
              </a:pPr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3D9347-992A-4525-A220-F2FAACA11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72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tunes.apple.com/us/app/disaster-alert-pacific-disaster/id381289235?mt=8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arket.android.com/details?id=disasterAlert.PDC&amp;feature=search_result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321EEF-814E-4A2C-991D-5639948D29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77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1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70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Links for access: 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http://itunes.apple.com/us/app/disaster-alert-pacific-disaster/id381289235?mt=8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4"/>
            </a:endParaRPr>
          </a:p>
          <a:p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https://market.android.com/details?id=disasterAlert.PDC&amp;feature=search_result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7C98A7-AD01-4389-B862-696812C603E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1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2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82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0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141665-1E3A-423B-A6B3-38F6EBF23134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2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53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FFEA0-1D47-433B-A765-EE7D7BD33BD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75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0FFEA0-1D47-433B-A765-EE7D7BD33BD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C012AE-CE9A-4152-9E42-907516F8CC3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Pacific Disaster Center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3D9347-992A-4525-A220-F2FAACA111B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1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>
          <a:xfrm>
            <a:off x="426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ED4C1-0EAA-4351-9CD6-2BDA9C2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6319-679B-483D-9565-FFD1E35A6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67EA2-F999-476F-8D0E-DCB10D0CC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NewPDC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6464300"/>
            <a:ext cx="11430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309F0-B5CE-40C5-AE89-EFEE4B817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75FE2-D068-4FCE-A24A-8C11E49D5359}" type="slidenum">
              <a:rPr lang="en-US"/>
              <a:pPr>
                <a:defRPr/>
              </a:pPr>
              <a:t>‹#›</a:t>
            </a:fld>
            <a:r>
              <a:rPr lang="en-US"/>
              <a:t>1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DC-600-transp-sm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6434138"/>
            <a:ext cx="1219200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CD6CB-C830-4CCD-896C-EEA67C1B5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8B7CB-D881-478D-99AA-7A758EF2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BE302-1BC1-46B2-BBDA-AEAC355C2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9E238-5338-4AC7-9E69-3D8BD46D2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NewPDC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0" y="0"/>
            <a:ext cx="9906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>
          <a:xfrm>
            <a:off x="7972425" y="279400"/>
            <a:ext cx="124777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© PDC - 2006-2009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7696200" cy="53340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F0E47-9425-420F-89CE-8C9AA0F77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811D0-1A2B-4F60-A9A5-FF7AE8577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F6FE1-B2A4-4B05-8125-21A45C8E4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4952B-B98A-4B7E-A143-20B5F1548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(c) Copyright 2006-2010 - PDC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B5D120-1A30-4934-BACC-AA992AD89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85" r:id="rId4"/>
    <p:sldLayoutId id="2147484292" r:id="rId5"/>
    <p:sldLayoutId id="2147484293" r:id="rId6"/>
    <p:sldLayoutId id="2147484286" r:id="rId7"/>
    <p:sldLayoutId id="2147484294" r:id="rId8"/>
    <p:sldLayoutId id="2147484295" r:id="rId9"/>
    <p:sldLayoutId id="2147484287" r:id="rId10"/>
    <p:sldLayoutId id="2147484288" r:id="rId11"/>
    <p:sldLayoutId id="2147484296" r:id="rId12"/>
    <p:sldLayoutId id="2147484297" r:id="rId13"/>
  </p:sldLayoutIdLst>
  <p:transition spd="med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00ADDC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ststeps.org/Science/Hugo_Surge.JPG" TargetMode="External"/><Relationship Id="rId13" Type="http://schemas.openxmlformats.org/officeDocument/2006/relationships/hyperlink" Target="http://upload.wikimedia.org/wikipedia/commons/8/88/Tsunami_large.jp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images.google.com/imgres?imgurl=http://www.1ststeps.org/Science/Hugo_Surge.JPG&amp;imgrefurl=http://www.1ststeps.org/Science/hurricanes.htm&amp;usg=__PVbYQr4Kb3WZPfl4eVoC3XZpEeY=&amp;h=300&amp;w=439&amp;sz=29&amp;hl=en&amp;start=15&amp;um=1&amp;itbs=1&amp;tbnid=cKhOetEfUoG8TM:&amp;tbnh=87&amp;tbnw=127&amp;prev=/images?q=wind+damage&amp;um=1&amp;hl=en&amp;sa=N&amp;ndsp=20&amp;tbs=isch:1" TargetMode="Externa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hyperlink" Target="http://www.people.fas.harvard.edu/~mickley/pix/wildfire-blm4.jpg" TargetMode="External"/><Relationship Id="rId5" Type="http://schemas.openxmlformats.org/officeDocument/2006/relationships/image" Target="../media/image6.jpe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6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wmf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jpe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7034213" cy="1087438"/>
          </a:xfrm>
        </p:spPr>
        <p:txBody>
          <a:bodyPr/>
          <a:lstStyle/>
          <a:p>
            <a:pPr>
              <a:defRPr/>
            </a:pPr>
            <a:r>
              <a:rPr lang="en-US" sz="1200" i="1" dirty="0" smtClean="0">
                <a:solidFill>
                  <a:schemeClr val="tx2">
                    <a:lumMod val="90000"/>
                  </a:schemeClr>
                </a:solidFill>
              </a:rPr>
              <a:t>Fostering Disaster-Resilient Communities Through Information, Science, Technology, and Exchange</a:t>
            </a:r>
            <a:endParaRPr lang="en-US" sz="1200" i="1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(c) Copyright </a:t>
            </a:r>
            <a:r>
              <a:rPr lang="en-US" dirty="0" smtClean="0"/>
              <a:t>2012 PDC</a:t>
            </a:r>
            <a:endParaRPr lang="en-US" dirty="0"/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5241" y="4038600"/>
            <a:ext cx="6359241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</p:pic>
      <p:pic>
        <p:nvPicPr>
          <p:cNvPr id="11279" name="Picture 15" descr="http://www.oralchelation.com/wednesday/previous/2007/images/volcano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448" y="4854371"/>
            <a:ext cx="1384151" cy="88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 descr="http://www.soest.hawaii.edu/MET/Faculty/businger/poster/hurricane/Fig1_ini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2268" y="5611766"/>
            <a:ext cx="1211131" cy="89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81" name="Picture 17" descr="http://news.bbc.co.uk/media/images/44029000/jpg/_44029901_gall_flood1_a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2268" y="4849767"/>
            <a:ext cx="1211131" cy="89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6" name="AutoShape 19" descr="data:image/jpg;base64,/9j/4AAQSkZJRgABAQAAAQABAAD/2wBDAAkGBwgHBgkIBwgKCgkLDRYPDQwMDRsUFRAWIB0iIiAdHx8kKDQsJCYxJx8fLT0tMTU3Ojo6Iys/RD84QzQ5Ojf/2wBDAQoKCg0MDRoPDxo3JR8lNzc3Nzc3Nzc3Nzc3Nzc3Nzc3Nzc3Nzc3Nzc3Nzc3Nzc3Nzc3Nzc3Nzc3Nzc3Nzc3Nzf/wAARCABXAH8DASIAAhEBAxEB/8QAGwAAAQUBAQAAAAAAAAAAAAAABAABAwUGAgf/xAA5EAACAQMCBAQEBAQFBQAAAAABAgMABBESIQUxQVETImFxBoGRoRQyQtEjJLHwFTNicvFEUpLS4f/EABgBAQEBAQEAAAAAAAAAAAAAAAECAAME/8QAGxEBAQEBAQEBAQAAAAAAAAAAAAERAiFBEjH/2gAMAwEAAhEDEQA/ALlr9bm3KxW7tHjHiHyqOmaoeK8Ra8nA15CjoBjPWpXMlxDHIzLokO0e+B0+1dw8PgfjRtoT5FXLHsQN/vijHUHw1Fkcq8gR/wBAZSQx7elaSz4Y/hywzJGNQxrXmrDkfnVdJwszzO9koKxnGeWrvitFw+WSSAeKMMBg9D86KaBseF3KTfxSoCnIYHn8xvWjgCRRhUQJkbgb0OjEGp1bI2oT0D49etaWReOQI5IUZGa8+uL+4Z2/inbbD8vatf8AGPhHhhaQkNrCoAeZPcfKvPZZSJctkHrkbGtmq48i6t7hleM4BJI25k+3evRbAgWUWliQRkZ7dK8zsA00REQLaTq9V5ZxXpHDXD2EDBg2UBLDqepqJMo7/ggt3rhnp2I71ExHWlzZb49mjdbWFlZ1ALPpz5M7Kc+4P3rHStpOm4zJnqTuPX2r0GK3i4oOKNOcxzP4CEcwsfX/AMi30rEcW+HuJcPV5GUzW6MfON8DuQdxWdub5+QqN4LF45UIz+R1yD6EGr2yXh11Aks4mtVHN4m1At/tO427VnLR4pi0U0kcfIamIGD6HpWw+H/h5WAuDNIFKkBlwA3sd81ulMtwfiNrFL/MrI8ZH6Tgo2eYrTcIlW9vp/wjEZGnWTuibZOepJ2HsTWCtbeaSBpYdLBXVNH6iW5YHX/5W0+EYDb3aamcyOpV4yMFT39RXaxzbCONY0CIAqgYAFdr/e9dCP3HpUkUYz7VOJ0lXcb0+rHX61KUzyxUToQDv1oxtZn4oY3d3b2YJKKwZ/8Ac2Qv9D9ax95E0EslvcqA6NjJ7VubOAXl1PdndVu20HuFUL/XNT3fCrO7nSWeEF1OQRtn371lTqRnfgzDzSQSRgxtpdWA5EZGfvW1tbdLYMsWyFiQvagOHWFvYDEKkep59P2o8vtU2C3XTt2oe5uPBheR8aY1LH5DNdlutVXxC7NYC2jOHupFgB7BjufpmgyJeBKYuEWofZ2j1t7t5j9zR0ul0KOoZTzBGxqEEKAqjAAwB2FMXOB60VkN3wywusCe1jJBGGUaWHsRvRkDCFFRCQFGBk5ofxNt6SNqO1SrXj/BLr8JxCKXOkq3ldhkK3r6V6baS2jQJcKqpIDkqdyG5EV5fErLFPa4BBYMpI6g9O2RVlZ8Qlj8pLHqc88167zqNeqW92sq5VxRKTMf1fesNwbiHjglm06dyDyI75rRwcRQxhgA69CrVODF0J233B71XcT4ukNhdSQYeSNdKldxrOwHqcmsh/if4m+ktVmMYlnYy6mxnfYYzyx2xVtf3tnNd8LsbYp4az+JIFbkFGRy9aMutkX3D4Vs7KG20bxoAT3PU/XNTZXPI/Kh1uImP5vvUykEeU7e9YY62xnf6Ujy/NTE528ox9qcsACcr9akxzn/AFCqjiZMvFuFQjBxJJKcdlTH9Wq1Zs8iPlVL4om+JgR/09mQdsbs/wCwoxUWr5FRk+lO+ognI9qiJbONqnCZnxzpK24xuKjkLtsF+lNqYnGk/epwsLDYRF9cbOr9STkH5VDPIsMrwyqGxghlHL5UAnGpvxAk0gAKRpJ2qOaaW4zIuMs2SAOVevmdfU9Xn4vUja5tGaGRFhPmCqBk46H++lBRcVurSVk8QqcYOg7GjLJleyjBRFIJG1VdzEsk8hQAKvQdTiqzUuLiaVXLkkFzktnn9KJtpWM+tW0uACCD9aRtAnDxcTH+JJsqA+uwNWljw4W0aGa31krljnOD/ea1ZprGZmtlMxy2OeeYo2KYZxlhj5VRW8h06g3kGBueR3xz+f0oxLhgBggjGeXtXOwrcT4PWuzLtnOKq/HONgBTpeEEqVz8qnDg03GNzv7VV2bJNxjiMu+lRHEPkMn+tFC5jYflOe3eqrgc8ZguLglh41w7ZHQZwKM8K6MiDbPrgim1hiMMpzUHiI2dLasdxiuMY6kD0qbCJLYGkMM53OaYlsbZz/pO9D6z01emacK5IAYjPc4+1GM8rhWPOHLKe4GasrMKyhRv6UOkcTMTGxxnHmG9GpoijD5xjfbpXtjjaI8a3KiMSIWG2MjNPZ3K2sjeJAkwJz5+f1oS+uFnjHjxOGI8ssiDP1513Dd2syrGPEQqoycBgzYGeW9Sy0hv7GaZPxdqyojakCvkqfblWie94dPDgmUEAkZTcj0xtWCNxEs8YDHSeeRuPpWmhtp1hiZo2EZGVOk7g71NioAs+NBbycXUcv4FiCmEBKkEgE/etXHZxyDMMiMcc9Xf0qmhjgeSd7ofyyDw3HLO2T9z9qsbbiDO3hwJZtGPyuVJb7VFpFmwkUAMMY69KieB4y2V5ADl70pJTqyraT1wSMVzK9zPsJZTpHIHlUkPfSeBaTSkgFUJ367bUBwspHw+1QkDOkkj1bNSfEJuo+DTa91kKp5gM5J78+lHR2E628ZkSPRHjbGDsO9PxnEs2iVUDDBJAJ2/4qVXBY7b451DaeA3E442AjIic4c6hnIH71YeHbmXwfyuCpIA2wc8u35TQ2hjIVyWOF7g86ZJc4K5HttUl6YofLFG4/7i7c6HjdDuMDbqDRI1rzswXhH+Ty6al/erThUk0LRolv482rW8UpBQgHbrv/falSr02OM6puPXRuOMs1yttojACxxKwTpnoD/xQKNHb2Rk8JWkeTylugpUqFJIbf8AnLdpfO0oLY7HfFau0u7mGMLHPIv6cBzSpViob7it1peNJW0szscHGcsaE4feTW86sjgYONxkfSlSoyNvrcRXM0saFUiBZQcYO33q2F6ttYxPGi5cHOMjfsP3pUq41Sh418RIIo4iMvkMVAOMdOfM5qvsviKSe/VZIwNbDJXbO2PlSpVckwb6uJ4FN010hJiWMK2dipJJ/vFCLO63jsPMMrgnngA/+1KlRDXV1K7wED8rHl86Gubo2kDyHLAEDBO+c96VKqkTX//Z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395288"/>
            <a:ext cx="1209675" cy="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AutoShape 21" descr="data:image/jpg;base64,/9j/4AAQSkZJRgABAQAAAQABAAD/2wBDAAkGBwgHBgkIBwgKCgkLDRYPDQwMDRsUFRAWIB0iIiAdHx8kKDQsJCYxJx8fLT0tMTU3Ojo6Iys/RD84QzQ5Ojf/2wBDAQoKCg0MDRoPDxo3JR8lNzc3Nzc3Nzc3Nzc3Nzc3Nzc3Nzc3Nzc3Nzc3Nzc3Nzc3Nzc3Nzc3Nzc3Nzc3Nzc3Nzf/wAARCABXAH8DASIAAhEBAxEB/8QAGwAAAQUBAQAAAAAAAAAAAAAABAABAwUGAgf/xAA5EAACAQMCBAQEBAQFBQAAAAABAgMABBESIQUxQVETImFxBoGRoRQyQtEjJLHwFTNicvFEUpLS4f/EABgBAQEBAQEAAAAAAAAAAAAAAAECAAME/8QAGxEBAQEBAQEBAQAAAAAAAAAAAAERAiFBEjH/2gAMAwEAAhEDEQA/ALlr9bm3KxW7tHjHiHyqOmaoeK8Ra8nA15CjoBjPWpXMlxDHIzLokO0e+B0+1dw8PgfjRtoT5FXLHsQN/vijHUHw1Fkcq8gR/wBAZSQx7elaSz4Y/hywzJGNQxrXmrDkfnVdJwszzO9koKxnGeWrvitFw+WSSAeKMMBg9D86KaBseF3KTfxSoCnIYHn8xvWjgCRRhUQJkbgb0OjEGp1bI2oT0D49etaWReOQI5IUZGa8+uL+4Z2/inbbD8vatf8AGPhHhhaQkNrCoAeZPcfKvPZZSJctkHrkbGtmq48i6t7hleM4BJI25k+3evRbAgWUWliQRkZ7dK8zsA00REQLaTq9V5ZxXpHDXD2EDBg2UBLDqepqJMo7/ggt3rhnp2I71ExHWlzZb49mjdbWFlZ1ALPpz5M7Kc+4P3rHStpOm4zJnqTuPX2r0GK3i4oOKNOcxzP4CEcwsfX/AMi30rEcW+HuJcPV5GUzW6MfON8DuQdxWdub5+QqN4LF45UIz+R1yD6EGr2yXh11Aks4mtVHN4m1At/tO427VnLR4pi0U0kcfIamIGD6HpWw+H/h5WAuDNIFKkBlwA3sd81ulMtwfiNrFL/MrI8ZH6Tgo2eYrTcIlW9vp/wjEZGnWTuibZOepJ2HsTWCtbeaSBpYdLBXVNH6iW5YHX/5W0+EYDb3aamcyOpV4yMFT39RXaxzbCONY0CIAqgYAFdr/e9dCP3HpUkUYz7VOJ0lXcb0+rHX61KUzyxUToQDv1oxtZn4oY3d3b2YJKKwZ/8Ac2Qv9D9ax95E0EslvcqA6NjJ7VubOAXl1PdndVu20HuFUL/XNT3fCrO7nSWeEF1OQRtn371lTqRnfgzDzSQSRgxtpdWA5EZGfvW1tbdLYMsWyFiQvagOHWFvYDEKkep59P2o8vtU2C3XTt2oe5uPBheR8aY1LH5DNdlutVXxC7NYC2jOHupFgB7BjufpmgyJeBKYuEWofZ2j1t7t5j9zR0ul0KOoZTzBGxqEEKAqjAAwB2FMXOB60VkN3wywusCe1jJBGGUaWHsRvRkDCFFRCQFGBk5ofxNt6SNqO1SrXj/BLr8JxCKXOkq3ldhkK3r6V6baS2jQJcKqpIDkqdyG5EV5fErLFPa4BBYMpI6g9O2RVlZ8Qlj8pLHqc88167zqNeqW92sq5VxRKTMf1fesNwbiHjglm06dyDyI75rRwcRQxhgA69CrVODF0J233B71XcT4ukNhdSQYeSNdKldxrOwHqcmsh/if4m+ktVmMYlnYy6mxnfYYzyx2xVtf3tnNd8LsbYp4az+JIFbkFGRy9aMutkX3D4Vs7KG20bxoAT3PU/XNTZXPI/Kh1uImP5vvUykEeU7e9YY62xnf6Ujy/NTE528ox9qcsACcr9akxzn/AFCqjiZMvFuFQjBxJJKcdlTH9Wq1Zs8iPlVL4om+JgR/09mQdsbs/wCwoxUWr5FRk+lO+ognI9qiJbONqnCZnxzpK24xuKjkLtsF+lNqYnGk/epwsLDYRF9cbOr9STkH5VDPIsMrwyqGxghlHL5UAnGpvxAk0gAKRpJ2qOaaW4zIuMs2SAOVevmdfU9Xn4vUja5tGaGRFhPmCqBk46H++lBRcVurSVk8QqcYOg7GjLJleyjBRFIJG1VdzEsk8hQAKvQdTiqzUuLiaVXLkkFzktnn9KJtpWM+tW0uACCD9aRtAnDxcTH+JJsqA+uwNWljw4W0aGa31krljnOD/ea1ZprGZmtlMxy2OeeYo2KYZxlhj5VRW8h06g3kGBueR3xz+f0oxLhgBggjGeXtXOwrcT4PWuzLtnOKq/HONgBTpeEEqVz8qnDg03GNzv7VV2bJNxjiMu+lRHEPkMn+tFC5jYflOe3eqrgc8ZguLglh41w7ZHQZwKM8K6MiDbPrgim1hiMMpzUHiI2dLasdxiuMY6kD0qbCJLYGkMM53OaYlsbZz/pO9D6z01emacK5IAYjPc4+1GM8rhWPOHLKe4GasrMKyhRv6UOkcTMTGxxnHmG9GpoijD5xjfbpXtjjaI8a3KiMSIWG2MjNPZ3K2sjeJAkwJz5+f1oS+uFnjHjxOGI8ssiDP1513Dd2syrGPEQqoycBgzYGeW9Sy0hv7GaZPxdqyojakCvkqfblWie94dPDgmUEAkZTcj0xtWCNxEs8YDHSeeRuPpWmhtp1hiZo2EZGVOk7g71NioAs+NBbycXUcv4FiCmEBKkEgE/etXHZxyDMMiMcc9Xf0qmhjgeSd7ofyyDw3HLO2T9z9qsbbiDO3hwJZtGPyuVJb7VFpFmwkUAMMY69KieB4y2V5ADl70pJTqyraT1wSMVzK9zPsJZTpHIHlUkPfSeBaTSkgFUJ367bUBwspHw+1QkDOkkj1bNSfEJuo+DTa91kKp5gM5J78+lHR2E628ZkSPRHjbGDsO9PxnEs2iVUDDBJAJ2/4qVXBY7b451DaeA3E442AjIic4c6hnIH71YeHbmXwfyuCpIA2wc8u35TQ2hjIVyWOF7g86ZJc4K5HttUl6YofLFG4/7i7c6HjdDuMDbqDRI1rzswXhH+Ty6al/erThUk0LRolv482rW8UpBQgHbrv/falSr02OM6puPXRuOMs1yttojACxxKwTpnoD/xQKNHb2Rk8JWkeTylugpUqFJIbf8AnLdpfO0oLY7HfFau0u7mGMLHPIv6cBzSpViob7it1peNJW0szscHGcsaE4feTW86sjgYONxkfSlSoyNvrcRXM0saFUiBZQcYO33q2F6ttYxPGi5cHOMjfsP3pUq41Sh418RIIo4iMvkMVAOMdOfM5qvsviKSe/VZIwNbDJXbO2PlSpVckwb6uJ4FN010hJiWMK2dipJJ/vFCLO63jsPMMrgnngA/+1KlRDXV1K7wED8rHl86Gubo2kDyHLAEDBO+c96VKqkTX//Z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395288"/>
            <a:ext cx="1209675" cy="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AutoShape 23" descr="data:image/jpg;base64,/9j/4AAQSkZJRgABAQAAAQABAAD/2wBDAAkGBwgHBgkIBwgKCgkLDRYPDQwMDRsUFRAWIB0iIiAdHx8kKDQsJCYxJx8fLT0tMTU3Ojo6Iys/RD84QzQ5Ojf/2wBDAQoKCg0MDRoPDxo3JR8lNzc3Nzc3Nzc3Nzc3Nzc3Nzc3Nzc3Nzc3Nzc3Nzc3Nzc3Nzc3Nzc3Nzc3Nzc3Nzc3Nzf/wAARCABXAH8DASIAAhEBAxEB/8QAGwAAAQUBAQAAAAAAAAAAAAAABAABAwUGAgf/xAA5EAACAQMCBAQEBAQFBQAAAAABAgMABBESIQUxQVETImFxBoGRoRQyQtEjJLHwFTNicvFEUpLS4f/EABgBAQEBAQEAAAAAAAAAAAAAAAECAAME/8QAGxEBAQEBAQEBAQAAAAAAAAAAAAERAiFBEjH/2gAMAwEAAhEDEQA/ALlr9bm3KxW7tHjHiHyqOmaoeK8Ra8nA15CjoBjPWpXMlxDHIzLokO0e+B0+1dw8PgfjRtoT5FXLHsQN/vijHUHw1Fkcq8gR/wBAZSQx7elaSz4Y/hywzJGNQxrXmrDkfnVdJwszzO9koKxnGeWrvitFw+WSSAeKMMBg9D86KaBseF3KTfxSoCnIYHn8xvWjgCRRhUQJkbgb0OjEGp1bI2oT0D49etaWReOQI5IUZGa8+uL+4Z2/inbbD8vatf8AGPhHhhaQkNrCoAeZPcfKvPZZSJctkHrkbGtmq48i6t7hleM4BJI25k+3evRbAgWUWliQRkZ7dK8zsA00REQLaTq9V5ZxXpHDXD2EDBg2UBLDqepqJMo7/ggt3rhnp2I71ExHWlzZb49mjdbWFlZ1ALPpz5M7Kc+4P3rHStpOm4zJnqTuPX2r0GK3i4oOKNOcxzP4CEcwsfX/AMi30rEcW+HuJcPV5GUzW6MfON8DuQdxWdub5+QqN4LF45UIz+R1yD6EGr2yXh11Aks4mtVHN4m1At/tO427VnLR4pi0U0kcfIamIGD6HpWw+H/h5WAuDNIFKkBlwA3sd81ulMtwfiNrFL/MrI8ZH6Tgo2eYrTcIlW9vp/wjEZGnWTuibZOepJ2HsTWCtbeaSBpYdLBXVNH6iW5YHX/5W0+EYDb3aamcyOpV4yMFT39RXaxzbCONY0CIAqgYAFdr/e9dCP3HpUkUYz7VOJ0lXcb0+rHX61KUzyxUToQDv1oxtZn4oY3d3b2YJKKwZ/8Ac2Qv9D9ax95E0EslvcqA6NjJ7VubOAXl1PdndVu20HuFUL/XNT3fCrO7nSWeEF1OQRtn371lTqRnfgzDzSQSRgxtpdWA5EZGfvW1tbdLYMsWyFiQvagOHWFvYDEKkep59P2o8vtU2C3XTt2oe5uPBheR8aY1LH5DNdlutVXxC7NYC2jOHupFgB7BjufpmgyJeBKYuEWofZ2j1t7t5j9zR0ul0KOoZTzBGxqEEKAqjAAwB2FMXOB60VkN3wywusCe1jJBGGUaWHsRvRkDCFFRCQFGBk5ofxNt6SNqO1SrXj/BLr8JxCKXOkq3ldhkK3r6V6baS2jQJcKqpIDkqdyG5EV5fErLFPa4BBYMpI6g9O2RVlZ8Qlj8pLHqc88167zqNeqW92sq5VxRKTMf1fesNwbiHjglm06dyDyI75rRwcRQxhgA69CrVODF0J233B71XcT4ukNhdSQYeSNdKldxrOwHqcmsh/if4m+ktVmMYlnYy6mxnfYYzyx2xVtf3tnNd8LsbYp4az+JIFbkFGRy9aMutkX3D4Vs7KG20bxoAT3PU/XNTZXPI/Kh1uImP5vvUykEeU7e9YY62xnf6Ujy/NTE528ox9qcsACcr9akxzn/AFCqjiZMvFuFQjBxJJKcdlTH9Wq1Zs8iPlVL4om+JgR/09mQdsbs/wCwoxUWr5FRk+lO+ognI9qiJbONqnCZnxzpK24xuKjkLtsF+lNqYnGk/epwsLDYRF9cbOr9STkH5VDPIsMrwyqGxghlHL5UAnGpvxAk0gAKRpJ2qOaaW4zIuMs2SAOVevmdfU9Xn4vUja5tGaGRFhPmCqBk46H++lBRcVurSVk8QqcYOg7GjLJleyjBRFIJG1VdzEsk8hQAKvQdTiqzUuLiaVXLkkFzktnn9KJtpWM+tW0uACCD9aRtAnDxcTH+JJsqA+uwNWljw4W0aGa31krljnOD/ea1ZprGZmtlMxy2OeeYo2KYZxlhj5VRW8h06g3kGBueR3xz+f0oxLhgBggjGeXtXOwrcT4PWuzLtnOKq/HONgBTpeEEqVz8qnDg03GNzv7VV2bJNxjiMu+lRHEPkMn+tFC5jYflOe3eqrgc8ZguLglh41w7ZHQZwKM8K6MiDbPrgim1hiMMpzUHiI2dLasdxiuMY6kD0qbCJLYGkMM53OaYlsbZz/pO9D6z01emacK5IAYjPc4+1GM8rhWPOHLKe4GasrMKyhRv6UOkcTMTGxxnHmG9GpoijD5xjfbpXtjjaI8a3KiMSIWG2MjNPZ3K2sjeJAkwJz5+f1oS+uFnjHjxOGI8ssiDP1513Dd2syrGPEQqoycBgzYGeW9Sy0hv7GaZPxdqyojakCvkqfblWie94dPDgmUEAkZTcj0xtWCNxEs8YDHSeeRuPpWmhtp1hiZo2EZGVOk7g71NioAs+NBbycXUcv4FiCmEBKkEgE/etXHZxyDMMiMcc9Xf0qmhjgeSd7ofyyDw3HLO2T9z9qsbbiDO3hwJZtGPyuVJb7VFpFmwkUAMMY69KieB4y2V5ADl70pJTqyraT1wSMVzK9zPsJZTpHIHlUkPfSeBaTSkgFUJ367bUBwspHw+1QkDOkkj1bNSfEJuo+DTa91kKp5gM5J78+lHR2E628ZkSPRHjbGDsO9PxnEs2iVUDDBJAJ2/4qVXBY7b451DaeA3E442AjIic4c6hnIH71YeHbmXwfyuCpIA2wc8u35TQ2hjIVyWOF7g86ZJc4K5HttUl6YofLFG4/7i7c6HjdDuMDbqDRI1rzswXhH+Ty6al/erThUk0LRolv482rW8UpBQgHbrv/falSr02OM6puPXRuOMs1yttojACxxKwTpnoD/xQKNHb2Rk8JWkeTylugpUqFJIbf8AnLdpfO0oLY7HfFau0u7mGMLHPIv6cBzSpViob7it1peNJW0szscHGcsaE4feTW86sjgYONxkfSlSoyNvrcRXM0saFUiBZQcYO33q2F6ttYxPGi5cHOMjfsP3pUq41Sh418RIIo4iMvkMVAOMdOfM5qvsviKSe/VZIwNbDJXbO2PlSpVckwb6uJ4FN010hJiWMK2dipJJ/vFCLO63jsPMMrgnngA/+1KlRDXV1K7wED8rHl86Gubo2kDyHLAEDBO+c96VKqkTX//Z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395288"/>
            <a:ext cx="1209675" cy="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89" name="Picture 25" descr="See full size imag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13286" y="5638800"/>
            <a:ext cx="1175742" cy="86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90" name="Picture 2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49636" y="5638800"/>
            <a:ext cx="1336963" cy="86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92" name="Picture 28" descr="See full size image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09070" y="4846269"/>
            <a:ext cx="1211130" cy="895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95" name="Picture 31" descr="See full size image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5958" y="4876800"/>
            <a:ext cx="1297641" cy="86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01" name="Picture 3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5958" y="5610259"/>
            <a:ext cx="1297641" cy="91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85" name="TextBox 20"/>
          <p:cNvSpPr txBox="1">
            <a:spLocks noChangeArrowheads="1"/>
          </p:cNvSpPr>
          <p:nvPr/>
        </p:nvSpPr>
        <p:spPr bwMode="auto">
          <a:xfrm>
            <a:off x="6581775" y="6611938"/>
            <a:ext cx="25622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University of Hawaii: Managing Partnering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87073" y="3657600"/>
            <a:ext cx="2852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Chris Chiesa</a:t>
            </a:r>
          </a:p>
          <a:p>
            <a:pPr algn="r"/>
            <a:r>
              <a:rPr lang="en-US" dirty="0" smtClean="0"/>
              <a:t>Deputy Executive Director</a:t>
            </a:r>
          </a:p>
          <a:p>
            <a:pPr algn="r"/>
            <a:r>
              <a:rPr lang="en-US" dirty="0" smtClean="0"/>
              <a:t>Pacific Disaster Center</a:t>
            </a:r>
          </a:p>
          <a:p>
            <a:pPr algn="r"/>
            <a:r>
              <a:rPr lang="en-US" dirty="0" smtClean="0"/>
              <a:t>www.pdc.org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04801" y="2209800"/>
            <a:ext cx="8534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Hazard Detection, Monitoring, Modeling, Assessment and Warning 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49203" y="228600"/>
            <a:ext cx="62931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NASA Global Precipitation Measurement Mission (GPM)</a:t>
            </a:r>
          </a:p>
          <a:p>
            <a:pPr algn="ctr"/>
            <a:r>
              <a:rPr lang="en-US" b="1" dirty="0" smtClean="0"/>
              <a:t>2013 GPM Applications Workshop</a:t>
            </a:r>
          </a:p>
          <a:p>
            <a:pPr algn="ctr"/>
            <a:r>
              <a:rPr lang="en-US" b="1" dirty="0" smtClean="0"/>
              <a:t>NOAA Center for Weather and Climate Prediction</a:t>
            </a:r>
          </a:p>
          <a:p>
            <a:pPr algn="ctr"/>
            <a:r>
              <a:rPr lang="en-US" b="1" dirty="0" smtClean="0"/>
              <a:t>College Park, MD</a:t>
            </a:r>
            <a:endParaRPr lang="en-US" dirty="0" smtClean="0"/>
          </a:p>
          <a:p>
            <a:pPr algn="ctr"/>
            <a:r>
              <a:rPr lang="en-US" dirty="0" smtClean="0"/>
              <a:t>12-13 November 2013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0610" y="5664008"/>
            <a:ext cx="3733800" cy="1008063"/>
            <a:chOff x="76200" y="152400"/>
            <a:chExt cx="3733800" cy="1008063"/>
          </a:xfrm>
        </p:grpSpPr>
        <p:sp>
          <p:nvSpPr>
            <p:cNvPr id="11268" name="TextBox 4"/>
            <p:cNvSpPr txBox="1">
              <a:spLocks noChangeArrowheads="1"/>
            </p:cNvSpPr>
            <p:nvPr/>
          </p:nvSpPr>
          <p:spPr bwMode="auto">
            <a:xfrm>
              <a:off x="76200" y="914400"/>
              <a:ext cx="37338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i="1">
                  <a:latin typeface="Calibri" pitchFamily="34" charset="0"/>
                </a:rPr>
                <a:t>Fostering Disaster-Resilient Communities …</a:t>
              </a:r>
            </a:p>
          </p:txBody>
        </p:sp>
        <p:pic>
          <p:nvPicPr>
            <p:cNvPr id="11270" name="Picture 7" descr="PDC-600-transp-sm.gif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2400" y="152400"/>
              <a:ext cx="2209800" cy="7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76710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t="3639"/>
          <a:stretch>
            <a:fillRect/>
          </a:stretch>
        </p:blipFill>
        <p:spPr bwMode="auto">
          <a:xfrm>
            <a:off x="5638800" y="2819400"/>
            <a:ext cx="3242964" cy="201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953000" cy="43434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Floods / Dam Failures</a:t>
            </a:r>
          </a:p>
          <a:p>
            <a:pPr lvl="1" eaLnBrk="1" hangingPunct="1"/>
            <a:r>
              <a:rPr lang="en-US" sz="2000" dirty="0" smtClean="0"/>
              <a:t>“MIKE 11/21” (DHI, inc.)</a:t>
            </a:r>
          </a:p>
          <a:p>
            <a:pPr eaLnBrk="1" hangingPunct="1"/>
            <a:r>
              <a:rPr lang="en-US" sz="2400" dirty="0" smtClean="0"/>
              <a:t>Hurricanes</a:t>
            </a:r>
          </a:p>
          <a:p>
            <a:pPr lvl="1" eaLnBrk="1" hangingPunct="1"/>
            <a:r>
              <a:rPr lang="en-US" sz="2000" dirty="0" smtClean="0"/>
              <a:t>“CATS”  (DTRA)</a:t>
            </a:r>
          </a:p>
          <a:p>
            <a:pPr lvl="1" eaLnBrk="1" hangingPunct="1"/>
            <a:r>
              <a:rPr lang="en-US" sz="2000" dirty="0" smtClean="0"/>
              <a:t>“TAOS” (KA Corp)</a:t>
            </a:r>
          </a:p>
          <a:p>
            <a:pPr eaLnBrk="1" hangingPunct="1"/>
            <a:r>
              <a:rPr lang="en-US" sz="2400" dirty="0" smtClean="0"/>
              <a:t>Earthquakes</a:t>
            </a:r>
          </a:p>
          <a:p>
            <a:pPr lvl="1" eaLnBrk="1" hangingPunct="1"/>
            <a:r>
              <a:rPr lang="en-US" sz="2000" dirty="0" smtClean="0"/>
              <a:t>“</a:t>
            </a:r>
            <a:r>
              <a:rPr lang="en-US" sz="2000" dirty="0" err="1" smtClean="0"/>
              <a:t>ShakeMap</a:t>
            </a:r>
            <a:r>
              <a:rPr lang="en-US" sz="2000" dirty="0" smtClean="0"/>
              <a:t>” (USGS)</a:t>
            </a:r>
          </a:p>
          <a:p>
            <a:pPr lvl="1" eaLnBrk="1" hangingPunct="1"/>
            <a:r>
              <a:rPr lang="en-US" sz="2000" dirty="0" smtClean="0"/>
              <a:t>“HAZUS-MH” (DHS/FEMA)</a:t>
            </a:r>
          </a:p>
          <a:p>
            <a:pPr eaLnBrk="1" hangingPunct="1"/>
            <a:r>
              <a:rPr lang="en-US" sz="2400" dirty="0" smtClean="0"/>
              <a:t>Tsunamis</a:t>
            </a:r>
          </a:p>
          <a:p>
            <a:pPr lvl="1" eaLnBrk="1" hangingPunct="1"/>
            <a:r>
              <a:rPr lang="en-US" sz="2000" dirty="0" smtClean="0"/>
              <a:t>“TTT” (NOAA)</a:t>
            </a:r>
          </a:p>
          <a:p>
            <a:pPr eaLnBrk="1" hangingPunct="1"/>
            <a:r>
              <a:rPr lang="en-US" sz="2400" dirty="0" smtClean="0"/>
              <a:t>Plume Modeling</a:t>
            </a:r>
          </a:p>
          <a:p>
            <a:pPr lvl="1" eaLnBrk="1" hangingPunct="1"/>
            <a:r>
              <a:rPr lang="en-US" sz="2000" dirty="0" smtClean="0"/>
              <a:t>“HPAC” (DTRA)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t="18750" r="3307" b="4166"/>
          <a:stretch>
            <a:fillRect/>
          </a:stretch>
        </p:blipFill>
        <p:spPr bwMode="auto">
          <a:xfrm>
            <a:off x="3581400" y="2286000"/>
            <a:ext cx="2871232" cy="17100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467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Hazard Modeling Capabilities</a:t>
            </a: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(c) Copyright 2006-2009 - PDC</a:t>
            </a:r>
          </a:p>
        </p:txBody>
      </p:sp>
      <p:pic>
        <p:nvPicPr>
          <p:cNvPr id="8" name="Picture 15" descr="http://earthquake.usgs.gov/earthquakes/shakemap/hv/shake/200610151707/download/intensit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5029200"/>
            <a:ext cx="1422131" cy="167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 cstate="print"/>
          <a:srcRect l="25000" t="2083" r="25000" b="64584"/>
          <a:stretch>
            <a:fillRect/>
          </a:stretch>
        </p:blipFill>
        <p:spPr bwMode="auto">
          <a:xfrm>
            <a:off x="7315200" y="5029200"/>
            <a:ext cx="1600200" cy="800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untitled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86200" y="4953000"/>
            <a:ext cx="2133600" cy="1648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7405" y="457200"/>
            <a:ext cx="284799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9" cstate="print"/>
          <a:srcRect l="79297" t="57292" r="15235" b="30208"/>
          <a:stretch>
            <a:fillRect/>
          </a:stretch>
        </p:blipFill>
        <p:spPr bwMode="auto">
          <a:xfrm>
            <a:off x="3962400" y="3733800"/>
            <a:ext cx="1206500" cy="1034143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675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Disaster Assessment, Monitoring and Warning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18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DisasterAWARE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3810000" cy="4525962"/>
          </a:xfrm>
        </p:spPr>
        <p:txBody>
          <a:bodyPr/>
          <a:lstStyle/>
          <a:p>
            <a:r>
              <a:rPr lang="en-US" sz="2000" dirty="0" smtClean="0"/>
              <a:t>Integrated Multi-hazard Hazard Monitoring</a:t>
            </a:r>
          </a:p>
          <a:p>
            <a:r>
              <a:rPr lang="en-US" sz="2000" dirty="0" smtClean="0"/>
              <a:t>Disaster Early Warning</a:t>
            </a:r>
          </a:p>
          <a:p>
            <a:r>
              <a:rPr lang="en-US" sz="2000" dirty="0" smtClean="0"/>
              <a:t>Automated / Integrated Modeling</a:t>
            </a:r>
          </a:p>
          <a:p>
            <a:r>
              <a:rPr lang="en-US" sz="2000" dirty="0" smtClean="0"/>
              <a:t>Exposure (Risk) Maps &amp; Historical Hazard data</a:t>
            </a:r>
          </a:p>
          <a:p>
            <a:r>
              <a:rPr lang="en-US" sz="2000" dirty="0" smtClean="0"/>
              <a:t>Customized Impact Modeling </a:t>
            </a:r>
            <a:r>
              <a:rPr lang="en-US" sz="2000" dirty="0" smtClean="0">
                <a:solidFill>
                  <a:srgbClr val="FFC000"/>
                </a:solidFill>
              </a:rPr>
              <a:t>AND</a:t>
            </a:r>
          </a:p>
          <a:p>
            <a:r>
              <a:rPr lang="en-US" sz="2000" dirty="0" smtClean="0"/>
              <a:t>Intra-Agency Info Sharing</a:t>
            </a:r>
          </a:p>
          <a:p>
            <a:pPr lvl="1"/>
            <a:r>
              <a:rPr lang="en-US" sz="1600" dirty="0" smtClean="0"/>
              <a:t>User-provided  Situation Reports</a:t>
            </a:r>
          </a:p>
          <a:p>
            <a:pPr lvl="1"/>
            <a:r>
              <a:rPr lang="en-US" sz="1600" dirty="0" smtClean="0"/>
              <a:t>Damage Assessment</a:t>
            </a:r>
          </a:p>
          <a:p>
            <a:r>
              <a:rPr lang="en-US" sz="2400" dirty="0" smtClean="0"/>
              <a:t>Wide Dissemination</a:t>
            </a:r>
          </a:p>
          <a:p>
            <a:pPr lvl="1"/>
            <a:r>
              <a:rPr lang="en-US" sz="1600" dirty="0" smtClean="0"/>
              <a:t>Web</a:t>
            </a:r>
          </a:p>
          <a:p>
            <a:pPr lvl="1"/>
            <a:r>
              <a:rPr lang="en-US" sz="1600" dirty="0" smtClean="0"/>
              <a:t>Social Media</a:t>
            </a:r>
          </a:p>
          <a:p>
            <a:pPr lvl="1"/>
            <a:r>
              <a:rPr lang="en-US" sz="1600" dirty="0" smtClean="0"/>
              <a:t>Mobile Apps</a:t>
            </a:r>
          </a:p>
          <a:p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Copyright 2006-2011 - PDC</a:t>
            </a:r>
            <a:endParaRPr lang="en-US" dirty="0"/>
          </a:p>
        </p:txBody>
      </p:sp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13188" y="2057400"/>
            <a:ext cx="52308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86200" y="2057400"/>
            <a:ext cx="52578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Box 10"/>
          <p:cNvSpPr txBox="1">
            <a:spLocks noChangeArrowheads="1"/>
          </p:cNvSpPr>
          <p:nvPr/>
        </p:nvSpPr>
        <p:spPr bwMode="auto">
          <a:xfrm>
            <a:off x="5691188" y="4191000"/>
            <a:ext cx="481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EQ</a:t>
            </a:r>
          </a:p>
        </p:txBody>
      </p:sp>
      <p:sp>
        <p:nvSpPr>
          <p:cNvPr id="12296" name="TextBox 11"/>
          <p:cNvSpPr txBox="1">
            <a:spLocks noChangeArrowheads="1"/>
          </p:cNvSpPr>
          <p:nvPr/>
        </p:nvSpPr>
        <p:spPr bwMode="auto">
          <a:xfrm>
            <a:off x="7924800" y="3962400"/>
            <a:ext cx="9128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Volcano</a:t>
            </a:r>
          </a:p>
        </p:txBody>
      </p:sp>
      <p:sp>
        <p:nvSpPr>
          <p:cNvPr id="12297" name="TextBox 12"/>
          <p:cNvSpPr txBox="1">
            <a:spLocks noChangeArrowheads="1"/>
          </p:cNvSpPr>
          <p:nvPr/>
        </p:nvSpPr>
        <p:spPr bwMode="auto">
          <a:xfrm>
            <a:off x="7010400" y="4495800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Hot Spots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77200" y="3319463"/>
            <a:ext cx="6048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Rain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86200" y="2057400"/>
            <a:ext cx="52578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ghtning Bolt 16"/>
          <p:cNvSpPr/>
          <p:nvPr/>
        </p:nvSpPr>
        <p:spPr>
          <a:xfrm>
            <a:off x="5867400" y="3962400"/>
            <a:ext cx="152400" cy="228600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ightning Bolt 17"/>
          <p:cNvSpPr/>
          <p:nvPr/>
        </p:nvSpPr>
        <p:spPr>
          <a:xfrm>
            <a:off x="6477000" y="4114800"/>
            <a:ext cx="152400" cy="228600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Lightning Bolt 20"/>
          <p:cNvSpPr/>
          <p:nvPr/>
        </p:nvSpPr>
        <p:spPr>
          <a:xfrm>
            <a:off x="8458200" y="3581400"/>
            <a:ext cx="152400" cy="228600"/>
          </a:xfrm>
          <a:prstGeom prst="lightningBol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886200" y="2057400"/>
            <a:ext cx="52578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ghtning Bolt 23"/>
          <p:cNvSpPr/>
          <p:nvPr/>
        </p:nvSpPr>
        <p:spPr>
          <a:xfrm>
            <a:off x="5715000" y="3810000"/>
            <a:ext cx="304800" cy="381000"/>
          </a:xfrm>
          <a:prstGeom prst="lightningBol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953000" y="3429000"/>
            <a:ext cx="20637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Tsunami Travel Time</a:t>
            </a:r>
          </a:p>
        </p:txBody>
      </p:sp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2057400"/>
            <a:ext cx="52308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562600" y="2971800"/>
            <a:ext cx="3436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Storm, EQ, Volcano Intensity Zones</a:t>
            </a:r>
          </a:p>
        </p:txBody>
      </p: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886200" y="2057400"/>
            <a:ext cx="52308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648200" y="4267200"/>
            <a:ext cx="1920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Shake Maps (MMI)</a:t>
            </a:r>
          </a:p>
        </p:txBody>
      </p:sp>
      <p:pic>
        <p:nvPicPr>
          <p:cNvPr id="59402" name="Picture 10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886200" y="2057400"/>
            <a:ext cx="52578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886200" y="3581400"/>
            <a:ext cx="12906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Info Sharing</a:t>
            </a:r>
          </a:p>
        </p:txBody>
      </p:sp>
      <p:sp>
        <p:nvSpPr>
          <p:cNvPr id="34" name="Oval 33"/>
          <p:cNvSpPr/>
          <p:nvPr/>
        </p:nvSpPr>
        <p:spPr>
          <a:xfrm>
            <a:off x="4419600" y="4419600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05400" y="3810000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Straight Connector 36"/>
          <p:cNvCxnSpPr>
            <a:stCxn id="34" idx="6"/>
            <a:endCxn id="35" idx="3"/>
          </p:cNvCxnSpPr>
          <p:nvPr/>
        </p:nvCxnSpPr>
        <p:spPr>
          <a:xfrm flipV="1">
            <a:off x="4648200" y="4005263"/>
            <a:ext cx="490538" cy="528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3" name="Picture 11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899848" y="2057400"/>
            <a:ext cx="52578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5181600" y="4038600"/>
            <a:ext cx="3276600" cy="15240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9405" name="Picture 13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4450081" y="4597992"/>
            <a:ext cx="256031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6396001" y="4167963"/>
            <a:ext cx="2066925" cy="222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sp>
        <p:nvSpPr>
          <p:cNvPr id="43" name="Rectangle 42"/>
          <p:cNvSpPr/>
          <p:nvPr/>
        </p:nvSpPr>
        <p:spPr>
          <a:xfrm>
            <a:off x="5257800" y="3886200"/>
            <a:ext cx="3276600" cy="15240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4" name="Picture 43" descr="photo.jp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7670800" y="914400"/>
            <a:ext cx="1168400" cy="1752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543800" y="576263"/>
            <a:ext cx="11976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Mobile </a:t>
            </a:r>
            <a:r>
              <a:rPr lang="en-US" sz="1600" dirty="0"/>
              <a:t>App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606642">
            <a:off x="4988718" y="6319397"/>
            <a:ext cx="1757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Situation Reports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86200" y="1749425"/>
            <a:ext cx="12684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chemeClr val="tx2">
                    <a:lumMod val="90000"/>
                  </a:schemeClr>
                </a:solidFill>
              </a:rPr>
              <a:t>May 10, 2010</a:t>
            </a: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6706" y="1070640"/>
            <a:ext cx="1752599" cy="159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355689" y="728663"/>
            <a:ext cx="1356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/>
              <a:t>Social Media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0389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1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build="allAtOnce"/>
      <p:bldP spid="25" grpId="0"/>
      <p:bldP spid="29" grpId="0"/>
      <p:bldP spid="31" grpId="0"/>
      <p:bldP spid="33" grpId="0"/>
      <p:bldP spid="34" grpId="0" animBg="1"/>
      <p:bldP spid="35" grpId="0" animBg="1"/>
      <p:bldP spid="45" grpId="0"/>
      <p:bldP spid="46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PDC Global Hazards Atlas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Copyright 2006-2010 - PDC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754" y="6238220"/>
            <a:ext cx="3741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http://www.pdc.org/atlas</a:t>
            </a:r>
            <a:endParaRPr lang="en-US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90778"/>
            <a:ext cx="7486650" cy="504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73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41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81200"/>
            <a:ext cx="28098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3118057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123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6200"/>
            <a:ext cx="8229600" cy="1143000"/>
          </a:xfrm>
        </p:spPr>
        <p:txBody>
          <a:bodyPr/>
          <a:lstStyle/>
          <a:p>
            <a:pPr marL="419100" indent="-382588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sz="3600" b="1" dirty="0">
                <a:solidFill>
                  <a:schemeClr val="tx2">
                    <a:lumMod val="90000"/>
                  </a:schemeClr>
                </a:solidFill>
                <a:latin typeface="+mn-lt"/>
                <a:ea typeface="굴림" pitchFamily="50" charset="-127"/>
                <a:cs typeface="+mn-cs"/>
              </a:rPr>
              <a:t>Warning Notification / Subscription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7848600" cy="501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22979" cy="697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22978" cy="696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221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 bwMode="auto">
          <a:xfrm>
            <a:off x="0" y="207963"/>
            <a:ext cx="9144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19100" marR="0" lvl="0" indent="-3825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altLang="ko-KR" sz="3600" b="1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굴림" pitchFamily="50" charset="-127"/>
              </a:rPr>
              <a:t>Mobile Public Disaster Alert Application</a:t>
            </a:r>
            <a:endParaRPr kumimoji="0" lang="en-US" sz="3600" b="1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6172200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Interactive map</a:t>
            </a:r>
            <a:endParaRPr lang="en-US" b="1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(c) Copyright 2006-2010 - PDC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" y="9144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000" i="1" dirty="0" smtClean="0"/>
              <a:t>Disaster Alert</a:t>
            </a:r>
            <a:r>
              <a:rPr lang="en-US" sz="2000" dirty="0" smtClean="0"/>
              <a:t> provides a listing and an interactive map of Active Hazards occurring around the globe.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Available for </a:t>
            </a:r>
            <a:r>
              <a:rPr lang="en-US" sz="2000" b="1" dirty="0" smtClean="0">
                <a:solidFill>
                  <a:srgbClr val="FFC000"/>
                </a:solidFill>
              </a:rPr>
              <a:t>Android</a:t>
            </a:r>
            <a:r>
              <a:rPr lang="en-US" sz="2000" dirty="0" smtClean="0"/>
              <a:t> and </a:t>
            </a:r>
            <a:r>
              <a:rPr lang="en-US" sz="2000" b="1" dirty="0" smtClean="0">
                <a:solidFill>
                  <a:srgbClr val="FFC000"/>
                </a:solidFill>
              </a:rPr>
              <a:t>iPhone</a:t>
            </a:r>
            <a:r>
              <a:rPr lang="en-US" sz="2000" dirty="0" smtClean="0"/>
              <a:t> via the Android Market and iTunes on-line stores.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18" y="2362200"/>
            <a:ext cx="254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302000" y="2364179"/>
            <a:ext cx="2540000" cy="4177353"/>
            <a:chOff x="3302000" y="2364179"/>
            <a:chExt cx="2540000" cy="4177353"/>
          </a:xfrm>
        </p:grpSpPr>
        <p:sp>
          <p:nvSpPr>
            <p:cNvPr id="11" name="Rectangle 10"/>
            <p:cNvSpPr/>
            <p:nvPr/>
          </p:nvSpPr>
          <p:spPr>
            <a:xfrm>
              <a:off x="3879756" y="6172200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Hazards list </a:t>
              </a:r>
              <a:endParaRPr lang="en-US" b="1" dirty="0"/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0" y="2364179"/>
              <a:ext cx="2540000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943600" y="2362200"/>
            <a:ext cx="2541319" cy="4179332"/>
            <a:chOff x="5943600" y="2362200"/>
            <a:chExt cx="2541319" cy="4179332"/>
          </a:xfrm>
        </p:grpSpPr>
        <p:sp>
          <p:nvSpPr>
            <p:cNvPr id="12" name="Rectangle 11"/>
            <p:cNvSpPr/>
            <p:nvPr/>
          </p:nvSpPr>
          <p:spPr>
            <a:xfrm>
              <a:off x="6005914" y="6172200"/>
              <a:ext cx="2223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Details of an event</a:t>
              </a:r>
              <a:endParaRPr lang="en-US" b="1" dirty="0"/>
            </a:p>
          </p:txBody>
        </p:sp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2362200"/>
              <a:ext cx="2541319" cy="381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</a:t>
            </a:r>
            <a:r>
              <a:rPr lang="en-US" dirty="0" smtClean="0"/>
              <a:t>DisasterAWARE Deployments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62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Caribbean CDERA (2003)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300309"/>
            <a:ext cx="4899042" cy="367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Documents and Settings\Craig Chellis\My Documents\IDSS Conce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0" y="2667000"/>
            <a:ext cx="4718450" cy="35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16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1143000"/>
          </a:xfrm>
        </p:spPr>
        <p:txBody>
          <a:bodyPr/>
          <a:lstStyle/>
          <a:p>
            <a:pPr marL="342900" indent="-342900"/>
            <a:r>
              <a:rPr lang="en-US" sz="4000" dirty="0" smtClean="0"/>
              <a:t>Avoid Hazards</a:t>
            </a:r>
            <a:endParaRPr lang="en-US" sz="6600" dirty="0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267200"/>
          </a:xfrm>
        </p:spPr>
        <p:txBody>
          <a:bodyPr/>
          <a:lstStyle/>
          <a:p>
            <a:r>
              <a:rPr lang="en-US" sz="2800" dirty="0" smtClean="0"/>
              <a:t>Vision: </a:t>
            </a:r>
            <a:r>
              <a:rPr lang="en-US" sz="2800" dirty="0" smtClean="0">
                <a:solidFill>
                  <a:srgbClr val="FFC000"/>
                </a:solidFill>
              </a:rPr>
              <a:t>Safer &amp; More Secure World</a:t>
            </a:r>
          </a:p>
          <a:p>
            <a:pPr lvl="1"/>
            <a:r>
              <a:rPr lang="en-US" sz="1800" dirty="0" smtClean="0"/>
              <a:t>Sustainable communities, safer nations, and a more secure world through Disaster Risk Reducing</a:t>
            </a:r>
            <a:endParaRPr lang="en-US" sz="2000" dirty="0" smtClean="0"/>
          </a:p>
          <a:p>
            <a:r>
              <a:rPr lang="en-US" sz="2800" dirty="0" smtClean="0"/>
              <a:t>Goal: </a:t>
            </a:r>
            <a:r>
              <a:rPr lang="en-US" sz="2800" dirty="0">
                <a:solidFill>
                  <a:srgbClr val="FFC000"/>
                </a:solidFill>
              </a:rPr>
              <a:t>(Increased) </a:t>
            </a:r>
            <a:r>
              <a:rPr lang="en-US" sz="2800" dirty="0" smtClean="0">
                <a:solidFill>
                  <a:srgbClr val="FFC000"/>
                </a:solidFill>
              </a:rPr>
              <a:t>Disaster Resiliency</a:t>
            </a:r>
            <a:endParaRPr lang="en-US" sz="2200" dirty="0" smtClean="0">
              <a:solidFill>
                <a:srgbClr val="FFC000"/>
              </a:solidFill>
            </a:endParaRPr>
          </a:p>
          <a:p>
            <a:pPr lvl="1"/>
            <a:r>
              <a:rPr lang="en-US" sz="1800" dirty="0" smtClean="0"/>
              <a:t>Foster disaster-resilient communities through information, science, technology, and exchange</a:t>
            </a:r>
          </a:p>
          <a:p>
            <a:pPr lvl="1"/>
            <a:endParaRPr lang="en-US" sz="1800" dirty="0" smtClean="0"/>
          </a:p>
          <a:p>
            <a:r>
              <a:rPr lang="en-US" sz="2800" dirty="0" smtClean="0"/>
              <a:t>Mission: </a:t>
            </a:r>
            <a:r>
              <a:rPr lang="en-US" sz="2800" dirty="0" smtClean="0">
                <a:solidFill>
                  <a:srgbClr val="FFC000"/>
                </a:solidFill>
              </a:rPr>
              <a:t>Reduce Disaster Risks</a:t>
            </a:r>
          </a:p>
          <a:p>
            <a:pPr lvl="1" algn="just"/>
            <a:r>
              <a:rPr lang="en-US" sz="1800" dirty="0" smtClean="0"/>
              <a:t>Provide </a:t>
            </a:r>
            <a:r>
              <a:rPr lang="en-US" sz="1800" u="sng" dirty="0" smtClean="0"/>
              <a:t>applied</a:t>
            </a:r>
            <a:r>
              <a:rPr lang="en-US" sz="1800" dirty="0" smtClean="0"/>
              <a:t> information research and </a:t>
            </a:r>
            <a:r>
              <a:rPr lang="en-US" sz="1800" u="sng" dirty="0" smtClean="0"/>
              <a:t>evidence-base</a:t>
            </a:r>
            <a:r>
              <a:rPr lang="en-US" sz="1800" dirty="0" smtClean="0"/>
              <a:t> analysis supporting development of more effective disaster risk reduction (</a:t>
            </a:r>
            <a:r>
              <a:rPr lang="en-US" sz="1800" dirty="0" smtClean="0">
                <a:solidFill>
                  <a:srgbClr val="FFC000"/>
                </a:solidFill>
              </a:rPr>
              <a:t>DRR</a:t>
            </a:r>
            <a:r>
              <a:rPr lang="en-US" sz="1800" dirty="0" smtClean="0"/>
              <a:t>) </a:t>
            </a:r>
            <a:r>
              <a:rPr lang="en-US" sz="1800" u="sng" dirty="0" smtClean="0"/>
              <a:t>policies and practices</a:t>
            </a:r>
            <a:r>
              <a:rPr lang="en-US" sz="1800" dirty="0" smtClean="0"/>
              <a:t>; and applications and information products supporting Humanitarian Assistance and Disaster Relief (</a:t>
            </a:r>
            <a:r>
              <a:rPr lang="en-US" sz="1800" dirty="0" smtClean="0">
                <a:solidFill>
                  <a:srgbClr val="FFC000"/>
                </a:solidFill>
              </a:rPr>
              <a:t>HA/DR</a:t>
            </a:r>
            <a:r>
              <a:rPr lang="en-US" sz="1800" dirty="0" smtClean="0"/>
              <a:t>) </a:t>
            </a:r>
            <a:r>
              <a:rPr lang="en-US" sz="1800" u="sng" dirty="0" smtClean="0"/>
              <a:t>operators and practitioners</a:t>
            </a:r>
            <a:r>
              <a:rPr lang="en-US" sz="1800" dirty="0" smtClean="0"/>
              <a:t> in the Asia Pacific region and beyond.</a:t>
            </a:r>
          </a:p>
          <a:p>
            <a:pPr lvl="2">
              <a:buFont typeface="Arial" charset="0"/>
              <a:buNone/>
            </a:pPr>
            <a:endParaRPr lang="en-US" sz="2000" dirty="0" smtClean="0"/>
          </a:p>
        </p:txBody>
      </p:sp>
      <p:pic>
        <p:nvPicPr>
          <p:cNvPr id="6" name="Picture 6" descr="BGX0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3581400"/>
            <a:ext cx="1219200" cy="12263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6858000" y="5334000"/>
            <a:ext cx="223678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/>
            <a:r>
              <a:rPr lang="en-US" sz="1400" b="1" baseline="-25000"/>
              <a:t>Asia</a:t>
            </a:r>
            <a:r>
              <a:rPr lang="en-US" sz="1400" b="1"/>
              <a:t> </a:t>
            </a:r>
            <a:r>
              <a:rPr lang="en-US" sz="1400" b="1" baseline="-25000"/>
              <a:t>Pacific: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400" b="1" baseline="-25000"/>
              <a:t> 38% of World’s Disasters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400" b="1" baseline="-25000"/>
              <a:t> 80% of World’s Casualties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21438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(c) Copyright </a:t>
            </a:r>
            <a:r>
              <a:rPr lang="en-US" dirty="0" smtClean="0"/>
              <a:t>2006-2012 </a:t>
            </a:r>
            <a:r>
              <a:rPr lang="en-US" dirty="0"/>
              <a:t>- PDC</a:t>
            </a:r>
          </a:p>
        </p:txBody>
      </p:sp>
      <p:sp>
        <p:nvSpPr>
          <p:cNvPr id="2" name="Oval 1"/>
          <p:cNvSpPr/>
          <p:nvPr/>
        </p:nvSpPr>
        <p:spPr>
          <a:xfrm>
            <a:off x="762000" y="4274353"/>
            <a:ext cx="6781800" cy="1654959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29000" y="511314"/>
            <a:ext cx="2674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j-lt"/>
              </a:rPr>
              <a:t>=&gt; </a:t>
            </a:r>
            <a:r>
              <a:rPr lang="en-US" sz="4000" dirty="0" smtClean="0">
                <a:latin typeface="+mj-lt"/>
              </a:rPr>
              <a:t>Disasters</a:t>
            </a:r>
            <a:endParaRPr lang="en-US" sz="40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511314"/>
            <a:ext cx="2036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+mn-lt"/>
              </a:rPr>
              <a:t>=&gt; Crises</a:t>
            </a:r>
          </a:p>
        </p:txBody>
      </p:sp>
    </p:spTree>
    <p:extLst>
      <p:ext uri="{BB962C8B-B14F-4D97-AF65-F5344CB8AC3E}">
        <p14:creationId xmlns:p14="http://schemas.microsoft.com/office/powerpoint/2010/main" val="2534174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Thailand NDWC (2006 &amp; 2013)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9" name="Picture 6" descr="Main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" y="1295400"/>
            <a:ext cx="7380287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0" y="2092325"/>
            <a:ext cx="35687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pano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83136"/>
            <a:ext cx="7315200" cy="249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19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467600" cy="1143000"/>
          </a:xfrm>
        </p:spPr>
        <p:txBody>
          <a:bodyPr/>
          <a:lstStyle/>
          <a:p>
            <a:r>
              <a:rPr lang="en-US" dirty="0" smtClean="0"/>
              <a:t>Vietnam DMC (</a:t>
            </a:r>
            <a:r>
              <a:rPr lang="en-US" dirty="0" smtClean="0"/>
              <a:t>2010; 2012-14)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1" b="4706"/>
          <a:stretch>
            <a:fillRect/>
          </a:stretch>
        </p:blipFill>
        <p:spPr bwMode="auto">
          <a:xfrm>
            <a:off x="2167618" y="1143000"/>
            <a:ext cx="682398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4688"/>
          <a:stretch>
            <a:fillRect/>
          </a:stretch>
        </p:blipFill>
        <p:spPr bwMode="auto">
          <a:xfrm>
            <a:off x="1524000" y="1754105"/>
            <a:ext cx="6553200" cy="434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70104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64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1143000"/>
          </a:xfrm>
        </p:spPr>
        <p:txBody>
          <a:bodyPr/>
          <a:lstStyle/>
          <a:p>
            <a:r>
              <a:rPr lang="en-US" dirty="0" smtClean="0"/>
              <a:t>ASEAN AHA Centre (2012)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57026"/>
            <a:ext cx="7315199" cy="462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 descr="C:\Users\cchiesa\Downloads\IMG_009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8400"/>
            <a:ext cx="5943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383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sz="4000" dirty="0" smtClean="0"/>
              <a:t>Indonesia BNPB (</a:t>
            </a:r>
            <a:r>
              <a:rPr lang="en-US" sz="4000" dirty="0" smtClean="0"/>
              <a:t>2012-14, </a:t>
            </a:r>
            <a:r>
              <a:rPr lang="en-US" sz="4000" dirty="0" smtClean="0"/>
              <a:t>in-progress)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 b="4373"/>
          <a:stretch/>
        </p:blipFill>
        <p:spPr bwMode="auto">
          <a:xfrm>
            <a:off x="228600" y="1524000"/>
            <a:ext cx="868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896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FIRMS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5064"/>
            <a:ext cx="8874754" cy="429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4191000"/>
            <a:ext cx="533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7200"/>
            <a:ext cx="4722395" cy="4143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270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PDC/UH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9" y="2057400"/>
            <a:ext cx="857497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52" y="1295400"/>
            <a:ext cx="4165448" cy="3886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05000" y="4114800"/>
            <a:ext cx="5334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440137" cy="38957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096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9159"/>
            <a:ext cx="8077200" cy="569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12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Hazard (manual SOP)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98600"/>
            <a:ext cx="61531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5597246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458200" cy="257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793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PDC/UMD GFMS </a:t>
            </a:r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80303"/>
            <a:ext cx="6553200" cy="504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138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/>
          <a:lstStyle/>
          <a:p>
            <a:r>
              <a:rPr lang="en-US" dirty="0" smtClean="0"/>
              <a:t>DFO Collaboration – Large Floods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136466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52950"/>
            <a:ext cx="3308276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452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7992269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PDC Presence and Composition</a:t>
            </a: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421438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 dirty="0"/>
              <a:t>(c) Copyright </a:t>
            </a:r>
            <a:r>
              <a:rPr lang="en-US" dirty="0" smtClean="0"/>
              <a:t>2006-2012 </a:t>
            </a:r>
            <a:r>
              <a:rPr lang="en-US" dirty="0"/>
              <a:t>- PDC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292" y="2209800"/>
            <a:ext cx="3348708" cy="247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Content Placeholder 2"/>
          <p:cNvSpPr>
            <a:spLocks noGrp="1"/>
          </p:cNvSpPr>
          <p:nvPr>
            <p:ph idx="1"/>
          </p:nvPr>
        </p:nvSpPr>
        <p:spPr>
          <a:xfrm>
            <a:off x="381000" y="1349640"/>
            <a:ext cx="5867400" cy="4191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Became Operational in 1996</a:t>
            </a:r>
          </a:p>
          <a:p>
            <a:pPr lvl="1" eaLnBrk="1" hangingPunct="1"/>
            <a:r>
              <a:rPr lang="en-US" sz="2000" dirty="0" smtClean="0"/>
              <a:t>Managed by University of Hawaii since 2006</a:t>
            </a:r>
          </a:p>
          <a:p>
            <a:pPr eaLnBrk="1" hangingPunct="1"/>
            <a:r>
              <a:rPr lang="en-US" sz="2400" dirty="0" smtClean="0"/>
              <a:t>60% Public Funds</a:t>
            </a:r>
            <a:r>
              <a:rPr lang="en-US" sz="2400" dirty="0"/>
              <a:t>;</a:t>
            </a:r>
            <a:r>
              <a:rPr lang="en-US" sz="2400" dirty="0" smtClean="0"/>
              <a:t> 40% Contracts/Grants</a:t>
            </a:r>
          </a:p>
          <a:p>
            <a:pPr lvl="1" eaLnBrk="1" hangingPunct="1"/>
            <a:r>
              <a:rPr lang="en-US" sz="2000" dirty="0" smtClean="0"/>
              <a:t>Cooperative Agreement (CA) with OSD/P</a:t>
            </a:r>
          </a:p>
          <a:p>
            <a:pPr lvl="1" eaLnBrk="1" hangingPunct="1"/>
            <a:r>
              <a:rPr lang="en-US" sz="2000" dirty="0" smtClean="0"/>
              <a:t>USAID, USDTA, DHS/FEMA, NOAA, WB, ADB, …</a:t>
            </a:r>
          </a:p>
          <a:p>
            <a:pPr eaLnBrk="1" hangingPunct="1"/>
            <a:r>
              <a:rPr lang="en-US" sz="2400" dirty="0" smtClean="0"/>
              <a:t>Nearly 50 full time staff</a:t>
            </a:r>
          </a:p>
          <a:p>
            <a:pPr lvl="1" eaLnBrk="1" hangingPunct="1"/>
            <a:r>
              <a:rPr lang="en-US" sz="2000" dirty="0" smtClean="0"/>
              <a:t>Offices</a:t>
            </a:r>
          </a:p>
          <a:p>
            <a:pPr lvl="2" eaLnBrk="1" hangingPunct="1"/>
            <a:r>
              <a:rPr lang="en-US" sz="1600" dirty="0" smtClean="0"/>
              <a:t>Hawaii: Maui and Oahu</a:t>
            </a:r>
          </a:p>
          <a:p>
            <a:pPr lvl="2" eaLnBrk="1" hangingPunct="1"/>
            <a:r>
              <a:rPr lang="en-US" sz="1600" dirty="0" smtClean="0"/>
              <a:t>Washington DC, Colorado Springs, Miami, SE Asia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Experts: </a:t>
            </a:r>
          </a:p>
          <a:p>
            <a:pPr lvl="2" eaLnBrk="1" hangingPunct="1"/>
            <a:r>
              <a:rPr lang="en-US" sz="1600" dirty="0" smtClean="0"/>
              <a:t>Disaster Management Scientists</a:t>
            </a:r>
          </a:p>
          <a:p>
            <a:pPr lvl="2" eaLnBrk="1" hangingPunct="1"/>
            <a:r>
              <a:rPr lang="en-US" sz="1600" dirty="0" smtClean="0"/>
              <a:t>Geospatial Data and Visualization Experts &amp; Analysts</a:t>
            </a:r>
          </a:p>
          <a:p>
            <a:pPr lvl="2" eaLnBrk="1" hangingPunct="1"/>
            <a:r>
              <a:rPr lang="en-US" sz="1600" dirty="0" smtClean="0"/>
              <a:t>Information System Engineers &amp; Technologies Experts</a:t>
            </a:r>
          </a:p>
          <a:p>
            <a:pPr lvl="2" eaLnBrk="1" hangingPunct="1"/>
            <a:r>
              <a:rPr lang="en-US" sz="1600" dirty="0" smtClean="0"/>
              <a:t>Modeling, Simulation, and Impact Assessment Specialists; Public Health SME</a:t>
            </a:r>
          </a:p>
        </p:txBody>
      </p:sp>
      <p:pic>
        <p:nvPicPr>
          <p:cNvPr id="26630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10063"/>
            <a:ext cx="1371600" cy="7270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631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7369968" y="3602832"/>
            <a:ext cx="881063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2" name="TextBox 9"/>
          <p:cNvSpPr txBox="1">
            <a:spLocks noChangeArrowheads="1"/>
          </p:cNvSpPr>
          <p:nvPr/>
        </p:nvSpPr>
        <p:spPr bwMode="auto">
          <a:xfrm>
            <a:off x="6781800" y="4995863"/>
            <a:ext cx="7413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/>
              <a:t>Maui HQ</a:t>
            </a:r>
          </a:p>
        </p:txBody>
      </p:sp>
      <p:pic>
        <p:nvPicPr>
          <p:cNvPr id="26633" name="Picture 1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71863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4" name="Straight Arrow Connector 12"/>
          <p:cNvCxnSpPr>
            <a:cxnSpLocks noChangeShapeType="1"/>
          </p:cNvCxnSpPr>
          <p:nvPr/>
        </p:nvCxnSpPr>
        <p:spPr bwMode="auto">
          <a:xfrm flipV="1">
            <a:off x="6591300" y="2971800"/>
            <a:ext cx="57150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5" name="TextBox 16"/>
          <p:cNvSpPr txBox="1">
            <a:spLocks noChangeArrowheads="1"/>
          </p:cNvSpPr>
          <p:nvPr/>
        </p:nvSpPr>
        <p:spPr bwMode="auto">
          <a:xfrm>
            <a:off x="6096000" y="3929063"/>
            <a:ext cx="1435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/>
              <a:t>HSCD Diamond Head</a:t>
            </a:r>
          </a:p>
        </p:txBody>
      </p:sp>
      <p:pic>
        <p:nvPicPr>
          <p:cNvPr id="26636" name="Picture 6" descr="http://www.pdc.org/images/FortShaf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24063"/>
            <a:ext cx="708025" cy="6048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637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7010400" y="2325688"/>
            <a:ext cx="1143000" cy="5699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8" name="TextBox 22"/>
          <p:cNvSpPr txBox="1">
            <a:spLocks noChangeArrowheads="1"/>
          </p:cNvSpPr>
          <p:nvPr/>
        </p:nvSpPr>
        <p:spPr bwMode="auto">
          <a:xfrm>
            <a:off x="8059738" y="2633663"/>
            <a:ext cx="7794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000"/>
              <a:t>Ft. Shafter</a:t>
            </a:r>
          </a:p>
        </p:txBody>
      </p:sp>
    </p:spTree>
    <p:extLst>
      <p:ext uri="{BB962C8B-B14F-4D97-AF65-F5344CB8AC3E}">
        <p14:creationId xmlns:p14="http://schemas.microsoft.com/office/powerpoint/2010/main" val="2847229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Typhoon </a:t>
            </a:r>
            <a:r>
              <a:rPr lang="en-US" dirty="0" err="1" smtClean="0"/>
              <a:t>Haiyan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910" y="685800"/>
            <a:ext cx="2286000" cy="4525963"/>
          </a:xfrm>
        </p:spPr>
        <p:txBody>
          <a:bodyPr/>
          <a:lstStyle/>
          <a:p>
            <a:pPr marL="36512" indent="0">
              <a:buNone/>
            </a:pPr>
            <a:r>
              <a:rPr lang="en-US" sz="1400" b="1" u="sng" dirty="0" smtClean="0"/>
              <a:t>Operational Users</a:t>
            </a:r>
          </a:p>
          <a:p>
            <a:pPr marL="36512" indent="0">
              <a:buNone/>
            </a:pPr>
            <a:r>
              <a:rPr lang="en-US" sz="1300" dirty="0"/>
              <a:t>USAID </a:t>
            </a:r>
            <a:r>
              <a:rPr lang="en-US" sz="1300" dirty="0" smtClean="0"/>
              <a:t>OFDA</a:t>
            </a:r>
          </a:p>
          <a:p>
            <a:pPr marL="36512" indent="0">
              <a:buNone/>
            </a:pPr>
            <a:r>
              <a:rPr lang="en-US" sz="1300" dirty="0" smtClean="0"/>
              <a:t>US State Dept.</a:t>
            </a:r>
            <a:endParaRPr lang="en-US" sz="1300" dirty="0"/>
          </a:p>
          <a:p>
            <a:pPr marL="36512" indent="0">
              <a:buNone/>
            </a:pPr>
            <a:r>
              <a:rPr lang="en-US" sz="1300" dirty="0" smtClean="0"/>
              <a:t>USPACOM </a:t>
            </a:r>
            <a:r>
              <a:rPr lang="en-US" sz="1300" dirty="0"/>
              <a:t>(JOC and J2 </a:t>
            </a:r>
            <a:r>
              <a:rPr lang="en-US" sz="1300" dirty="0" smtClean="0"/>
              <a:t>JIOC)</a:t>
            </a:r>
            <a:endParaRPr lang="en-US" sz="1300" dirty="0"/>
          </a:p>
          <a:p>
            <a:pPr marL="36512" indent="0">
              <a:buNone/>
            </a:pPr>
            <a:r>
              <a:rPr lang="en-US" sz="1300" dirty="0"/>
              <a:t>USARPAC COIC</a:t>
            </a:r>
          </a:p>
          <a:p>
            <a:pPr marL="36512" indent="0">
              <a:buNone/>
            </a:pPr>
            <a:r>
              <a:rPr lang="en-US" sz="1300" dirty="0"/>
              <a:t>USACE Pacific Office Division </a:t>
            </a:r>
          </a:p>
          <a:p>
            <a:pPr marL="36512" indent="0">
              <a:buNone/>
            </a:pPr>
            <a:r>
              <a:rPr lang="en-US" sz="1300" dirty="0"/>
              <a:t>Joint Region Marianas Regional Operations Center (JRM ROC</a:t>
            </a:r>
            <a:r>
              <a:rPr lang="en-US" sz="1300" dirty="0" smtClean="0"/>
              <a:t>) </a:t>
            </a:r>
            <a:endParaRPr lang="en-US" sz="1300" dirty="0"/>
          </a:p>
          <a:p>
            <a:pPr marL="36512" indent="0">
              <a:buNone/>
            </a:pPr>
            <a:r>
              <a:rPr lang="en-US" sz="1300" dirty="0" smtClean="0"/>
              <a:t>USNORTHCOM</a:t>
            </a:r>
            <a:endParaRPr lang="en-US" sz="1300" dirty="0"/>
          </a:p>
          <a:p>
            <a:pPr marL="36512" indent="0">
              <a:buNone/>
            </a:pPr>
            <a:r>
              <a:rPr lang="en-US" sz="1300" dirty="0"/>
              <a:t>NGA</a:t>
            </a:r>
          </a:p>
          <a:p>
            <a:pPr marL="36512" indent="0">
              <a:buNone/>
            </a:pPr>
            <a:r>
              <a:rPr lang="en-US" sz="1300" dirty="0"/>
              <a:t>U.S. Embassy in Manila</a:t>
            </a:r>
          </a:p>
          <a:p>
            <a:pPr marL="36512" indent="0">
              <a:buNone/>
            </a:pPr>
            <a:r>
              <a:rPr lang="en-US" sz="1300" dirty="0" smtClean="0"/>
              <a:t>UN </a:t>
            </a:r>
            <a:r>
              <a:rPr lang="en-US" sz="1300" dirty="0"/>
              <a:t>OCHA (Regional and UNDAC)</a:t>
            </a:r>
          </a:p>
          <a:p>
            <a:pPr marL="36512" indent="0">
              <a:buNone/>
            </a:pPr>
            <a:r>
              <a:rPr lang="en-US" sz="1300" dirty="0" smtClean="0"/>
              <a:t>UN World </a:t>
            </a:r>
            <a:r>
              <a:rPr lang="en-US" sz="1300" dirty="0"/>
              <a:t>Food Program</a:t>
            </a:r>
          </a:p>
          <a:p>
            <a:pPr marL="36512" indent="0">
              <a:buNone/>
            </a:pPr>
            <a:r>
              <a:rPr lang="en-US" sz="1300" dirty="0" smtClean="0"/>
              <a:t>ASEAN AHA </a:t>
            </a:r>
            <a:r>
              <a:rPr lang="en-US" sz="1300" dirty="0"/>
              <a:t>Centre</a:t>
            </a:r>
          </a:p>
          <a:p>
            <a:pPr marL="36512" indent="0">
              <a:buNone/>
            </a:pPr>
            <a:r>
              <a:rPr lang="en-US" sz="1300" dirty="0"/>
              <a:t>Philippines NDRRMC</a:t>
            </a:r>
          </a:p>
          <a:p>
            <a:pPr marL="36512" indent="0">
              <a:buNone/>
            </a:pPr>
            <a:r>
              <a:rPr lang="en-US" sz="1300" dirty="0" smtClean="0"/>
              <a:t>Vietnam </a:t>
            </a:r>
            <a:r>
              <a:rPr lang="en-US" sz="1300" dirty="0"/>
              <a:t>DMC</a:t>
            </a:r>
          </a:p>
          <a:p>
            <a:pPr marL="36512" indent="0">
              <a:buNone/>
            </a:pPr>
            <a:r>
              <a:rPr lang="en-US" sz="1300" dirty="0" smtClean="0"/>
              <a:t>Palau NEMO</a:t>
            </a:r>
            <a:endParaRPr lang="en-US" sz="1300" dirty="0"/>
          </a:p>
          <a:p>
            <a:pPr marL="36512" indent="0">
              <a:buNone/>
            </a:pPr>
            <a:r>
              <a:rPr lang="en-US" sz="1300" dirty="0" smtClean="0"/>
              <a:t>Office </a:t>
            </a:r>
            <a:r>
              <a:rPr lang="en-US" sz="1300" dirty="0"/>
              <a:t>of Environment and Emergency Management (OEEM), Federal Govt. FSM</a:t>
            </a:r>
          </a:p>
          <a:p>
            <a:pPr marL="36512" indent="0">
              <a:buNone/>
            </a:pPr>
            <a:r>
              <a:rPr lang="en-US" sz="1300" dirty="0"/>
              <a:t>Disaster Coordinating Office, Yap State, Micronesia (FSM)</a:t>
            </a:r>
          </a:p>
          <a:p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5851524" cy="451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78654"/>
            <a:ext cx="5287110" cy="408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421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lum bright="-14000" contrast="-74000"/>
          </a:blip>
          <a:srcRect/>
          <a:stretch>
            <a:fillRect/>
          </a:stretch>
        </p:blipFill>
        <p:spPr bwMode="auto">
          <a:xfrm>
            <a:off x="304800" y="1066800"/>
            <a:ext cx="8377238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/>
              <a:t>(c) Copyright </a:t>
            </a:r>
            <a:r>
              <a:rPr lang="en-US" dirty="0" smtClean="0"/>
              <a:t>2006-2010 </a:t>
            </a:r>
            <a:r>
              <a:rPr lang="en-US" dirty="0"/>
              <a:t>- PDC</a:t>
            </a: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287463" y="3990839"/>
            <a:ext cx="6256337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Calibri" pitchFamily="34" charset="0"/>
              </a:rPr>
              <a:t>Fostering Disaster-Resilient Communities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2743200" y="4767616"/>
            <a:ext cx="4953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For </a:t>
            </a:r>
            <a:r>
              <a:rPr lang="en-US" dirty="0" smtClean="0">
                <a:latin typeface="Calibri" pitchFamily="34" charset="0"/>
              </a:rPr>
              <a:t>more </a:t>
            </a:r>
            <a:r>
              <a:rPr lang="en-US" dirty="0">
                <a:latin typeface="Calibri" pitchFamily="34" charset="0"/>
              </a:rPr>
              <a:t>Information:</a:t>
            </a:r>
          </a:p>
          <a:p>
            <a:r>
              <a:rPr lang="en-US" dirty="0">
                <a:latin typeface="Calibri" pitchFamily="34" charset="0"/>
              </a:rPr>
              <a:t>h</a:t>
            </a:r>
            <a:r>
              <a:rPr lang="en-US" dirty="0" smtClean="0">
                <a:latin typeface="Calibri" pitchFamily="34" charset="0"/>
              </a:rPr>
              <a:t>ttp://www.pdc.org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Follow us on: 		DisasterAWARE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Contact u</a:t>
            </a:r>
            <a:r>
              <a:rPr lang="en-US" dirty="0" smtClean="0">
                <a:latin typeface="Calibri" pitchFamily="34" charset="0"/>
              </a:rPr>
              <a:t>s at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</a:rPr>
              <a:t>info@pdc.org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7654" name="Picture 7" descr="PDC-600-transp-s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385878"/>
            <a:ext cx="46259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5562600"/>
            <a:ext cx="12954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93027" y="1150203"/>
            <a:ext cx="256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Chris Chiesa</a:t>
            </a:r>
          </a:p>
          <a:p>
            <a:pPr algn="ctr"/>
            <a:r>
              <a:rPr lang="en-US" sz="2400" dirty="0" smtClean="0"/>
              <a:t>cchiesa@pdc.org</a:t>
            </a:r>
            <a:endParaRPr lang="en-US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Objective: Building a Bridge</a:t>
            </a: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Copyright </a:t>
            </a:r>
            <a:r>
              <a:rPr lang="en-US" dirty="0" smtClean="0"/>
              <a:t>2006-2012 </a:t>
            </a:r>
            <a:r>
              <a:rPr lang="en-US" dirty="0"/>
              <a:t>- PDC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457200" y="2946400"/>
            <a:ext cx="190500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Peer Review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457200" y="1733550"/>
            <a:ext cx="2209800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hlink"/>
                </a:solidFill>
              </a:rPr>
              <a:t>S&amp;T</a:t>
            </a:r>
            <a:endParaRPr lang="en-US" sz="2400" b="1" dirty="0">
              <a:solidFill>
                <a:schemeClr val="hlink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hlink"/>
                </a:solidFill>
              </a:rPr>
              <a:t>Community</a:t>
            </a:r>
          </a:p>
        </p:txBody>
      </p:sp>
      <p:sp>
        <p:nvSpPr>
          <p:cNvPr id="121862" name="AutoShape 6"/>
          <p:cNvSpPr>
            <a:spLocks noChangeArrowheads="1"/>
          </p:cNvSpPr>
          <p:nvPr/>
        </p:nvSpPr>
        <p:spPr bwMode="auto">
          <a:xfrm>
            <a:off x="2819400" y="1885950"/>
            <a:ext cx="3505200" cy="609600"/>
          </a:xfrm>
          <a:prstGeom prst="leftRightArrow">
            <a:avLst>
              <a:gd name="adj1" fmla="val 44269"/>
              <a:gd name="adj2" fmla="val 184373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6781800" y="2870200"/>
            <a:ext cx="1752600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The Public</a:t>
            </a: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6553200" y="1733550"/>
            <a:ext cx="1981200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hlink"/>
                </a:solidFill>
              </a:rPr>
              <a:t>Decision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hlink"/>
                </a:solidFill>
              </a:rPr>
              <a:t>Makers</a:t>
            </a:r>
          </a:p>
        </p:txBody>
      </p:sp>
      <p:sp>
        <p:nvSpPr>
          <p:cNvPr id="14355" name="Text Box 9"/>
          <p:cNvSpPr txBox="1">
            <a:spLocks noChangeArrowheads="1"/>
          </p:cNvSpPr>
          <p:nvPr/>
        </p:nvSpPr>
        <p:spPr bwMode="auto">
          <a:xfrm>
            <a:off x="1828800" y="2641600"/>
            <a:ext cx="5562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b="1">
                <a:latin typeface="Calibri" pitchFamily="34" charset="0"/>
              </a:rPr>
              <a:t> Audience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>
                <a:latin typeface="Calibri" pitchFamily="34" charset="0"/>
              </a:rPr>
              <a:t> Comfort with uncertainty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>
                <a:latin typeface="Calibri" pitchFamily="34" charset="0"/>
              </a:rPr>
              <a:t> Vocabulary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b="1">
                <a:latin typeface="Calibri" pitchFamily="34" charset="0"/>
              </a:rPr>
              <a:t> Associations</a:t>
            </a:r>
          </a:p>
        </p:txBody>
      </p:sp>
      <p:sp>
        <p:nvSpPr>
          <p:cNvPr id="121866" name="Text Box 10"/>
          <p:cNvSpPr txBox="1">
            <a:spLocks noChangeArrowheads="1"/>
          </p:cNvSpPr>
          <p:nvPr/>
        </p:nvSpPr>
        <p:spPr bwMode="auto">
          <a:xfrm>
            <a:off x="7772400" y="3654425"/>
            <a:ext cx="758825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High</a:t>
            </a:r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457200" y="3730625"/>
            <a:ext cx="701675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Low</a:t>
            </a:r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457200" y="4441825"/>
            <a:ext cx="1266825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Complex</a:t>
            </a:r>
          </a:p>
        </p:txBody>
      </p:sp>
      <p:sp>
        <p:nvSpPr>
          <p:cNvPr id="121869" name="Text Box 13"/>
          <p:cNvSpPr txBox="1">
            <a:spLocks noChangeArrowheads="1"/>
          </p:cNvSpPr>
          <p:nvPr/>
        </p:nvSpPr>
        <p:spPr bwMode="auto">
          <a:xfrm>
            <a:off x="7508875" y="4365625"/>
            <a:ext cx="1025525" cy="406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Simple</a:t>
            </a:r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auto">
          <a:xfrm>
            <a:off x="457200" y="5003800"/>
            <a:ext cx="1365250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Technical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Groups</a:t>
            </a:r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7578725" y="4975225"/>
            <a:ext cx="955675" cy="711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Very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FFFF00"/>
                </a:solidFill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159301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PDC’s Integrated Approach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358775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Applied Science &amp; Technology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Capability Building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Evidence-Based Information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Policy &amp; Decision Makers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Disaster Managers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Planners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Humanitarian Assist.  Missions</a:t>
            </a:r>
          </a:p>
          <a:p>
            <a:pPr lvl="1" eaLnBrk="1" hangingPunct="1">
              <a:lnSpc>
                <a:spcPct val="90000"/>
              </a:lnSpc>
            </a:pPr>
            <a:endParaRPr lang="en-US" sz="2000" smtClean="0"/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5029200" y="3017838"/>
            <a:ext cx="2971800" cy="2187575"/>
            <a:chOff x="5029200" y="2789969"/>
            <a:chExt cx="2971800" cy="2187403"/>
          </a:xfrm>
        </p:grpSpPr>
        <p:sp>
          <p:nvSpPr>
            <p:cNvPr id="77852" name="AutoShape 28"/>
            <p:cNvSpPr>
              <a:spLocks noChangeArrowheads="1"/>
            </p:cNvSpPr>
            <p:nvPr/>
          </p:nvSpPr>
          <p:spPr bwMode="auto">
            <a:xfrm rot="8245794">
              <a:off x="7201861" y="2789969"/>
              <a:ext cx="799139" cy="863514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853" name="AutoShape 29"/>
            <p:cNvSpPr>
              <a:spLocks noChangeArrowheads="1"/>
            </p:cNvSpPr>
            <p:nvPr/>
          </p:nvSpPr>
          <p:spPr bwMode="auto">
            <a:xfrm rot="2306294">
              <a:off x="5029200" y="2867856"/>
              <a:ext cx="799139" cy="863514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854" name="AutoShape 30"/>
            <p:cNvSpPr>
              <a:spLocks noChangeArrowheads="1"/>
            </p:cNvSpPr>
            <p:nvPr/>
          </p:nvSpPr>
          <p:spPr bwMode="auto">
            <a:xfrm rot="19484367">
              <a:off x="5054173" y="4113858"/>
              <a:ext cx="799139" cy="863514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855" name="AutoShape 31"/>
            <p:cNvSpPr>
              <a:spLocks noChangeArrowheads="1"/>
            </p:cNvSpPr>
            <p:nvPr/>
          </p:nvSpPr>
          <p:spPr bwMode="auto">
            <a:xfrm rot="13017104">
              <a:off x="7193536" y="4021767"/>
              <a:ext cx="799139" cy="863514"/>
            </a:xfrm>
            <a:prstGeom prst="rightArrow">
              <a:avLst>
                <a:gd name="adj1" fmla="val 50000"/>
                <a:gd name="adj2" fmla="val 25000"/>
              </a:avLst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7856" name="Rectangle 32"/>
            <p:cNvSpPr>
              <a:spLocks noChangeArrowheads="1"/>
            </p:cNvSpPr>
            <p:nvPr/>
          </p:nvSpPr>
          <p:spPr bwMode="auto">
            <a:xfrm>
              <a:off x="5562600" y="2819400"/>
              <a:ext cx="1905000" cy="42346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85593" tIns="42045" rIns="85593" bIns="42045">
              <a:spAutoFit/>
            </a:bodyPr>
            <a:lstStyle/>
            <a:p>
              <a:pPr algn="ctr" defTabSz="865188" fontAlgn="auto">
                <a:spcBef>
                  <a:spcPct val="3500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Integrating Information, Science, Technology</a:t>
              </a:r>
              <a:endPara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19471" name="Picture 25"/>
          <p:cNvPicPr>
            <a:picLocks noChangeArrowheads="1"/>
          </p:cNvPicPr>
          <p:nvPr/>
        </p:nvPicPr>
        <p:blipFill>
          <a:blip r:embed="rId3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3657600"/>
            <a:ext cx="1460500" cy="9445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2" name="Text Box 26"/>
          <p:cNvSpPr txBox="1">
            <a:spLocks noChangeArrowheads="1"/>
          </p:cNvSpPr>
          <p:nvPr/>
        </p:nvSpPr>
        <p:spPr bwMode="auto">
          <a:xfrm>
            <a:off x="5791200" y="4621213"/>
            <a:ext cx="1468438" cy="815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Improve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Decision-Support Capabilities</a:t>
            </a:r>
          </a:p>
        </p:txBody>
      </p:sp>
      <p:grpSp>
        <p:nvGrpSpPr>
          <p:cNvPr id="3" name="Group 45"/>
          <p:cNvGrpSpPr/>
          <p:nvPr/>
        </p:nvGrpSpPr>
        <p:grpSpPr>
          <a:xfrm>
            <a:off x="7112000" y="4114800"/>
            <a:ext cx="2032000" cy="2209800"/>
            <a:chOff x="7112000" y="3886200"/>
            <a:chExt cx="2032000" cy="2209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7112000" y="5667375"/>
              <a:ext cx="2032000" cy="4286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Communication Systems and Networks</a:t>
              </a:r>
            </a:p>
          </p:txBody>
        </p:sp>
        <p:pic>
          <p:nvPicPr>
            <p:cNvPr id="19469" name="Picture 3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9000" y="4638675"/>
              <a:ext cx="1828800" cy="1027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19" descr="cellul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24800" y="3886200"/>
              <a:ext cx="1042988" cy="868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4"/>
          <p:cNvGrpSpPr/>
          <p:nvPr/>
        </p:nvGrpSpPr>
        <p:grpSpPr>
          <a:xfrm>
            <a:off x="6526851" y="1143000"/>
            <a:ext cx="2540949" cy="2401888"/>
            <a:chOff x="6526851" y="914400"/>
            <a:chExt cx="2540949" cy="24018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846" name="Text Box 22"/>
            <p:cNvSpPr txBox="1">
              <a:spLocks noChangeArrowheads="1"/>
            </p:cNvSpPr>
            <p:nvPr/>
          </p:nvSpPr>
          <p:spPr bwMode="auto">
            <a:xfrm>
              <a:off x="7305949" y="2887166"/>
              <a:ext cx="1685651" cy="4291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GIS, Visualization and Display Systems</a:t>
              </a:r>
            </a:p>
          </p:txBody>
        </p:sp>
        <p:pic>
          <p:nvPicPr>
            <p:cNvPr id="19498" name="Picture 4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26851" y="1676400"/>
              <a:ext cx="1245549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43800" y="1751831"/>
              <a:ext cx="1524000" cy="110462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9500" name="Picture 4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91400" y="914400"/>
              <a:ext cx="1585246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505200" y="1447800"/>
            <a:ext cx="2220913" cy="1952625"/>
            <a:chOff x="3505200" y="1447800"/>
            <a:chExt cx="2220938" cy="1953059"/>
          </a:xfrm>
        </p:grpSpPr>
        <p:sp>
          <p:nvSpPr>
            <p:cNvPr id="77834" name="Text Box 10"/>
            <p:cNvSpPr txBox="1">
              <a:spLocks noChangeArrowheads="1"/>
            </p:cNvSpPr>
            <p:nvPr/>
          </p:nvSpPr>
          <p:spPr bwMode="auto">
            <a:xfrm>
              <a:off x="3733803" y="2972139"/>
              <a:ext cx="1524017" cy="4287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Observation Systems , Data Collection</a:t>
              </a:r>
            </a:p>
          </p:txBody>
        </p:sp>
        <p:pic>
          <p:nvPicPr>
            <p:cNvPr id="1742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523924"/>
              <a:ext cx="1001738" cy="746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6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447800"/>
              <a:ext cx="1281733" cy="938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7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880" y="2233720"/>
              <a:ext cx="885825" cy="702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200400" y="4019550"/>
            <a:ext cx="2901950" cy="2492375"/>
            <a:chOff x="3200400" y="4019826"/>
            <a:chExt cx="2902526" cy="2491698"/>
          </a:xfrm>
        </p:grpSpPr>
        <p:pic>
          <p:nvPicPr>
            <p:cNvPr id="35" name="Picture 64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62551" y="4019826"/>
              <a:ext cx="1238496" cy="93319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49000"/>
                </a:srgbClr>
              </a:outerShdw>
            </a:effectLst>
          </p:spPr>
        </p:pic>
        <p:pic>
          <p:nvPicPr>
            <p:cNvPr id="37" name="Picture 66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419842" y="4911759"/>
              <a:ext cx="1219442" cy="87923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49000"/>
                </a:srgbClr>
              </a:outerShdw>
            </a:effectLst>
          </p:spPr>
        </p:pic>
        <p:sp>
          <p:nvSpPr>
            <p:cNvPr id="40" name="Text Box 13"/>
            <p:cNvSpPr txBox="1">
              <a:spLocks noChangeArrowheads="1"/>
            </p:cNvSpPr>
            <p:nvPr/>
          </p:nvSpPr>
          <p:spPr bwMode="auto">
            <a:xfrm>
              <a:off x="3892687" y="6081429"/>
              <a:ext cx="2210239" cy="4300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</a:rPr>
                <a:t>Advanced Applications, Models, Risk &amp; Vulnerability Assessment</a:t>
              </a:r>
            </a:p>
          </p:txBody>
        </p:sp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200400" y="4800600"/>
              <a:ext cx="1557821" cy="1176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scene3d>
              <a:camera prst="perspectiveHeroicExtremeLeftFacing"/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1795648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467600" cy="1143000"/>
          </a:xfrm>
        </p:spPr>
        <p:txBody>
          <a:bodyPr/>
          <a:lstStyle/>
          <a:p>
            <a:r>
              <a:rPr lang="en-US" dirty="0" smtClean="0"/>
              <a:t>DM Challenges &amp; Gaps …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Inadequate Tools for the </a:t>
            </a:r>
            <a:r>
              <a:rPr lang="en-US" sz="2400" u="sng" dirty="0" smtClean="0">
                <a:solidFill>
                  <a:srgbClr val="FFC000"/>
                </a:solidFill>
              </a:rPr>
              <a:t>Decision Makers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Information is Scattered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Warnings are Hard </a:t>
            </a:r>
            <a:r>
              <a:rPr lang="en-US" sz="1800" dirty="0" smtClean="0"/>
              <a:t>to Quickly Digest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Lack Situational Awareness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No Risk Context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Dissemination is Limited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Time is </a:t>
            </a:r>
            <a:r>
              <a:rPr lang="en-US" sz="2400" i="1" u="sng" dirty="0" smtClean="0">
                <a:solidFill>
                  <a:srgbClr val="FFC000"/>
                </a:solidFill>
              </a:rPr>
              <a:t>LIFE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Information not easily understood isn’t particularly useful ....</a:t>
            </a: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Copyright 2006-2010 - PDC</a:t>
            </a:r>
            <a:endParaRPr lang="en-US" dirty="0"/>
          </a:p>
        </p:txBody>
      </p:sp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4572000" y="2039938"/>
            <a:ext cx="4038600" cy="3217862"/>
            <a:chOff x="2880" y="816"/>
            <a:chExt cx="2544" cy="2027"/>
          </a:xfrm>
        </p:grpSpPr>
        <p:sp>
          <p:nvSpPr>
            <p:cNvPr id="18445" name="Rectangle 5"/>
            <p:cNvSpPr>
              <a:spLocks noChangeArrowheads="1"/>
            </p:cNvSpPr>
            <p:nvPr/>
          </p:nvSpPr>
          <p:spPr bwMode="auto">
            <a:xfrm>
              <a:off x="2880" y="816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HURRICANE DAVID FORECAST/ADVISORY NUMBER   15</a:t>
              </a:r>
              <a:endParaRPr lang="en-US" sz="2400"/>
            </a:p>
          </p:txBody>
        </p:sp>
        <p:sp>
          <p:nvSpPr>
            <p:cNvPr id="18446" name="Rectangle 6"/>
            <p:cNvSpPr>
              <a:spLocks noChangeArrowheads="1"/>
            </p:cNvSpPr>
            <p:nvPr/>
          </p:nvSpPr>
          <p:spPr bwMode="auto">
            <a:xfrm>
              <a:off x="2880" y="886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NATIONAL WEATHER SERVICE MIAMI FL   EP0402</a:t>
              </a:r>
              <a:endParaRPr lang="en-US" sz="2400"/>
            </a:p>
          </p:txBody>
        </p:sp>
        <p:sp>
          <p:nvSpPr>
            <p:cNvPr id="18447" name="Rectangle 7"/>
            <p:cNvSpPr>
              <a:spLocks noChangeArrowheads="1"/>
            </p:cNvSpPr>
            <p:nvPr/>
          </p:nvSpPr>
          <p:spPr bwMode="auto">
            <a:xfrm>
              <a:off x="2880" y="955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0000Z WED AUG 29 1979</a:t>
              </a:r>
              <a:endParaRPr lang="en-US" sz="2400"/>
            </a:p>
          </p:txBody>
        </p:sp>
        <p:sp>
          <p:nvSpPr>
            <p:cNvPr id="18448" name="Rectangle 8"/>
            <p:cNvSpPr>
              <a:spLocks noChangeArrowheads="1"/>
            </p:cNvSpPr>
            <p:nvPr/>
          </p:nvSpPr>
          <p:spPr bwMode="auto">
            <a:xfrm>
              <a:off x="2880" y="1025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18449" name="Rectangle 9"/>
            <p:cNvSpPr>
              <a:spLocks noChangeArrowheads="1"/>
            </p:cNvSpPr>
            <p:nvPr/>
          </p:nvSpPr>
          <p:spPr bwMode="auto">
            <a:xfrm>
              <a:off x="2880" y="1095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HURRICANE CENTER LOCATED NEAR </a:t>
              </a:r>
              <a:r>
                <a:rPr lang="en-US" sz="800">
                  <a:solidFill>
                    <a:srgbClr val="FF0000"/>
                  </a:solidFill>
                </a:rPr>
                <a:t>13.7N 58.0W AT 29/0000Z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8450" name="Rectangle 10"/>
            <p:cNvSpPr>
              <a:spLocks noChangeArrowheads="1"/>
            </p:cNvSpPr>
            <p:nvPr/>
          </p:nvSpPr>
          <p:spPr bwMode="auto">
            <a:xfrm>
              <a:off x="2880" y="1164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POSITION ACCURATE WITHIN  30 NM</a:t>
              </a:r>
              <a:endParaRPr lang="en-US" sz="2400"/>
            </a:p>
          </p:txBody>
        </p:sp>
        <p:sp>
          <p:nvSpPr>
            <p:cNvPr id="18451" name="Rectangle 11"/>
            <p:cNvSpPr>
              <a:spLocks noChangeArrowheads="1"/>
            </p:cNvSpPr>
            <p:nvPr/>
          </p:nvSpPr>
          <p:spPr bwMode="auto">
            <a:xfrm>
              <a:off x="2880" y="1234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18452" name="Rectangle 12"/>
            <p:cNvSpPr>
              <a:spLocks noChangeArrowheads="1"/>
            </p:cNvSpPr>
            <p:nvPr/>
          </p:nvSpPr>
          <p:spPr bwMode="auto">
            <a:xfrm>
              <a:off x="2880" y="1303"/>
              <a:ext cx="254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PRESENT MOVEMENT TOWARD THE WEST-NORTHWEST OR 285 DEGREES AT 11 KT</a:t>
              </a:r>
              <a:endParaRPr lang="en-US" sz="2400"/>
            </a:p>
          </p:txBody>
        </p:sp>
        <p:sp>
          <p:nvSpPr>
            <p:cNvPr id="18453" name="Rectangle 13"/>
            <p:cNvSpPr>
              <a:spLocks noChangeArrowheads="1"/>
            </p:cNvSpPr>
            <p:nvPr/>
          </p:nvSpPr>
          <p:spPr bwMode="auto">
            <a:xfrm>
              <a:off x="2880" y="1373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18454" name="Rectangle 14"/>
            <p:cNvSpPr>
              <a:spLocks noChangeArrowheads="1"/>
            </p:cNvSpPr>
            <p:nvPr/>
          </p:nvSpPr>
          <p:spPr bwMode="auto">
            <a:xfrm>
              <a:off x="2880" y="1443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ESTIMATED MINIMUM CENTRAL PRESSURE 942 MB</a:t>
              </a:r>
              <a:endParaRPr lang="en-US" sz="2400"/>
            </a:p>
          </p:txBody>
        </p:sp>
        <p:sp>
          <p:nvSpPr>
            <p:cNvPr id="18455" name="Rectangle 15"/>
            <p:cNvSpPr>
              <a:spLocks noChangeArrowheads="1"/>
            </p:cNvSpPr>
            <p:nvPr/>
          </p:nvSpPr>
          <p:spPr bwMode="auto">
            <a:xfrm>
              <a:off x="2880" y="1512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MAX SUSTAINED WINDS  120 KT WITH GUSTS 135 KT.</a:t>
              </a:r>
              <a:endParaRPr lang="en-US" sz="2400"/>
            </a:p>
          </p:txBody>
        </p:sp>
        <p:sp>
          <p:nvSpPr>
            <p:cNvPr id="18456" name="Rectangle 16"/>
            <p:cNvSpPr>
              <a:spLocks noChangeArrowheads="1"/>
            </p:cNvSpPr>
            <p:nvPr/>
          </p:nvSpPr>
          <p:spPr bwMode="auto">
            <a:xfrm>
              <a:off x="2880" y="1582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WINDS AND SEAS VARY GREATLY IN EACH QUADRANT.  RADII IN NAUTICAL</a:t>
              </a:r>
              <a:endParaRPr lang="en-US" sz="2400"/>
            </a:p>
          </p:txBody>
        </p:sp>
        <p:sp>
          <p:nvSpPr>
            <p:cNvPr id="18457" name="Rectangle 17"/>
            <p:cNvSpPr>
              <a:spLocks noChangeArrowheads="1"/>
            </p:cNvSpPr>
            <p:nvPr/>
          </p:nvSpPr>
          <p:spPr bwMode="auto">
            <a:xfrm>
              <a:off x="2880" y="1652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MILES ARE THE LARGEST RADII EXPECTED ANYWHERE IN THAT QUADRANT.</a:t>
              </a:r>
              <a:endParaRPr lang="en-US" sz="2400"/>
            </a:p>
          </p:txBody>
        </p:sp>
        <p:sp>
          <p:nvSpPr>
            <p:cNvPr id="18458" name="Rectangle 18"/>
            <p:cNvSpPr>
              <a:spLocks noChangeArrowheads="1"/>
            </p:cNvSpPr>
            <p:nvPr/>
          </p:nvSpPr>
          <p:spPr bwMode="auto">
            <a:xfrm>
              <a:off x="2880" y="1721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2880" y="1791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REPEAT...CENTER LOCATED NEAR 13.7N 58.0W AT 29/0000Z</a:t>
              </a:r>
              <a:endParaRPr lang="en-US" sz="2400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2880" y="1860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AT 28/2300Z CENTER WAS LOCATED NEAR 13.7N 57.0W</a:t>
              </a:r>
              <a:endParaRPr lang="en-US" sz="2400"/>
            </a:p>
          </p:txBody>
        </p:sp>
        <p:sp>
          <p:nvSpPr>
            <p:cNvPr id="18461" name="Rectangle 21"/>
            <p:cNvSpPr>
              <a:spLocks noChangeArrowheads="1"/>
            </p:cNvSpPr>
            <p:nvPr/>
          </p:nvSpPr>
          <p:spPr bwMode="auto">
            <a:xfrm>
              <a:off x="2880" y="1930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18462" name="Rectangle 22"/>
            <p:cNvSpPr>
              <a:spLocks noChangeArrowheads="1"/>
            </p:cNvSpPr>
            <p:nvPr/>
          </p:nvSpPr>
          <p:spPr bwMode="auto">
            <a:xfrm>
              <a:off x="2880" y="2000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FORECAST VALID 29/0600Z 14.2N 59.2W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8463" name="Rectangle 23"/>
            <p:cNvSpPr>
              <a:spLocks noChangeArrowheads="1"/>
            </p:cNvSpPr>
            <p:nvPr/>
          </p:nvSpPr>
          <p:spPr bwMode="auto">
            <a:xfrm>
              <a:off x="2880" y="2069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MAX WIND  120 KT...GUSTS  135 KT.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8464" name="Rectangle 24"/>
            <p:cNvSpPr>
              <a:spLocks noChangeArrowheads="1"/>
            </p:cNvSpPr>
            <p:nvPr/>
          </p:nvSpPr>
          <p:spPr bwMode="auto">
            <a:xfrm>
              <a:off x="2880" y="2139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64 KT... 35NE  35SE  35SW  35NW.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8465" name="Rectangle 25"/>
            <p:cNvSpPr>
              <a:spLocks noChangeArrowheads="1"/>
            </p:cNvSpPr>
            <p:nvPr/>
          </p:nvSpPr>
          <p:spPr bwMode="auto">
            <a:xfrm>
              <a:off x="2880" y="2209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45 KT... 45NE  45SE  45SW  45NW.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8466" name="Rectangle 26"/>
            <p:cNvSpPr>
              <a:spLocks noChangeArrowheads="1"/>
            </p:cNvSpPr>
            <p:nvPr/>
          </p:nvSpPr>
          <p:spPr bwMode="auto">
            <a:xfrm>
              <a:off x="2880" y="2278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34 KT... 135NE  135SE  135SW  135NW.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18467" name="Rectangle 27"/>
            <p:cNvSpPr>
              <a:spLocks noChangeArrowheads="1"/>
            </p:cNvSpPr>
            <p:nvPr/>
          </p:nvSpPr>
          <p:spPr bwMode="auto">
            <a:xfrm>
              <a:off x="2880" y="2348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18468" name="Rectangle 28"/>
            <p:cNvSpPr>
              <a:spLocks noChangeArrowheads="1"/>
            </p:cNvSpPr>
            <p:nvPr/>
          </p:nvSpPr>
          <p:spPr bwMode="auto">
            <a:xfrm>
              <a:off x="2880" y="2417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FORECAST VALID 29/1200Z 14.8N 60.3W</a:t>
              </a:r>
              <a:endParaRPr lang="en-US" sz="2400"/>
            </a:p>
          </p:txBody>
        </p:sp>
        <p:sp>
          <p:nvSpPr>
            <p:cNvPr id="18469" name="Rectangle 29"/>
            <p:cNvSpPr>
              <a:spLocks noChangeArrowheads="1"/>
            </p:cNvSpPr>
            <p:nvPr/>
          </p:nvSpPr>
          <p:spPr bwMode="auto">
            <a:xfrm>
              <a:off x="2880" y="2487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MAX WIND  125 KT...GUSTS  140 KT.</a:t>
              </a:r>
              <a:endParaRPr lang="en-US" sz="2400"/>
            </a:p>
          </p:txBody>
        </p:sp>
        <p:sp>
          <p:nvSpPr>
            <p:cNvPr id="18470" name="Rectangle 30"/>
            <p:cNvSpPr>
              <a:spLocks noChangeArrowheads="1"/>
            </p:cNvSpPr>
            <p:nvPr/>
          </p:nvSpPr>
          <p:spPr bwMode="auto">
            <a:xfrm>
              <a:off x="2880" y="2557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64 KT... 40NE  40SE  40SW  40NW.</a:t>
              </a:r>
              <a:endParaRPr lang="en-US" sz="2400"/>
            </a:p>
          </p:txBody>
        </p:sp>
        <p:sp>
          <p:nvSpPr>
            <p:cNvPr id="18471" name="Rectangle 31"/>
            <p:cNvSpPr>
              <a:spLocks noChangeArrowheads="1"/>
            </p:cNvSpPr>
            <p:nvPr/>
          </p:nvSpPr>
          <p:spPr bwMode="auto">
            <a:xfrm>
              <a:off x="2880" y="2626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50 KT... 50NE  50SE  50SW  50NW.</a:t>
              </a:r>
              <a:endParaRPr lang="en-US" sz="2400"/>
            </a:p>
          </p:txBody>
        </p:sp>
        <p:sp>
          <p:nvSpPr>
            <p:cNvPr id="18472" name="Rectangle 32"/>
            <p:cNvSpPr>
              <a:spLocks noChangeArrowheads="1"/>
            </p:cNvSpPr>
            <p:nvPr/>
          </p:nvSpPr>
          <p:spPr bwMode="auto">
            <a:xfrm>
              <a:off x="2880" y="2696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34 KT... 130NE  130SE  130SW  130NW.</a:t>
              </a:r>
              <a:endParaRPr lang="en-US" sz="2400"/>
            </a:p>
          </p:txBody>
        </p:sp>
        <p:sp>
          <p:nvSpPr>
            <p:cNvPr id="18473" name="Rectangle 33"/>
            <p:cNvSpPr>
              <a:spLocks noChangeArrowheads="1"/>
            </p:cNvSpPr>
            <p:nvPr/>
          </p:nvSpPr>
          <p:spPr bwMode="auto">
            <a:xfrm>
              <a:off x="2880" y="2766"/>
              <a:ext cx="2544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</p:grpSp>
      <p:pic>
        <p:nvPicPr>
          <p:cNvPr id="364578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438400"/>
            <a:ext cx="4619625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4579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5325" y="3124200"/>
            <a:ext cx="463867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0" name="Text Box 36"/>
          <p:cNvSpPr txBox="1">
            <a:spLocks noChangeArrowheads="1"/>
          </p:cNvSpPr>
          <p:nvPr/>
        </p:nvSpPr>
        <p:spPr bwMode="auto">
          <a:xfrm>
            <a:off x="4476750" y="1524000"/>
            <a:ext cx="207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Sample Advisories</a:t>
            </a:r>
          </a:p>
        </p:txBody>
      </p:sp>
      <p:sp>
        <p:nvSpPr>
          <p:cNvPr id="18441" name="Text Box 37"/>
          <p:cNvSpPr txBox="1">
            <a:spLocks noChangeArrowheads="1"/>
          </p:cNvSpPr>
          <p:nvPr/>
        </p:nvSpPr>
        <p:spPr bwMode="auto">
          <a:xfrm>
            <a:off x="7543800" y="2057400"/>
            <a:ext cx="1131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3300"/>
                </a:solidFill>
              </a:rPr>
              <a:t>Hurricane</a:t>
            </a:r>
          </a:p>
        </p:txBody>
      </p:sp>
      <p:sp>
        <p:nvSpPr>
          <p:cNvPr id="364582" name="Text Box 38"/>
          <p:cNvSpPr txBox="1">
            <a:spLocks noChangeArrowheads="1"/>
          </p:cNvSpPr>
          <p:nvPr/>
        </p:nvSpPr>
        <p:spPr bwMode="auto">
          <a:xfrm>
            <a:off x="7772400" y="2438400"/>
            <a:ext cx="1019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3300"/>
                </a:solidFill>
              </a:rPr>
              <a:t>Tsunami</a:t>
            </a:r>
          </a:p>
        </p:txBody>
      </p:sp>
      <p:sp>
        <p:nvSpPr>
          <p:cNvPr id="364583" name="Text Box 39"/>
          <p:cNvSpPr txBox="1">
            <a:spLocks noChangeArrowheads="1"/>
          </p:cNvSpPr>
          <p:nvPr/>
        </p:nvSpPr>
        <p:spPr bwMode="auto">
          <a:xfrm>
            <a:off x="8285163" y="3048000"/>
            <a:ext cx="477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3300"/>
                </a:solidFill>
              </a:rPr>
              <a:t>EQ</a:t>
            </a:r>
          </a:p>
        </p:txBody>
      </p:sp>
      <p:pic>
        <p:nvPicPr>
          <p:cNvPr id="42" name="Picture 5" descr="img0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143281"/>
            <a:ext cx="4419600" cy="518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6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4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64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7" grpId="0" uiExpand="1" build="p"/>
      <p:bldP spid="364582" grpId="0"/>
      <p:bldP spid="3645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Overcoming Challenges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4114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/>
              <a:t>Tools for </a:t>
            </a:r>
            <a:r>
              <a:rPr lang="en-US" sz="2000" u="sng" smtClean="0">
                <a:solidFill>
                  <a:srgbClr val="FFC000"/>
                </a:solidFill>
              </a:rPr>
              <a:t>Decision Makers</a:t>
            </a:r>
          </a:p>
          <a:p>
            <a:pPr lvl="1"/>
            <a:r>
              <a:rPr lang="en-US" sz="1600" smtClean="0"/>
              <a:t>Simplify, Integrate, &amp; Expedite Processing</a:t>
            </a:r>
          </a:p>
          <a:p>
            <a:pPr lvl="1"/>
            <a:r>
              <a:rPr lang="en-US" sz="1600" smtClean="0"/>
              <a:t>Understand Exposure</a:t>
            </a:r>
          </a:p>
          <a:p>
            <a:pPr lvl="1"/>
            <a:r>
              <a:rPr lang="en-US" sz="1600" smtClean="0"/>
              <a:t>Disseminate Early Warning</a:t>
            </a:r>
          </a:p>
          <a:p>
            <a:pPr lvl="1"/>
            <a:r>
              <a:rPr lang="en-US" sz="1600" smtClean="0"/>
              <a:t>Support Decisions Based on Latest Assessments</a:t>
            </a:r>
          </a:p>
          <a:p>
            <a:pPr lvl="1">
              <a:lnSpc>
                <a:spcPct val="90000"/>
              </a:lnSpc>
            </a:pPr>
            <a:endParaRPr lang="en-US" sz="1600" smtClean="0"/>
          </a:p>
          <a:p>
            <a:pPr>
              <a:lnSpc>
                <a:spcPct val="90000"/>
              </a:lnSpc>
            </a:pPr>
            <a:r>
              <a:rPr lang="en-US" sz="2000" smtClean="0"/>
              <a:t>Info for </a:t>
            </a:r>
            <a:r>
              <a:rPr lang="en-US" sz="2000" i="1" u="sng" smtClean="0">
                <a:solidFill>
                  <a:srgbClr val="FFC000"/>
                </a:solidFill>
              </a:rPr>
              <a:t>Policy Makers &amp; Planners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Assess Socio-Econ Risks &amp; Vulnerabilities</a:t>
            </a:r>
          </a:p>
          <a:p>
            <a:pPr lvl="1">
              <a:lnSpc>
                <a:spcPct val="90000"/>
              </a:lnSpc>
            </a:pPr>
            <a:endParaRPr lang="en-US" sz="1800" smtClean="0"/>
          </a:p>
          <a:p>
            <a:pPr>
              <a:lnSpc>
                <a:spcPct val="90000"/>
              </a:lnSpc>
            </a:pPr>
            <a:r>
              <a:rPr lang="en-US" sz="2000" smtClean="0"/>
              <a:t>Capacity for </a:t>
            </a:r>
            <a:r>
              <a:rPr lang="en-US" sz="2000" i="1" u="sng" smtClean="0">
                <a:solidFill>
                  <a:srgbClr val="FFC000"/>
                </a:solidFill>
              </a:rPr>
              <a:t>Practitioners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Training &amp; Exercise</a:t>
            </a:r>
          </a:p>
          <a:p>
            <a:pPr lvl="1">
              <a:lnSpc>
                <a:spcPct val="90000"/>
              </a:lnSpc>
            </a:pPr>
            <a:r>
              <a:rPr lang="en-US" sz="1800" smtClean="0"/>
              <a:t>Workshops</a:t>
            </a:r>
          </a:p>
          <a:p>
            <a:pPr lvl="1">
              <a:lnSpc>
                <a:spcPct val="90000"/>
              </a:lnSpc>
            </a:pPr>
            <a:endParaRPr lang="en-US" sz="1800" smtClean="0"/>
          </a:p>
        </p:txBody>
      </p:sp>
      <p:grpSp>
        <p:nvGrpSpPr>
          <p:cNvPr id="20485" name="Group 4"/>
          <p:cNvGrpSpPr>
            <a:grpSpLocks/>
          </p:cNvGrpSpPr>
          <p:nvPr/>
        </p:nvGrpSpPr>
        <p:grpSpPr bwMode="auto">
          <a:xfrm>
            <a:off x="4572000" y="2039938"/>
            <a:ext cx="4038600" cy="3217862"/>
            <a:chOff x="2880" y="816"/>
            <a:chExt cx="2544" cy="2027"/>
          </a:xfrm>
        </p:grpSpPr>
        <p:sp>
          <p:nvSpPr>
            <p:cNvPr id="20506" name="Rectangle 5"/>
            <p:cNvSpPr>
              <a:spLocks noChangeArrowheads="1"/>
            </p:cNvSpPr>
            <p:nvPr/>
          </p:nvSpPr>
          <p:spPr bwMode="auto">
            <a:xfrm>
              <a:off x="2880" y="816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HURRICANE DAVID FORECAST/ADVISORY NUMBER   15</a:t>
              </a:r>
              <a:endParaRPr lang="en-US" sz="2400"/>
            </a:p>
          </p:txBody>
        </p:sp>
        <p:sp>
          <p:nvSpPr>
            <p:cNvPr id="20507" name="Rectangle 6"/>
            <p:cNvSpPr>
              <a:spLocks noChangeArrowheads="1"/>
            </p:cNvSpPr>
            <p:nvPr/>
          </p:nvSpPr>
          <p:spPr bwMode="auto">
            <a:xfrm>
              <a:off x="2880" y="886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NATIONAL WEATHER SERVICE MIAMI FL   EP0402</a:t>
              </a:r>
              <a:endParaRPr lang="en-US" sz="2400"/>
            </a:p>
          </p:txBody>
        </p:sp>
        <p:sp>
          <p:nvSpPr>
            <p:cNvPr id="20508" name="Rectangle 7"/>
            <p:cNvSpPr>
              <a:spLocks noChangeArrowheads="1"/>
            </p:cNvSpPr>
            <p:nvPr/>
          </p:nvSpPr>
          <p:spPr bwMode="auto">
            <a:xfrm>
              <a:off x="2880" y="955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0000Z WED AUG 29 1979</a:t>
              </a:r>
              <a:endParaRPr lang="en-US" sz="2400"/>
            </a:p>
          </p:txBody>
        </p:sp>
        <p:sp>
          <p:nvSpPr>
            <p:cNvPr id="20509" name="Rectangle 8"/>
            <p:cNvSpPr>
              <a:spLocks noChangeArrowheads="1"/>
            </p:cNvSpPr>
            <p:nvPr/>
          </p:nvSpPr>
          <p:spPr bwMode="auto">
            <a:xfrm>
              <a:off x="2880" y="1025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20510" name="Rectangle 9"/>
            <p:cNvSpPr>
              <a:spLocks noChangeArrowheads="1"/>
            </p:cNvSpPr>
            <p:nvPr/>
          </p:nvSpPr>
          <p:spPr bwMode="auto">
            <a:xfrm>
              <a:off x="2880" y="1095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HURRICANE CENTER LOCATED NEAR </a:t>
              </a:r>
              <a:r>
                <a:rPr lang="en-US" sz="800">
                  <a:solidFill>
                    <a:srgbClr val="FF0000"/>
                  </a:solidFill>
                </a:rPr>
                <a:t>13.7N 58.0W AT 29/0000Z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0511" name="Rectangle 10"/>
            <p:cNvSpPr>
              <a:spLocks noChangeArrowheads="1"/>
            </p:cNvSpPr>
            <p:nvPr/>
          </p:nvSpPr>
          <p:spPr bwMode="auto">
            <a:xfrm>
              <a:off x="2880" y="1164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POSITION ACCURATE WITHIN  30 NM</a:t>
              </a:r>
              <a:endParaRPr lang="en-US" sz="2400"/>
            </a:p>
          </p:txBody>
        </p:sp>
        <p:sp>
          <p:nvSpPr>
            <p:cNvPr id="20512" name="Rectangle 11"/>
            <p:cNvSpPr>
              <a:spLocks noChangeArrowheads="1"/>
            </p:cNvSpPr>
            <p:nvPr/>
          </p:nvSpPr>
          <p:spPr bwMode="auto">
            <a:xfrm>
              <a:off x="2880" y="1234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20513" name="Rectangle 12"/>
            <p:cNvSpPr>
              <a:spLocks noChangeArrowheads="1"/>
            </p:cNvSpPr>
            <p:nvPr/>
          </p:nvSpPr>
          <p:spPr bwMode="auto">
            <a:xfrm>
              <a:off x="2880" y="1303"/>
              <a:ext cx="25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PRESENT MOVEMENT TOWARD THE WEST-NORTHWEST OR 285 DEGREES AT 11 KT</a:t>
              </a:r>
              <a:endParaRPr lang="en-US" sz="2400"/>
            </a:p>
          </p:txBody>
        </p:sp>
        <p:sp>
          <p:nvSpPr>
            <p:cNvPr id="20514" name="Rectangle 13"/>
            <p:cNvSpPr>
              <a:spLocks noChangeArrowheads="1"/>
            </p:cNvSpPr>
            <p:nvPr/>
          </p:nvSpPr>
          <p:spPr bwMode="auto">
            <a:xfrm>
              <a:off x="2880" y="1373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20515" name="Rectangle 14"/>
            <p:cNvSpPr>
              <a:spLocks noChangeArrowheads="1"/>
            </p:cNvSpPr>
            <p:nvPr/>
          </p:nvSpPr>
          <p:spPr bwMode="auto">
            <a:xfrm>
              <a:off x="2880" y="1443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ESTIMATED MINIMUM CENTRAL PRESSURE 942 MB</a:t>
              </a:r>
              <a:endParaRPr lang="en-US" sz="2400"/>
            </a:p>
          </p:txBody>
        </p:sp>
        <p:sp>
          <p:nvSpPr>
            <p:cNvPr id="20516" name="Rectangle 15"/>
            <p:cNvSpPr>
              <a:spLocks noChangeArrowheads="1"/>
            </p:cNvSpPr>
            <p:nvPr/>
          </p:nvSpPr>
          <p:spPr bwMode="auto">
            <a:xfrm>
              <a:off x="2880" y="1512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MAX SUSTAINED WINDS  120 KT WITH GUSTS 135 KT.</a:t>
              </a:r>
              <a:endParaRPr lang="en-US" sz="2400"/>
            </a:p>
          </p:txBody>
        </p:sp>
        <p:sp>
          <p:nvSpPr>
            <p:cNvPr id="20517" name="Rectangle 16"/>
            <p:cNvSpPr>
              <a:spLocks noChangeArrowheads="1"/>
            </p:cNvSpPr>
            <p:nvPr/>
          </p:nvSpPr>
          <p:spPr bwMode="auto">
            <a:xfrm>
              <a:off x="2880" y="1582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WINDS AND SEAS VARY GREATLY IN EACH QUADRANT.  RADII IN NAUTICAL</a:t>
              </a:r>
              <a:endParaRPr lang="en-US" sz="2400"/>
            </a:p>
          </p:txBody>
        </p:sp>
        <p:sp>
          <p:nvSpPr>
            <p:cNvPr id="20518" name="Rectangle 17"/>
            <p:cNvSpPr>
              <a:spLocks noChangeArrowheads="1"/>
            </p:cNvSpPr>
            <p:nvPr/>
          </p:nvSpPr>
          <p:spPr bwMode="auto">
            <a:xfrm>
              <a:off x="2880" y="1652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MILES ARE THE LARGEST RADII EXPECTED ANYWHERE IN THAT QUADRANT.</a:t>
              </a:r>
              <a:endParaRPr lang="en-US" sz="2400"/>
            </a:p>
          </p:txBody>
        </p:sp>
        <p:sp>
          <p:nvSpPr>
            <p:cNvPr id="20519" name="Rectangle 18"/>
            <p:cNvSpPr>
              <a:spLocks noChangeArrowheads="1"/>
            </p:cNvSpPr>
            <p:nvPr/>
          </p:nvSpPr>
          <p:spPr bwMode="auto">
            <a:xfrm>
              <a:off x="2880" y="1721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20520" name="Rectangle 19"/>
            <p:cNvSpPr>
              <a:spLocks noChangeArrowheads="1"/>
            </p:cNvSpPr>
            <p:nvPr/>
          </p:nvSpPr>
          <p:spPr bwMode="auto">
            <a:xfrm>
              <a:off x="2880" y="1791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REPEAT...CENTER LOCATED NEAR 13.7N 58.0W AT 29/0000Z</a:t>
              </a:r>
              <a:endParaRPr lang="en-US" sz="2400"/>
            </a:p>
          </p:txBody>
        </p:sp>
        <p:sp>
          <p:nvSpPr>
            <p:cNvPr id="20521" name="Rectangle 20"/>
            <p:cNvSpPr>
              <a:spLocks noChangeArrowheads="1"/>
            </p:cNvSpPr>
            <p:nvPr/>
          </p:nvSpPr>
          <p:spPr bwMode="auto">
            <a:xfrm>
              <a:off x="2880" y="1860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AT 28/2300Z CENTER WAS LOCATED NEAR 13.7N 57.0W</a:t>
              </a:r>
              <a:endParaRPr lang="en-US" sz="2400"/>
            </a:p>
          </p:txBody>
        </p:sp>
        <p:sp>
          <p:nvSpPr>
            <p:cNvPr id="20522" name="Rectangle 21"/>
            <p:cNvSpPr>
              <a:spLocks noChangeArrowheads="1"/>
            </p:cNvSpPr>
            <p:nvPr/>
          </p:nvSpPr>
          <p:spPr bwMode="auto">
            <a:xfrm>
              <a:off x="2880" y="1930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20523" name="Rectangle 22"/>
            <p:cNvSpPr>
              <a:spLocks noChangeArrowheads="1"/>
            </p:cNvSpPr>
            <p:nvPr/>
          </p:nvSpPr>
          <p:spPr bwMode="auto">
            <a:xfrm>
              <a:off x="2880" y="2000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FORECAST VALID 29/0600Z 14.2N 59.2W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0524" name="Rectangle 23"/>
            <p:cNvSpPr>
              <a:spLocks noChangeArrowheads="1"/>
            </p:cNvSpPr>
            <p:nvPr/>
          </p:nvSpPr>
          <p:spPr bwMode="auto">
            <a:xfrm>
              <a:off x="2880" y="2069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MAX WIND  120 KT...GUSTS  135 KT.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0525" name="Rectangle 24"/>
            <p:cNvSpPr>
              <a:spLocks noChangeArrowheads="1"/>
            </p:cNvSpPr>
            <p:nvPr/>
          </p:nvSpPr>
          <p:spPr bwMode="auto">
            <a:xfrm>
              <a:off x="2880" y="2139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64 KT... 35NE  35SE  35SW  35NW.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0526" name="Rectangle 25"/>
            <p:cNvSpPr>
              <a:spLocks noChangeArrowheads="1"/>
            </p:cNvSpPr>
            <p:nvPr/>
          </p:nvSpPr>
          <p:spPr bwMode="auto">
            <a:xfrm>
              <a:off x="2880" y="2209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45 KT... 45NE  45SE  45SW  45NW.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0527" name="Rectangle 26"/>
            <p:cNvSpPr>
              <a:spLocks noChangeArrowheads="1"/>
            </p:cNvSpPr>
            <p:nvPr/>
          </p:nvSpPr>
          <p:spPr bwMode="auto">
            <a:xfrm>
              <a:off x="2880" y="2278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>
                  <a:solidFill>
                    <a:srgbClr val="FF0000"/>
                  </a:solidFill>
                </a:rPr>
                <a:t>34 KT... 135NE  135SE  135SW  135NW.</a:t>
              </a:r>
              <a:endParaRPr lang="en-US" sz="2400">
                <a:solidFill>
                  <a:srgbClr val="FF0000"/>
                </a:solidFill>
              </a:endParaRPr>
            </a:p>
          </p:txBody>
        </p:sp>
        <p:sp>
          <p:nvSpPr>
            <p:cNvPr id="20528" name="Rectangle 27"/>
            <p:cNvSpPr>
              <a:spLocks noChangeArrowheads="1"/>
            </p:cNvSpPr>
            <p:nvPr/>
          </p:nvSpPr>
          <p:spPr bwMode="auto">
            <a:xfrm>
              <a:off x="2880" y="2348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  <p:sp>
          <p:nvSpPr>
            <p:cNvPr id="20529" name="Rectangle 28"/>
            <p:cNvSpPr>
              <a:spLocks noChangeArrowheads="1"/>
            </p:cNvSpPr>
            <p:nvPr/>
          </p:nvSpPr>
          <p:spPr bwMode="auto">
            <a:xfrm>
              <a:off x="2880" y="2417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FORECAST VALID 29/1200Z 14.8N 60.3W</a:t>
              </a:r>
              <a:endParaRPr lang="en-US" sz="2400"/>
            </a:p>
          </p:txBody>
        </p:sp>
        <p:sp>
          <p:nvSpPr>
            <p:cNvPr id="20530" name="Rectangle 29"/>
            <p:cNvSpPr>
              <a:spLocks noChangeArrowheads="1"/>
            </p:cNvSpPr>
            <p:nvPr/>
          </p:nvSpPr>
          <p:spPr bwMode="auto">
            <a:xfrm>
              <a:off x="2880" y="2487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MAX WIND  125 KT...GUSTS  140 KT.</a:t>
              </a:r>
              <a:endParaRPr lang="en-US" sz="2400"/>
            </a:p>
          </p:txBody>
        </p:sp>
        <p:sp>
          <p:nvSpPr>
            <p:cNvPr id="20531" name="Rectangle 30"/>
            <p:cNvSpPr>
              <a:spLocks noChangeArrowheads="1"/>
            </p:cNvSpPr>
            <p:nvPr/>
          </p:nvSpPr>
          <p:spPr bwMode="auto">
            <a:xfrm>
              <a:off x="2880" y="2557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64 KT... 40NE  40SE  40SW  40NW.</a:t>
              </a:r>
              <a:endParaRPr lang="en-US" sz="2400"/>
            </a:p>
          </p:txBody>
        </p:sp>
        <p:sp>
          <p:nvSpPr>
            <p:cNvPr id="20532" name="Rectangle 31"/>
            <p:cNvSpPr>
              <a:spLocks noChangeArrowheads="1"/>
            </p:cNvSpPr>
            <p:nvPr/>
          </p:nvSpPr>
          <p:spPr bwMode="auto">
            <a:xfrm>
              <a:off x="2880" y="2626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50 KT... 50NE  50SE  50SW  50NW.</a:t>
              </a:r>
              <a:endParaRPr lang="en-US" sz="2400"/>
            </a:p>
          </p:txBody>
        </p:sp>
        <p:sp>
          <p:nvSpPr>
            <p:cNvPr id="20533" name="Rectangle 32"/>
            <p:cNvSpPr>
              <a:spLocks noChangeArrowheads="1"/>
            </p:cNvSpPr>
            <p:nvPr/>
          </p:nvSpPr>
          <p:spPr bwMode="auto">
            <a:xfrm>
              <a:off x="2880" y="2696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34 KT... 130NE  130SE  130SW  130NW.</a:t>
              </a:r>
              <a:endParaRPr lang="en-US" sz="2400"/>
            </a:p>
          </p:txBody>
        </p:sp>
        <p:sp>
          <p:nvSpPr>
            <p:cNvPr id="20534" name="Rectangle 33"/>
            <p:cNvSpPr>
              <a:spLocks noChangeArrowheads="1"/>
            </p:cNvSpPr>
            <p:nvPr/>
          </p:nvSpPr>
          <p:spPr bwMode="auto">
            <a:xfrm>
              <a:off x="2880" y="2766"/>
              <a:ext cx="25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800"/>
                <a:t> </a:t>
              </a:r>
              <a:endParaRPr lang="en-US" sz="2400"/>
            </a:p>
          </p:txBody>
        </p:sp>
      </p:grpSp>
      <p:pic>
        <p:nvPicPr>
          <p:cNvPr id="364578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438400"/>
            <a:ext cx="4619625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4579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5325" y="3124200"/>
            <a:ext cx="463867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8" name="Text Box 38"/>
          <p:cNvSpPr txBox="1">
            <a:spLocks noChangeArrowheads="1"/>
          </p:cNvSpPr>
          <p:nvPr/>
        </p:nvSpPr>
        <p:spPr bwMode="auto">
          <a:xfrm>
            <a:off x="7772400" y="2438400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3300"/>
                </a:solidFill>
              </a:rPr>
              <a:t>Tsunami</a:t>
            </a:r>
          </a:p>
        </p:txBody>
      </p:sp>
      <p:sp>
        <p:nvSpPr>
          <p:cNvPr id="20489" name="Text Box 39"/>
          <p:cNvSpPr txBox="1">
            <a:spLocks noChangeArrowheads="1"/>
          </p:cNvSpPr>
          <p:nvPr/>
        </p:nvSpPr>
        <p:spPr bwMode="auto">
          <a:xfrm>
            <a:off x="8285163" y="3048000"/>
            <a:ext cx="477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3300"/>
                </a:solidFill>
              </a:rPr>
              <a:t>EQ</a:t>
            </a: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800600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822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1981200"/>
            <a:ext cx="4822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7894" y="596339"/>
            <a:ext cx="1776864" cy="161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grpSp>
        <p:nvGrpSpPr>
          <p:cNvPr id="3" name="Group 56"/>
          <p:cNvGrpSpPr/>
          <p:nvPr/>
        </p:nvGrpSpPr>
        <p:grpSpPr>
          <a:xfrm>
            <a:off x="5486400" y="1406525"/>
            <a:ext cx="1791493" cy="1412875"/>
            <a:chOff x="7391400" y="1219200"/>
            <a:chExt cx="1600200" cy="1219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grpSpPr>
        <p:sp>
          <p:nvSpPr>
            <p:cNvPr id="22537" name="Text Box 37"/>
            <p:cNvSpPr txBox="1">
              <a:spLocks noChangeArrowheads="1"/>
            </p:cNvSpPr>
            <p:nvPr/>
          </p:nvSpPr>
          <p:spPr bwMode="auto">
            <a:xfrm>
              <a:off x="7543800" y="2057400"/>
              <a:ext cx="11318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solidFill>
                    <a:srgbClr val="FF3300"/>
                  </a:solidFill>
                </a:rPr>
                <a:t>Hurricane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391400" y="1219200"/>
              <a:ext cx="1600200" cy="1219200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7391400" y="1295400"/>
              <a:ext cx="1600200" cy="1143000"/>
              <a:chOff x="3552" y="2788"/>
              <a:chExt cx="1729" cy="1148"/>
            </a:xfrm>
          </p:grpSpPr>
          <p:pic>
            <p:nvPicPr>
              <p:cNvPr id="47" name="Picture 23" descr="mobil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552" y="2987"/>
                <a:ext cx="302" cy="218"/>
              </a:xfrm>
              <a:prstGeom prst="rect">
                <a:avLst/>
              </a:prstGeom>
              <a:noFill/>
            </p:spPr>
          </p:pic>
          <p:pic>
            <p:nvPicPr>
              <p:cNvPr id="48" name="Picture 24" descr="cells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792" y="3126"/>
                <a:ext cx="678" cy="504"/>
              </a:xfrm>
              <a:prstGeom prst="rect">
                <a:avLst/>
              </a:prstGeom>
              <a:noFill/>
            </p:spPr>
          </p:pic>
          <p:sp>
            <p:nvSpPr>
              <p:cNvPr id="49" name="Line 25"/>
              <p:cNvSpPr>
                <a:spLocks noChangeShapeType="1"/>
              </p:cNvSpPr>
              <p:nvPr/>
            </p:nvSpPr>
            <p:spPr bwMode="auto">
              <a:xfrm flipH="1" flipV="1">
                <a:off x="3792" y="3072"/>
                <a:ext cx="102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50" name="Picture 26" descr="cellphone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088" y="3408"/>
                <a:ext cx="193" cy="528"/>
              </a:xfrm>
              <a:prstGeom prst="rect">
                <a:avLst/>
              </a:prstGeom>
              <a:noFill/>
            </p:spPr>
          </p:pic>
          <p:pic>
            <p:nvPicPr>
              <p:cNvPr id="51" name="Picture 27" descr="landphone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800" y="2976"/>
                <a:ext cx="191" cy="490"/>
              </a:xfrm>
              <a:prstGeom prst="rect">
                <a:avLst/>
              </a:prstGeom>
              <a:noFill/>
            </p:spPr>
          </p:pic>
          <p:pic>
            <p:nvPicPr>
              <p:cNvPr id="52" name="Picture 28" descr="pager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320" y="2788"/>
                <a:ext cx="377" cy="261"/>
              </a:xfrm>
              <a:prstGeom prst="rect">
                <a:avLst/>
              </a:prstGeom>
              <a:noFill/>
            </p:spPr>
          </p:pic>
          <p:cxnSp>
            <p:nvCxnSpPr>
              <p:cNvPr id="53" name="AutoShape 29"/>
              <p:cNvCxnSpPr>
                <a:cxnSpLocks noChangeShapeType="1"/>
              </p:cNvCxnSpPr>
              <p:nvPr/>
            </p:nvCxnSpPr>
            <p:spPr bwMode="auto">
              <a:xfrm flipV="1">
                <a:off x="4470" y="3221"/>
                <a:ext cx="330" cy="15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54" name="AutoShape 30"/>
              <p:cNvCxnSpPr>
                <a:cxnSpLocks noChangeShapeType="1"/>
              </p:cNvCxnSpPr>
              <p:nvPr/>
            </p:nvCxnSpPr>
            <p:spPr bwMode="auto">
              <a:xfrm rot="16200000" flipH="1">
                <a:off x="4586" y="3169"/>
                <a:ext cx="48" cy="957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55" name="AutoShape 31"/>
              <p:cNvCxnSpPr>
                <a:cxnSpLocks noChangeShapeType="1"/>
              </p:cNvCxnSpPr>
              <p:nvPr/>
            </p:nvCxnSpPr>
            <p:spPr bwMode="auto">
              <a:xfrm rot="16200000">
                <a:off x="4125" y="2925"/>
                <a:ext cx="201" cy="189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pic>
        <p:nvPicPr>
          <p:cNvPr id="59" name="Picture 8"/>
          <p:cNvPicPr>
            <a:picLocks noChangeAspect="1" noChangeArrowheads="1"/>
          </p:cNvPicPr>
          <p:nvPr/>
        </p:nvPicPr>
        <p:blipFill>
          <a:blip r:embed="rId14" cstate="print"/>
          <a:srcRect t="20833" r="26535" b="2200"/>
          <a:stretch>
            <a:fillRect/>
          </a:stretch>
        </p:blipFill>
        <p:spPr bwMode="auto">
          <a:xfrm>
            <a:off x="7162800" y="3276600"/>
            <a:ext cx="1993900" cy="1641475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06684" y="4419600"/>
            <a:ext cx="211811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4495800"/>
            <a:ext cx="733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Storm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4648200" y="4495800"/>
            <a:ext cx="912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Volcano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467600" y="3200400"/>
            <a:ext cx="1039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High Surf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715000" y="3276600"/>
            <a:ext cx="4810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EQ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800600" y="3124200"/>
            <a:ext cx="639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2"/>
                </a:solidFill>
              </a:rPr>
              <a:t>Fires</a:t>
            </a:r>
          </a:p>
        </p:txBody>
      </p:sp>
      <p:pic>
        <p:nvPicPr>
          <p:cNvPr id="67" name="Picture 30" descr="Tinian Power Plant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76800" y="5105400"/>
            <a:ext cx="1928415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scene3d>
            <a:camera prst="perspectiveContrastingLeftFacing"/>
            <a:lightRig rig="threePt" dir="t"/>
          </a:scene3d>
        </p:spPr>
      </p:pic>
      <p:pic>
        <p:nvPicPr>
          <p:cNvPr id="68" name="Picture 9" descr="Z:\Online_Library\Graphics Library\Photo Library\2007\2007-11-Vietnam\Workshop Nov 6-7\Vietnam_Workshop_1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76600" y="5257800"/>
            <a:ext cx="2178371" cy="14478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"/>
          </a:effectLst>
          <a:scene3d>
            <a:camera prst="perspectiveHeroicExtremeLeftFacing"/>
            <a:lightRig rig="threePt" dir="t"/>
          </a:scene3d>
        </p:spPr>
      </p:pic>
      <p:pic>
        <p:nvPicPr>
          <p:cNvPr id="66" name="Picture 65" descr="phot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94488" y="901700"/>
            <a:ext cx="968375" cy="145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369050" y="260350"/>
            <a:ext cx="25860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Mobile Apps, Social Media</a:t>
            </a:r>
          </a:p>
        </p:txBody>
      </p:sp>
    </p:spTree>
    <p:extLst>
      <p:ext uri="{BB962C8B-B14F-4D97-AF65-F5344CB8AC3E}">
        <p14:creationId xmlns:p14="http://schemas.microsoft.com/office/powerpoint/2010/main" val="873062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4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64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64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4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4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64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64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 Detection and Modeling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17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Hazards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525963"/>
          </a:xfrm>
        </p:spPr>
        <p:txBody>
          <a:bodyPr/>
          <a:lstStyle/>
          <a:p>
            <a:r>
              <a:rPr lang="en-US" dirty="0" smtClean="0"/>
              <a:t>Dynamic Data Processing and Publication</a:t>
            </a:r>
          </a:p>
          <a:p>
            <a:pPr lvl="2"/>
            <a:r>
              <a:rPr lang="en-US" dirty="0" smtClean="0"/>
              <a:t>Earthquakes</a:t>
            </a:r>
          </a:p>
          <a:p>
            <a:pPr lvl="2"/>
            <a:r>
              <a:rPr lang="en-US" dirty="0" smtClean="0"/>
              <a:t>Tsunamis</a:t>
            </a:r>
          </a:p>
          <a:p>
            <a:pPr lvl="2"/>
            <a:r>
              <a:rPr lang="en-US" dirty="0" smtClean="0"/>
              <a:t>Tropical Cyclones</a:t>
            </a:r>
          </a:p>
          <a:p>
            <a:pPr lvl="2"/>
            <a:r>
              <a:rPr lang="en-US" dirty="0" smtClean="0"/>
              <a:t>Wildfires</a:t>
            </a:r>
          </a:p>
          <a:p>
            <a:pPr lvl="2"/>
            <a:r>
              <a:rPr lang="en-US" dirty="0" smtClean="0"/>
              <a:t>Volcanoes</a:t>
            </a:r>
          </a:p>
          <a:p>
            <a:pPr lvl="2"/>
            <a:r>
              <a:rPr lang="en-US" i="1" dirty="0" smtClean="0"/>
              <a:t>Floods</a:t>
            </a:r>
          </a:p>
          <a:p>
            <a:r>
              <a:rPr lang="en-US" dirty="0" smtClean="0"/>
              <a:t>Stored in Enterprise Geospatial Database</a:t>
            </a:r>
          </a:p>
          <a:p>
            <a:r>
              <a:rPr lang="en-US" dirty="0" smtClean="0"/>
              <a:t>Published as standards-based Map </a:t>
            </a:r>
            <a:r>
              <a:rPr lang="en-US" dirty="0" smtClean="0"/>
              <a:t>&amp; Data Services</a:t>
            </a:r>
            <a:endParaRPr lang="en-US" dirty="0" smtClean="0"/>
          </a:p>
          <a:p>
            <a:r>
              <a:rPr lang="en-US" dirty="0" smtClean="0"/>
              <a:t>Consumed in Web &amp; Mobile Apps, Social Media, Plug-in Widget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Copyright 2006-2010 - PDC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0"/>
            <a:ext cx="4138396" cy="205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98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10564</TotalTime>
  <Words>1454</Words>
  <Application>Microsoft Office PowerPoint</Application>
  <PresentationFormat>On-screen Show (4:3)</PresentationFormat>
  <Paragraphs>327</Paragraphs>
  <Slides>31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Technic</vt:lpstr>
      <vt:lpstr>PowerPoint Presentation</vt:lpstr>
      <vt:lpstr>Avoid Hazards</vt:lpstr>
      <vt:lpstr>PDC Presence and Composition</vt:lpstr>
      <vt:lpstr>Objective: Building a Bridge</vt:lpstr>
      <vt:lpstr>PDC’s Integrated Approach</vt:lpstr>
      <vt:lpstr>DM Challenges &amp; Gaps …</vt:lpstr>
      <vt:lpstr>Overcoming Challenges</vt:lpstr>
      <vt:lpstr>Hazard Detection and Modeling</vt:lpstr>
      <vt:lpstr>Automated Hazards</vt:lpstr>
      <vt:lpstr>Hazard Modeling Capabilities</vt:lpstr>
      <vt:lpstr>Disaster Assessment, Monitoring and Warning</vt:lpstr>
      <vt:lpstr>DisasterAWARE</vt:lpstr>
      <vt:lpstr>PDC Global Hazards Atlas</vt:lpstr>
      <vt:lpstr>PowerPoint Presentation</vt:lpstr>
      <vt:lpstr>Warning Notification / Subscription</vt:lpstr>
      <vt:lpstr>PowerPoint Presentation</vt:lpstr>
      <vt:lpstr>PowerPoint Presentation</vt:lpstr>
      <vt:lpstr>Regional DisasterAWARE Deployments</vt:lpstr>
      <vt:lpstr>Caribbean CDERA (2003)</vt:lpstr>
      <vt:lpstr>Thailand NDWC (2006 &amp; 2013)</vt:lpstr>
      <vt:lpstr>Vietnam DMC (2010; 2012-14)</vt:lpstr>
      <vt:lpstr>ASEAN AHA Centre (2012)</vt:lpstr>
      <vt:lpstr>Indonesia BNPB (2012-14, in-progress)</vt:lpstr>
      <vt:lpstr>NASA FIRMS</vt:lpstr>
      <vt:lpstr>PDC/UH Collaboration</vt:lpstr>
      <vt:lpstr>PowerPoint Presentation</vt:lpstr>
      <vt:lpstr>Flood Hazard (manual SOP)</vt:lpstr>
      <vt:lpstr>PDC/UMD GFMS Collaboration</vt:lpstr>
      <vt:lpstr>DFO Collaboration – Large Floods </vt:lpstr>
      <vt:lpstr>Super Typhoon Haiyan</vt:lpstr>
      <vt:lpstr>PowerPoint Presentation</vt:lpstr>
    </vt:vector>
  </TitlesOfParts>
  <Company>PDC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and Mobile Apps for DM</dc:title>
  <dc:creator>cchiesa@pdc.org</dc:creator>
  <cp:keywords>social media, mobile, disaster management, twitter, facebook, iOS, android</cp:keywords>
  <dc:description>Presented at UH OCHA / China Ministry of Commerce HA workshop in Shanghai by Chris Chiesa, PDC, October 2011</dc:description>
  <cp:lastModifiedBy>Chris Chiesa</cp:lastModifiedBy>
  <cp:revision>400</cp:revision>
  <dcterms:created xsi:type="dcterms:W3CDTF">2009-11-13T21:54:39Z</dcterms:created>
  <dcterms:modified xsi:type="dcterms:W3CDTF">2013-11-13T02:40:17Z</dcterms:modified>
</cp:coreProperties>
</file>