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8" r:id="rId3"/>
    <p:sldId id="356" r:id="rId4"/>
    <p:sldId id="360" r:id="rId5"/>
    <p:sldId id="389" r:id="rId6"/>
    <p:sldId id="376" r:id="rId7"/>
    <p:sldId id="377" r:id="rId8"/>
    <p:sldId id="371" r:id="rId9"/>
    <p:sldId id="375" r:id="rId10"/>
    <p:sldId id="390" r:id="rId11"/>
    <p:sldId id="39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EE32"/>
    <a:srgbClr val="B4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4E7710-1A53-4593-8938-385F48DE4A69}" type="datetimeFigureOut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1F3F2B-A48C-40D5-864C-BC4706C4C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2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239939-5BB4-4B49-BA85-9F9011AF69AE}" type="datetimeFigureOut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0D7796-B3BB-4EAF-A685-E8F00BC1B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E4A5-8F5E-4E89-B8E5-D50F6B8F7959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234A-E832-4B9F-9EC6-AA5C57973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231C-A8A3-471D-93F8-91B68E074F66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2A9A-9D14-43A3-8410-6EDA04E72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C6A0-9182-4A88-89E5-57C6AFE4EF0E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EF9D-CC9E-4842-B1C7-F5B9B9353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EBF5-E8F0-4C59-8545-7B3380F149E9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6C3D-AEAC-4462-B0AB-8FF078D5D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89EF-EA36-4564-A6E5-36421146B05D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1476-ABBF-465F-B75F-CE7B62DA7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F3DA-FA09-401D-BE9E-1B708C13D5CC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7228-558E-442E-8FA7-3035362A4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4E9E-B6B2-4674-8DD6-010A7BFBF49C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E1A7-DDD1-4F7D-AD25-DE7F71459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86F6-E1A2-41C7-91E8-192D383500CA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1ACA-300C-4F25-8A7D-C0DF6B8BE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6276-0ECC-4137-BA76-B0ED75EFDEB6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ECF-2363-4885-B78B-606BFA875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2AF8-F870-4386-8911-B3E31D817966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BEF9-1F2B-43D7-ADBE-EAD6141AC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5195-85D6-4EBC-9C73-A16B0BD15A72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896C-BB36-4B81-9161-9A177F5A5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0112-49D6-4C3C-A220-CD8F4596AF24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B1DC-DCF1-4AB6-B753-F67C9653D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F50C25-0E79-4B02-9E9D-2FC89FB2F530}" type="datetime1">
              <a:rPr lang="en-US"/>
              <a:pPr>
                <a:defRPr/>
              </a:pPr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D4A7D-1CA0-4722-B063-FBA090783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ohrer.17\Documents\presentations\vulture\EarthToSky\gulls_wind_2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4038600" cy="686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itle 1"/>
          <p:cNvSpPr>
            <a:spLocks noGrp="1"/>
          </p:cNvSpPr>
          <p:nvPr>
            <p:ph type="ctrTitle"/>
          </p:nvPr>
        </p:nvSpPr>
        <p:spPr>
          <a:xfrm>
            <a:off x="-76200" y="3124200"/>
            <a:ext cx="5257800" cy="1524000"/>
          </a:xfrm>
        </p:spPr>
        <p:txBody>
          <a:bodyPr/>
          <a:lstStyle/>
          <a:p>
            <a:r>
              <a:rPr lang="en-US" sz="2400" b="1" dirty="0" err="1" smtClean="0"/>
              <a:t>Env</a:t>
            </a:r>
            <a:r>
              <a:rPr lang="en-US" sz="2400" b="1" dirty="0" smtClean="0"/>
              <a:t>-DATA –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New Tools for Studying Animal Movement and Their Environment</a:t>
            </a:r>
            <a:endParaRPr lang="en-US" sz="2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7467600" cy="990600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Gil Bohrer </a:t>
            </a:r>
          </a:p>
          <a:p>
            <a:pPr algn="l">
              <a:lnSpc>
                <a:spcPts val="24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Assistant Professor for Ecological Engineering</a:t>
            </a:r>
          </a:p>
          <a:p>
            <a:pPr algn="l">
              <a:lnSpc>
                <a:spcPts val="24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Department of Civil, Environmental &amp; Geodetic Engineering</a:t>
            </a:r>
            <a:br>
              <a:rPr lang="en-US" sz="14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The Ohio State University</a:t>
            </a:r>
          </a:p>
        </p:txBody>
      </p:sp>
      <p:pic>
        <p:nvPicPr>
          <p:cNvPr id="6" name="Picture 5" descr="b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57800" cy="32481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6200" y="5715000"/>
            <a:ext cx="518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0000"/>
                </a:solidFill>
                <a:ea typeface="+mj-ea"/>
                <a:cs typeface="+mj-cs"/>
              </a:rPr>
              <a:t>GPM Workshop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5000"/>
            <a:ext cx="9220201" cy="614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265668"/>
            <a:ext cx="6182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Going global - Trans-American migration of Turkey Vulture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1143000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Breeding home-range size is affected by environment – NDVI and Temperature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914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181600"/>
            <a:ext cx="92202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5410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Northern/Southern range precluded us from testing precipitation using TRMM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Movement is tightly linked with the environment – along the path, and the path not taken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ulls_wind_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0960" y="1143000"/>
            <a:ext cx="920496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r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3617"/>
            <a:ext cx="9296400" cy="6341583"/>
          </a:xfrm>
          <a:prstGeom prst="rect">
            <a:avLst/>
          </a:prstGeom>
        </p:spPr>
      </p:pic>
      <p:pic>
        <p:nvPicPr>
          <p:cNvPr id="3" name="Picture 2" descr="martin-ro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0"/>
            <a:ext cx="1905000" cy="14287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200" y="5638800"/>
            <a:ext cx="8229600" cy="80803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www.movebank.org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i="1" dirty="0" smtClean="0"/>
              <a:t>What to do with track data?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610600" cy="462978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Track annotation</a:t>
            </a:r>
            <a:r>
              <a:rPr lang="en-US" sz="2800" dirty="0" smtClean="0">
                <a:latin typeface="Arial" charset="0"/>
              </a:rPr>
              <a:t> – linking environmental data to observed track points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5626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Albatross movement to Galapagos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839200" cy="4267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Env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-DATA</a:t>
            </a:r>
            <a:r>
              <a:rPr lang="en-US" sz="2800" dirty="0" smtClean="0">
                <a:latin typeface="Arial" charset="0"/>
              </a:rPr>
              <a:t>– Environmental Data Automated Track Annotation system in </a:t>
            </a:r>
            <a:r>
              <a:rPr lang="en-US" sz="2800" dirty="0" err="1" smtClean="0">
                <a:latin typeface="Arial" charset="0"/>
              </a:rPr>
              <a:t>MoveBank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6260068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NASA Biological </a:t>
            </a:r>
            <a:r>
              <a:rPr lang="en-US" dirty="0" smtClean="0">
                <a:solidFill>
                  <a:srgbClr val="0000FF"/>
                </a:solidFill>
              </a:rPr>
              <a:t>Monitoring, </a:t>
            </a:r>
            <a:r>
              <a:rPr lang="en-US" dirty="0">
                <a:solidFill>
                  <a:srgbClr val="0000FF"/>
                </a:solidFill>
              </a:rPr>
              <a:t>project #</a:t>
            </a:r>
            <a:r>
              <a:rPr lang="en-GB" dirty="0">
                <a:solidFill>
                  <a:srgbClr val="0000FF"/>
                </a:solidFill>
              </a:rPr>
              <a:t>NNX11AP61G </a:t>
            </a:r>
          </a:p>
        </p:txBody>
      </p:sp>
    </p:spTree>
    <p:extLst>
      <p:ext uri="{BB962C8B-B14F-4D97-AF65-F5344CB8AC3E}">
        <p14:creationId xmlns:p14="http://schemas.microsoft.com/office/powerpoint/2010/main" val="35698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7" y="457200"/>
            <a:ext cx="6490855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Zebras at the Okavango Delta: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Moving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greener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pastures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2133600"/>
            <a:ext cx="8915400" cy="4572000"/>
            <a:chOff x="152400" y="1676400"/>
            <a:chExt cx="8915400" cy="4572000"/>
          </a:xfrm>
        </p:grpSpPr>
        <p:sp>
          <p:nvSpPr>
            <p:cNvPr id="205862" name="Rectangle 38"/>
            <p:cNvSpPr>
              <a:spLocks noChangeArrowheads="1"/>
            </p:cNvSpPr>
            <p:nvPr/>
          </p:nvSpPr>
          <p:spPr bwMode="auto">
            <a:xfrm>
              <a:off x="5929313" y="5183188"/>
              <a:ext cx="317500" cy="104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2400" y="1676400"/>
              <a:ext cx="8915400" cy="4572000"/>
              <a:chOff x="304800" y="4648200"/>
              <a:chExt cx="4648200" cy="2133600"/>
            </a:xfrm>
          </p:grpSpPr>
          <p:pic>
            <p:nvPicPr>
              <p:cNvPr id="205830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3200" y="4876800"/>
                <a:ext cx="1914525" cy="1851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59" name="Picture 3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" y="4724400"/>
                <a:ext cx="2143125" cy="1985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304800" y="4648200"/>
                <a:ext cx="4648200" cy="2133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05000" y="392864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Botswana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530024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South Africa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34000" y="2463225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Okavango river delta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19975" y="4673025"/>
              <a:ext cx="1466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Makgadikgadi salt pans</a:t>
              </a:r>
              <a:endParaRPr lang="en-US" sz="16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248400" y="2946975"/>
              <a:ext cx="1676400" cy="172605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44708" y="2777698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Namibia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24200" y="18288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Zimbabwe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0"/>
            <a:ext cx="2381250" cy="20002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124200" y="2623457"/>
            <a:ext cx="2209800" cy="19594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048000" y="3810000"/>
            <a:ext cx="2286000" cy="18827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" y="1752600"/>
            <a:ext cx="447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Bartlam</a:t>
            </a:r>
            <a:r>
              <a:rPr lang="en-US" sz="1600" dirty="0"/>
              <a:t>-</a:t>
            </a:r>
            <a:r>
              <a:rPr lang="en-US" sz="1600" dirty="0" smtClean="0"/>
              <a:t>Broo</a:t>
            </a:r>
            <a:r>
              <a:rPr lang="en-US" sz="1600" dirty="0" smtClean="0"/>
              <a:t>ks et al </a:t>
            </a:r>
            <a:r>
              <a:rPr lang="en-US" sz="1600" dirty="0"/>
              <a:t>JGR 2014 (in press)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3716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Zebras surf the green wave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Consider precipitation as well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6200" y="1066800"/>
            <a:ext cx="9031029" cy="3783736"/>
            <a:chOff x="228600" y="1295400"/>
            <a:chExt cx="9031029" cy="3783736"/>
          </a:xfrm>
        </p:grpSpPr>
        <p:pic>
          <p:nvPicPr>
            <p:cNvPr id="13" name="Picture 1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2400" y="1295400"/>
              <a:ext cx="5297229" cy="378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/>
            <p:nvPr/>
          </p:nvPicPr>
          <p:blipFill>
            <a:blip r:embed="rId3" cstate="print"/>
            <a:srcRect r="19769" b="10413"/>
            <a:stretch>
              <a:fillRect/>
            </a:stretch>
          </p:blipFill>
          <p:spPr bwMode="auto">
            <a:xfrm>
              <a:off x="228600" y="1295400"/>
              <a:ext cx="4244606" cy="3380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847" name="Rectangle 23"/>
          <p:cNvSpPr>
            <a:spLocks noChangeArrowheads="1"/>
          </p:cNvSpPr>
          <p:nvPr/>
        </p:nvSpPr>
        <p:spPr bwMode="auto">
          <a:xfrm>
            <a:off x="5913438" y="4073525"/>
            <a:ext cx="952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48" name="Rectangle 24"/>
          <p:cNvSpPr>
            <a:spLocks noChangeArrowheads="1"/>
          </p:cNvSpPr>
          <p:nvPr/>
        </p:nvSpPr>
        <p:spPr bwMode="auto">
          <a:xfrm>
            <a:off x="5913438" y="4030663"/>
            <a:ext cx="1000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5913438" y="3983038"/>
            <a:ext cx="84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0" name="Rectangle 26"/>
          <p:cNvSpPr>
            <a:spLocks noChangeArrowheads="1"/>
          </p:cNvSpPr>
          <p:nvPr/>
        </p:nvSpPr>
        <p:spPr bwMode="auto">
          <a:xfrm>
            <a:off x="5913438" y="3951288"/>
            <a:ext cx="746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1" name="Rectangle 27"/>
          <p:cNvSpPr>
            <a:spLocks noChangeArrowheads="1"/>
          </p:cNvSpPr>
          <p:nvPr/>
        </p:nvSpPr>
        <p:spPr bwMode="auto">
          <a:xfrm>
            <a:off x="5913438" y="3930650"/>
            <a:ext cx="84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2" name="Rectangle 28"/>
          <p:cNvSpPr>
            <a:spLocks noChangeArrowheads="1"/>
          </p:cNvSpPr>
          <p:nvPr/>
        </p:nvSpPr>
        <p:spPr bwMode="auto">
          <a:xfrm>
            <a:off x="5913438" y="3897313"/>
            <a:ext cx="1063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3" name="Rectangle 29"/>
          <p:cNvSpPr>
            <a:spLocks noChangeArrowheads="1"/>
          </p:cNvSpPr>
          <p:nvPr/>
        </p:nvSpPr>
        <p:spPr bwMode="auto">
          <a:xfrm>
            <a:off x="5913438" y="3849688"/>
            <a:ext cx="1063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4" name="Rectangle 30"/>
          <p:cNvSpPr>
            <a:spLocks noChangeArrowheads="1"/>
          </p:cNvSpPr>
          <p:nvPr/>
        </p:nvSpPr>
        <p:spPr bwMode="auto">
          <a:xfrm>
            <a:off x="5913438" y="3802063"/>
            <a:ext cx="1000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5" name="Rectangle 31"/>
          <p:cNvSpPr>
            <a:spLocks noChangeArrowheads="1"/>
          </p:cNvSpPr>
          <p:nvPr/>
        </p:nvSpPr>
        <p:spPr bwMode="auto">
          <a:xfrm>
            <a:off x="5913438" y="3754438"/>
            <a:ext cx="746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6" name="Rectangle 32"/>
          <p:cNvSpPr>
            <a:spLocks noChangeArrowheads="1"/>
          </p:cNvSpPr>
          <p:nvPr/>
        </p:nvSpPr>
        <p:spPr bwMode="auto">
          <a:xfrm>
            <a:off x="5913438" y="3738563"/>
            <a:ext cx="84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7" name="Rectangle 33"/>
          <p:cNvSpPr>
            <a:spLocks noChangeArrowheads="1"/>
          </p:cNvSpPr>
          <p:nvPr/>
        </p:nvSpPr>
        <p:spPr bwMode="auto">
          <a:xfrm>
            <a:off x="5913438" y="3711575"/>
            <a:ext cx="1333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8" name="Rectangle 34"/>
          <p:cNvSpPr>
            <a:spLocks noChangeArrowheads="1"/>
          </p:cNvSpPr>
          <p:nvPr/>
        </p:nvSpPr>
        <p:spPr bwMode="auto">
          <a:xfrm>
            <a:off x="5913438" y="3638550"/>
            <a:ext cx="84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60" name="Rectangle 36"/>
          <p:cNvSpPr>
            <a:spLocks noChangeArrowheads="1"/>
          </p:cNvSpPr>
          <p:nvPr/>
        </p:nvSpPr>
        <p:spPr bwMode="auto">
          <a:xfrm>
            <a:off x="6072188" y="798513"/>
            <a:ext cx="1174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62" name="Rectangle 38"/>
          <p:cNvSpPr>
            <a:spLocks noChangeArrowheads="1"/>
          </p:cNvSpPr>
          <p:nvPr/>
        </p:nvSpPr>
        <p:spPr bwMode="auto">
          <a:xfrm>
            <a:off x="5929313" y="5183188"/>
            <a:ext cx="317500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41302" y="4447580"/>
            <a:ext cx="16114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 </a:t>
            </a:r>
            <a:r>
              <a:rPr lang="en-US" sz="1600" dirty="0" err="1" smtClean="0"/>
              <a:t>dd</a:t>
            </a:r>
            <a:r>
              <a:rPr lang="en-US" sz="1600" dirty="0" smtClean="0"/>
              <a:t>-mm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475103" y="4419600"/>
            <a:ext cx="16114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 </a:t>
            </a:r>
            <a:r>
              <a:rPr lang="en-US" sz="1600" dirty="0" err="1" smtClean="0"/>
              <a:t>dd</a:t>
            </a:r>
            <a:r>
              <a:rPr lang="en-US" sz="1600" dirty="0" smtClean="0"/>
              <a:t>-mm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057400" y="3200400"/>
            <a:ext cx="3417703" cy="2624554"/>
            <a:chOff x="2057400" y="3200400"/>
            <a:chExt cx="3417703" cy="2624554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2057400" y="3200400"/>
              <a:ext cx="2057400" cy="2286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189103" y="5486400"/>
              <a:ext cx="2286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Aborted migration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Our data allowed developing a very good </a:t>
            </a:r>
            <a:br>
              <a:rPr lang="en-US" sz="3200" dirty="0" smtClean="0"/>
            </a:br>
            <a:r>
              <a:rPr lang="en-US" sz="3200" dirty="0" smtClean="0"/>
              <a:t>model of zebra movement</a:t>
            </a:r>
            <a:endParaRPr lang="en-US" sz="3200" dirty="0"/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405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05528"/>
              </p:ext>
            </p:extLst>
          </p:nvPr>
        </p:nvGraphicFramePr>
        <p:xfrm>
          <a:off x="1417638" y="5334000"/>
          <a:ext cx="60547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2908080" imgH="634680" progId="Equation.3">
                  <p:embed/>
                </p:oleObj>
              </mc:Choice>
              <mc:Fallback>
                <p:oleObj name="Equation" r:id="rId4" imgW="2908080" imgH="6346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5334000"/>
                        <a:ext cx="6054725" cy="1352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8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05400"/>
            <a:ext cx="8610600" cy="16002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Zebras use rain in the dry-season habitat to predict grass growth at the destination wet-season habitat</a:t>
            </a:r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5774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5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6444</TotalTime>
  <Words>176</Words>
  <Application>Microsoft Office PowerPoint</Application>
  <PresentationFormat>On-screen Show (4:3)</PresentationFormat>
  <Paragraphs>43</Paragraphs>
  <Slides>11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Equation 3.0</vt:lpstr>
      <vt:lpstr>Env-DATA –  New Tools for Studying Animal Movement and Their Environment</vt:lpstr>
      <vt:lpstr>Movement is tightly linked with the environment – along the path, and the path not taken</vt:lpstr>
      <vt:lpstr>www.movebank.org </vt:lpstr>
      <vt:lpstr>PowerPoint Presentation</vt:lpstr>
      <vt:lpstr>PowerPoint Presentation</vt:lpstr>
      <vt:lpstr>Zebras at the Okavango Delta:  Moving to greener pastures</vt:lpstr>
      <vt:lpstr>Zebras surf the green wave Consider precipitation as well</vt:lpstr>
      <vt:lpstr>Our data allowed developing a very good  model of zebra movement</vt:lpstr>
      <vt:lpstr>PowerPoint Presentation</vt:lpstr>
      <vt:lpstr>PowerPoint Presentation</vt:lpstr>
      <vt:lpstr>Breeding home-range size is affected by environment – NDVI and Temperature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Ecology of Soaring Flight, with a focus on migration</dc:title>
  <dc:creator>James T Mandel</dc:creator>
  <cp:lastModifiedBy>Gil Bohrer</cp:lastModifiedBy>
  <cp:revision>580</cp:revision>
  <dcterms:created xsi:type="dcterms:W3CDTF">2009-05-18T15:47:58Z</dcterms:created>
  <dcterms:modified xsi:type="dcterms:W3CDTF">2013-11-10T16:39:04Z</dcterms:modified>
</cp:coreProperties>
</file>