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387" r:id="rId2"/>
    <p:sldId id="388" r:id="rId3"/>
    <p:sldId id="394" r:id="rId4"/>
    <p:sldId id="392" r:id="rId5"/>
    <p:sldId id="390" r:id="rId6"/>
    <p:sldId id="391" r:id="rId7"/>
    <p:sldId id="39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AFF"/>
    <a:srgbClr val="FE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80000"/>
  </p:normalViewPr>
  <p:slideViewPr>
    <p:cSldViewPr snapToGrid="0" snapToObjects="1">
      <p:cViewPr varScale="1">
        <p:scale>
          <a:sx n="111" d="100"/>
          <a:sy n="111" d="100"/>
        </p:scale>
        <p:origin x="10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87B0-55F4-9E4D-BB4B-B8AB3FCAA2E5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03955-3840-E346-9B3E-DFA9794A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C1345-164C-4473-A085-D1710B397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33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03955-3840-E346-9B3E-DFA9794A35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53000"/>
            <a:ext cx="6880654" cy="978729"/>
          </a:xfrm>
        </p:spPr>
        <p:txBody>
          <a:bodyPr wrap="square" anchor="t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New Earth Science</a:t>
            </a:r>
            <a:br>
              <a:rPr lang="en-US" dirty="0"/>
            </a:br>
            <a:r>
              <a:rPr lang="en-US" dirty="0"/>
              <a:t>Division Template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429310"/>
            <a:ext cx="2990088" cy="196060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7304" y="2429310"/>
            <a:ext cx="2990088" cy="196060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34608" y="2429310"/>
            <a:ext cx="2990088" cy="1960606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01912" y="2429310"/>
            <a:ext cx="2990088" cy="1960606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435"/>
            <a:ext cx="4071938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Organization</a:t>
            </a:r>
          </a:p>
          <a:p>
            <a:pPr lvl="0"/>
            <a:r>
              <a:rPr lang="en-US" dirty="0"/>
              <a:t>Contact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395"/>
            <a:ext cx="4071938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4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7999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bg>
      <p:bgPr>
        <a:solidFill>
          <a:srgbClr val="A6AA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0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/>
        </p:nvSpPr>
        <p:spPr bwMode="auto">
          <a:xfrm>
            <a:off x="10566400" y="6618288"/>
            <a:ext cx="162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b="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867" y="74614"/>
            <a:ext cx="10219267" cy="854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84817" y="1290638"/>
            <a:ext cx="5128683" cy="5137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1" y="1290638"/>
            <a:ext cx="5128684" cy="5137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AF682-E443-4C5A-9EDA-20B2D19DBBCE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4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7700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>
              <a:defRPr>
                <a:solidFill>
                  <a:srgbClr val="244D60"/>
                </a:solidFill>
              </a:defRPr>
            </a:lvl2pPr>
            <a:lvl3pPr>
              <a:defRPr>
                <a:solidFill>
                  <a:srgbClr val="244D60"/>
                </a:solidFill>
              </a:defRPr>
            </a:lvl3pPr>
            <a:lvl4pPr>
              <a:defRPr b="0">
                <a:solidFill>
                  <a:srgbClr val="244D60"/>
                </a:solidFill>
              </a:defRPr>
            </a:lvl4pPr>
            <a:lvl5pPr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Google Shape;74;p12">
            <a:extLst>
              <a:ext uri="{FF2B5EF4-FFF2-40B4-BE49-F238E27FC236}">
                <a16:creationId xmlns:a16="http://schemas.microsoft.com/office/drawing/2014/main" id="{8E4C16FC-1284-6544-8A6F-6D83D1CC3F8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03960" cy="723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6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317691" cy="6928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220" y="685800"/>
            <a:ext cx="6172200" cy="646331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89220" y="1825625"/>
            <a:ext cx="6164580" cy="4351338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7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220" y="1825625"/>
            <a:ext cx="6164580" cy="4351338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181600" y="685800"/>
            <a:ext cx="619506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E883B-401C-AD48-8B89-0D3369158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31" y="685800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7796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45" y="685800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5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89092"/>
            <a:ext cx="12192097" cy="3533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960536"/>
            <a:ext cx="12460637" cy="2138766"/>
          </a:xfrm>
          <a:prstGeom prst="rect">
            <a:avLst/>
          </a:prstGeom>
          <a:solidFill>
            <a:schemeClr val="bg1">
              <a:alpha val="50000"/>
            </a:schemeClr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311849"/>
            <a:ext cx="10515600" cy="1338828"/>
          </a:xfrm>
        </p:spPr>
        <p:txBody>
          <a:bodyPr>
            <a:spAutoFit/>
          </a:bodyPr>
          <a:lstStyle>
            <a:lvl1pPr algn="ctr">
              <a:defRPr sz="5000" b="1" baseline="0"/>
            </a:lvl1pPr>
          </a:lstStyle>
          <a:p>
            <a:r>
              <a:rPr lang="en-US" dirty="0"/>
              <a:t>NASA SCIENCE</a:t>
            </a:r>
            <a:br>
              <a:rPr lang="en-US" dirty="0"/>
            </a:br>
            <a:r>
              <a:rPr lang="en-US" sz="4000" b="0" dirty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6902196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The New Animated Earth</a:t>
            </a:r>
            <a:br>
              <a:rPr lang="en-US" dirty="0"/>
            </a:br>
            <a:r>
              <a:rPr lang="en-US" dirty="0"/>
              <a:t>Science Division Template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rgbClr val="244D6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435"/>
            <a:ext cx="4071938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8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Organization</a:t>
            </a:r>
          </a:p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395"/>
            <a:ext cx="4071938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4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9509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9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21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hyperlink" Target="https://www.cnn.com/2013/01/17/world/africa/lake-victoria-weather-deaths/index.html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comms1278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12" Type="http://schemas.openxmlformats.org/officeDocument/2006/relationships/image" Target="../media/image27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emf"/><Relationship Id="rId11" Type="http://schemas.openxmlformats.org/officeDocument/2006/relationships/image" Target="../media/image26.png"/><Relationship Id="rId5" Type="http://schemas.openxmlformats.org/officeDocument/2006/relationships/image" Target="../media/image21.gif"/><Relationship Id="rId10" Type="http://schemas.microsoft.com/office/2007/relationships/hdphoto" Target="../media/hdphoto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8AB067-6EEE-A849-8260-7F0D4C865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ECFF04-F0B8-5345-BE20-BF6870A5FC2C}"/>
              </a:ext>
            </a:extLst>
          </p:cNvPr>
          <p:cNvSpPr txBox="1"/>
          <p:nvPr/>
        </p:nvSpPr>
        <p:spPr>
          <a:xfrm>
            <a:off x="874059" y="184551"/>
            <a:ext cx="10443882" cy="6986528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Severe Convection Mapping and </a:t>
            </a:r>
            <a:r>
              <a:rPr lang="en-US" sz="3200" b="1" i="1" dirty="0" err="1"/>
              <a:t>Climatologies</a:t>
            </a:r>
            <a:endParaRPr lang="en-US" sz="3200" b="1" i="1" dirty="0"/>
          </a:p>
          <a:p>
            <a:pPr algn="ctr"/>
            <a:r>
              <a:rPr lang="en-US" sz="3200" b="1" i="1" dirty="0"/>
              <a:t>With Geostationary Imager Observations </a:t>
            </a:r>
          </a:p>
          <a:p>
            <a:pPr algn="ctr"/>
            <a:endParaRPr lang="en-US" sz="3200" b="1" dirty="0">
              <a:solidFill>
                <a:srgbClr val="000AFF"/>
              </a:solidFill>
            </a:endParaRPr>
          </a:p>
          <a:p>
            <a:pPr algn="ctr"/>
            <a:endParaRPr lang="en-US" sz="3200" b="1" dirty="0">
              <a:solidFill>
                <a:srgbClr val="000AFF"/>
              </a:solidFill>
            </a:endParaRPr>
          </a:p>
          <a:p>
            <a:pPr algn="ctr"/>
            <a:endParaRPr lang="en-US" sz="3200" b="1" dirty="0">
              <a:solidFill>
                <a:srgbClr val="000AFF"/>
              </a:solidFill>
            </a:endParaRPr>
          </a:p>
          <a:p>
            <a:pPr algn="ctr"/>
            <a:endParaRPr lang="en-US" sz="3200" b="1" dirty="0">
              <a:solidFill>
                <a:srgbClr val="000AFF"/>
              </a:solidFill>
            </a:endParaRPr>
          </a:p>
          <a:p>
            <a:pPr algn="ctr"/>
            <a:endParaRPr lang="en-US" sz="3200" b="1" dirty="0">
              <a:solidFill>
                <a:srgbClr val="000AFF"/>
              </a:solidFill>
            </a:endParaRPr>
          </a:p>
          <a:p>
            <a:pPr algn="ctr"/>
            <a:endParaRPr lang="en-US" sz="3200" b="1" dirty="0">
              <a:solidFill>
                <a:srgbClr val="000AFF"/>
              </a:solidFill>
            </a:endParaRPr>
          </a:p>
          <a:p>
            <a:pPr algn="ctr"/>
            <a:endParaRPr lang="en-US" sz="3200" b="1" dirty="0">
              <a:solidFill>
                <a:srgbClr val="000AFF"/>
              </a:solidFill>
            </a:endParaRPr>
          </a:p>
          <a:p>
            <a:pPr algn="ctr"/>
            <a:endParaRPr lang="en-US" sz="3200" b="1" dirty="0">
              <a:solidFill>
                <a:srgbClr val="000AFF"/>
              </a:solidFill>
            </a:endParaRPr>
          </a:p>
          <a:p>
            <a:pPr algn="ctr"/>
            <a:endParaRPr lang="en-US" sz="1600" b="1" dirty="0">
              <a:solidFill>
                <a:srgbClr val="000AFF"/>
              </a:solidFill>
            </a:endParaRPr>
          </a:p>
          <a:p>
            <a:pPr algn="ctr"/>
            <a:r>
              <a:rPr lang="en-US" sz="3200" b="1" dirty="0"/>
              <a:t>Kristopher Bedka</a:t>
            </a:r>
          </a:p>
          <a:p>
            <a:pPr algn="ctr"/>
            <a:r>
              <a:rPr lang="en-US" sz="2400" b="1" dirty="0"/>
              <a:t>Science Directorate, NASA Langley Research Center</a:t>
            </a:r>
          </a:p>
          <a:p>
            <a:pPr algn="ctr"/>
            <a:endParaRPr lang="en-US" sz="2400" b="1" dirty="0"/>
          </a:p>
          <a:p>
            <a:pPr algn="ctr"/>
            <a:r>
              <a:rPr lang="en-US" sz="1600" b="1" i="1" dirty="0"/>
              <a:t>GPM-ACCP Transport and Logistics Virtual Workshop</a:t>
            </a:r>
          </a:p>
        </p:txBody>
      </p:sp>
    </p:spTree>
    <p:extLst>
      <p:ext uri="{BB962C8B-B14F-4D97-AF65-F5344CB8AC3E}">
        <p14:creationId xmlns:p14="http://schemas.microsoft.com/office/powerpoint/2010/main" val="60675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912034-5AB0-F64F-8C3C-9665EF2543C5}"/>
              </a:ext>
            </a:extLst>
          </p:cNvPr>
          <p:cNvSpPr txBox="1"/>
          <p:nvPr/>
        </p:nvSpPr>
        <p:spPr>
          <a:xfrm>
            <a:off x="969108" y="197768"/>
            <a:ext cx="6068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1732FF"/>
                </a:solidFill>
                <a:latin typeface="Calibri" charset="0"/>
                <a:ea typeface="Calibri" charset="0"/>
                <a:cs typeface="Calibri" charset="0"/>
              </a:rPr>
              <a:t>How Do Geostationary Imagers Observe Hazardous Storms?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8DC473-D1B2-5D45-AD18-F04C3146C0DB}"/>
              </a:ext>
            </a:extLst>
          </p:cNvPr>
          <p:cNvSpPr txBox="1"/>
          <p:nvPr/>
        </p:nvSpPr>
        <p:spPr>
          <a:xfrm>
            <a:off x="6711066" y="3006285"/>
            <a:ext cx="5395191" cy="3724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2532F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532FD"/>
                </a:solidFill>
                <a:latin typeface="Calibri" charset="0"/>
                <a:ea typeface="Calibri" charset="0"/>
                <a:cs typeface="Calibri" charset="0"/>
              </a:rPr>
              <a:t>What Signifies a Hazardous Storm In Geostationary Imagery?</a:t>
            </a: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1) Extremely cold and textured updraft “overshooting” cloud tops and time evolution at 30 sec to 1 min intervals</a:t>
            </a: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2) Injection of cirrus into the stratosphere, indicative of the most intense updrafts and severe storms</a:t>
            </a: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3) Rapid cloud top divergence and updraft rotation</a:t>
            </a: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4) High* lightning flash rates </a:t>
            </a:r>
            <a:r>
              <a:rPr lang="en-US" sz="1000" b="1" dirty="0">
                <a:latin typeface="Calibri" charset="0"/>
                <a:ea typeface="Calibri" charset="0"/>
                <a:cs typeface="Calibri" charset="0"/>
              </a:rPr>
              <a:t>(*there have been noted decrease in GOES GLM flash detections in storms with high ice water path (e.g. </a:t>
            </a:r>
            <a:r>
              <a:rPr lang="en-US" sz="1000" b="1" dirty="0" err="1">
                <a:latin typeface="Calibri" charset="0"/>
                <a:ea typeface="Calibri" charset="0"/>
                <a:cs typeface="Calibri" charset="0"/>
              </a:rPr>
              <a:t>Borque</a:t>
            </a:r>
            <a:r>
              <a:rPr lang="en-US" sz="1000" b="1" dirty="0">
                <a:latin typeface="Calibri" charset="0"/>
                <a:ea typeface="Calibri" charset="0"/>
                <a:cs typeface="Calibri" charset="0"/>
              </a:rPr>
              <a:t> et al. (JGR, 2020))</a:t>
            </a:r>
          </a:p>
          <a:p>
            <a:endParaRPr lang="en-US" sz="1600" b="1" dirty="0">
              <a:solidFill>
                <a:srgbClr val="2532FD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00" b="1" dirty="0">
                <a:solidFill>
                  <a:srgbClr val="2532FD"/>
                </a:solidFill>
                <a:latin typeface="Calibri" charset="0"/>
                <a:ea typeface="Calibri" charset="0"/>
                <a:cs typeface="Calibri" charset="0"/>
              </a:rPr>
              <a:t>What Can’t Geostationary Imagers Provide?</a:t>
            </a: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1) Ability to definitively identify severe vs non-severe storms and differentiate storm hazards </a:t>
            </a:r>
            <a:r>
              <a:rPr lang="en-US" sz="1000" b="1" dirty="0">
                <a:latin typeface="Calibri" charset="0"/>
                <a:ea typeface="Calibri" charset="0"/>
                <a:cs typeface="Calibri" charset="0"/>
              </a:rPr>
              <a:t>(hail vs wind vs tornado)</a:t>
            </a: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2) Hail size estimation</a:t>
            </a: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3) Precision on exactly where a storm hazard is occurring </a:t>
            </a:r>
            <a:r>
              <a:rPr lang="en-US" sz="1000" b="1" dirty="0">
                <a:latin typeface="Calibri" charset="0"/>
                <a:ea typeface="Calibri" charset="0"/>
                <a:cs typeface="Calibri" charset="0"/>
              </a:rPr>
              <a:t> (i.e. which road or rail track?)</a:t>
            </a: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4) Reliable cloud top height retrievals immediately downwind of the most intense storms, important for aviation</a:t>
            </a:r>
          </a:p>
        </p:txBody>
      </p:sp>
      <p:pic>
        <p:nvPicPr>
          <p:cNvPr id="9" name="Online Media 1" descr="20190522_multi-panel_animation_annotate">
            <a:hlinkClick r:id="" action="ppaction://media"/>
            <a:extLst>
              <a:ext uri="{FF2B5EF4-FFF2-40B4-BE49-F238E27FC236}">
                <a16:creationId xmlns:a16="http://schemas.microsoft.com/office/drawing/2014/main" id="{E6BD55A4-6205-0146-872D-8FCFD11075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66" y="1551062"/>
            <a:ext cx="6614113" cy="4862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2E04BA-50F7-1045-8301-C90BD2B4079E}"/>
              </a:ext>
            </a:extLst>
          </p:cNvPr>
          <p:cNvSpPr txBox="1"/>
          <p:nvPr/>
        </p:nvSpPr>
        <p:spPr>
          <a:xfrm>
            <a:off x="5678133" y="2664743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Missouri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A3521-AC15-0E46-B18D-5368C3A7A89C}"/>
              </a:ext>
            </a:extLst>
          </p:cNvPr>
          <p:cNvSpPr txBox="1"/>
          <p:nvPr/>
        </p:nvSpPr>
        <p:spPr>
          <a:xfrm>
            <a:off x="5552095" y="3505798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Arkansas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B9DED-46F6-5A4F-9D66-242BAD05364A}"/>
              </a:ext>
            </a:extLst>
          </p:cNvPr>
          <p:cNvSpPr txBox="1"/>
          <p:nvPr/>
        </p:nvSpPr>
        <p:spPr>
          <a:xfrm>
            <a:off x="3920086" y="3644297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Oklahoma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C0043-AFDE-5346-B7AF-E304691B8655}"/>
              </a:ext>
            </a:extLst>
          </p:cNvPr>
          <p:cNvSpPr txBox="1"/>
          <p:nvPr/>
        </p:nvSpPr>
        <p:spPr>
          <a:xfrm>
            <a:off x="3920085" y="1823963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Kansas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F800D2-F164-0742-B345-E5A629AF6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81" y="24618"/>
            <a:ext cx="5024587" cy="282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7A4410-9578-D244-8169-E67498B2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11" y="4134083"/>
            <a:ext cx="3574694" cy="27239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CBC43-0D20-7942-B169-5E4126BEC44E}"/>
              </a:ext>
            </a:extLst>
          </p:cNvPr>
          <p:cNvSpPr txBox="1"/>
          <p:nvPr/>
        </p:nvSpPr>
        <p:spPr>
          <a:xfrm>
            <a:off x="780836" y="131666"/>
            <a:ext cx="1058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1732FF"/>
                </a:solidFill>
                <a:latin typeface="Calibri" charset="0"/>
                <a:ea typeface="Calibri" charset="0"/>
                <a:cs typeface="Calibri" charset="0"/>
              </a:rPr>
              <a:t>Automated Geostationary Infrared Overshooting Cloud Top Detection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E82722-D3DE-1B4C-AF8F-414302CF0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" y="1454230"/>
            <a:ext cx="6788961" cy="535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B64A06-6700-1749-830D-3D71AF1C0B51}"/>
              </a:ext>
            </a:extLst>
          </p:cNvPr>
          <p:cNvSpPr/>
          <p:nvPr/>
        </p:nvSpPr>
        <p:spPr>
          <a:xfrm>
            <a:off x="6709272" y="771102"/>
            <a:ext cx="5306275" cy="32316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ea typeface="Times New Roman" charset="0"/>
              </a:rPr>
              <a:t>GOES-16 data aggregated at 1-minute </a:t>
            </a:r>
            <a:r>
              <a:rPr lang="en-US" sz="1600" b="1">
                <a:ea typeface="Times New Roman" charset="0"/>
              </a:rPr>
              <a:t>intervals shows </a:t>
            </a:r>
            <a:r>
              <a:rPr lang="en-US" sz="1600" b="1" dirty="0">
                <a:ea typeface="Times New Roman" charset="0"/>
              </a:rPr>
              <a:t>that overshooting cloud top detections are well correlated with precipitation echo tops at or near the tropopause </a:t>
            </a:r>
            <a:r>
              <a:rPr lang="en-US" sz="1200" b="1" dirty="0">
                <a:ea typeface="Times New Roman" charset="0"/>
              </a:rPr>
              <a:t>(top and lower-left)</a:t>
            </a:r>
          </a:p>
          <a:p>
            <a:pPr marL="285750" indent="-285750" algn="just">
              <a:buFont typeface="Arial" charset="0"/>
              <a:buChar char="•"/>
            </a:pPr>
            <a:endParaRPr lang="en-US" sz="800" b="1" dirty="0">
              <a:ea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ea typeface="Times New Roman" charset="0"/>
              </a:rPr>
              <a:t>Severe weather reports and warnings across several states are best correlated with the coldest cloud tops </a:t>
            </a:r>
            <a:r>
              <a:rPr lang="en-US" sz="1200" b="1" dirty="0">
                <a:ea typeface="Times New Roman" charset="0"/>
              </a:rPr>
              <a:t>(lower-middle)</a:t>
            </a:r>
          </a:p>
          <a:p>
            <a:pPr marL="285750" indent="-285750" algn="just">
              <a:buFont typeface="Arial" charset="0"/>
              <a:buChar char="•"/>
            </a:pPr>
            <a:endParaRPr lang="en-US" sz="800" b="1" dirty="0">
              <a:ea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ea typeface="Times New Roman" charset="0"/>
              </a:rPr>
              <a:t>The IMERG Version 6 calibrated precipitation rate retrieval </a:t>
            </a:r>
            <a:r>
              <a:rPr lang="en-US" sz="1200" b="1" dirty="0">
                <a:ea typeface="Times New Roman" charset="0"/>
              </a:rPr>
              <a:t>(lower-right) </a:t>
            </a:r>
            <a:r>
              <a:rPr lang="en-US" sz="1600" b="1" dirty="0">
                <a:ea typeface="Times New Roman" charset="0"/>
              </a:rPr>
              <a:t>is correlated with the coldest clouds, but local maxima not well linked to the most intense parts of storm lifetimes. This suggests that improvements are possible with advanced A-CCP era observations</a:t>
            </a:r>
            <a:endParaRPr lang="en-US" sz="1200" b="1" dirty="0">
              <a:ea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E55BB-7F11-6C44-90D0-D55CC1FDAE42}"/>
              </a:ext>
            </a:extLst>
          </p:cNvPr>
          <p:cNvSpPr txBox="1"/>
          <p:nvPr/>
        </p:nvSpPr>
        <p:spPr>
          <a:xfrm>
            <a:off x="6995711" y="4134083"/>
            <a:ext cx="51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D3B3A-E31A-CD4D-8A52-D1AA8CEBD263}"/>
              </a:ext>
            </a:extLst>
          </p:cNvPr>
          <p:cNvSpPr txBox="1"/>
          <p:nvPr/>
        </p:nvSpPr>
        <p:spPr>
          <a:xfrm>
            <a:off x="7348249" y="4329629"/>
            <a:ext cx="280930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/>
              <a:t>IMERG Version 6 </a:t>
            </a:r>
            <a:r>
              <a:rPr lang="en-US" sz="1200" b="1" dirty="0" err="1"/>
              <a:t>PrecipCal</a:t>
            </a:r>
            <a:r>
              <a:rPr lang="en-US" sz="1200" b="1" dirty="0"/>
              <a:t> Max </a:t>
            </a:r>
            <a:r>
              <a:rPr lang="en-US" sz="1200" b="1" dirty="0" err="1"/>
              <a:t>Precip</a:t>
            </a:r>
            <a:r>
              <a:rPr lang="en-US" sz="1200" b="1" dirty="0"/>
              <a:t> Rate</a:t>
            </a:r>
          </a:p>
        </p:txBody>
      </p:sp>
    </p:spTree>
    <p:extLst>
      <p:ext uri="{BB962C8B-B14F-4D97-AF65-F5344CB8AC3E}">
        <p14:creationId xmlns:p14="http://schemas.microsoft.com/office/powerpoint/2010/main" val="8919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F375E5-4043-D545-9652-2FF96FD9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710" y="220209"/>
            <a:ext cx="5433928" cy="867930"/>
          </a:xfrm>
        </p:spPr>
        <p:txBody>
          <a:bodyPr/>
          <a:lstStyle/>
          <a:p>
            <a:pPr algn="ctr"/>
            <a:r>
              <a:rPr lang="en-US" sz="2800" i="1" dirty="0">
                <a:solidFill>
                  <a:srgbClr val="1732FF"/>
                </a:solidFill>
                <a:latin typeface="+mn-lt"/>
              </a:rPr>
              <a:t>Lake Victoria: A Hotspot For Hazardous Thunderstorm Activity </a:t>
            </a:r>
            <a:endParaRPr lang="en-US" sz="2800" i="1" dirty="0">
              <a:latin typeface="+mn-lt"/>
            </a:endParaRPr>
          </a:p>
        </p:txBody>
      </p:sp>
      <p:pic>
        <p:nvPicPr>
          <p:cNvPr id="5" name="Picture 4" descr="picture 2014-10-23 at 2.45.47 PM.png">
            <a:extLst>
              <a:ext uri="{FF2B5EF4-FFF2-40B4-BE49-F238E27FC236}">
                <a16:creationId xmlns:a16="http://schemas.microsoft.com/office/drawing/2014/main" id="{75B71C8E-486B-5B45-8A56-E1382C2F2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92" y="41591"/>
            <a:ext cx="3487593" cy="2983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FEDB3E-B5C7-CF46-9507-9527288A3A27}"/>
              </a:ext>
            </a:extLst>
          </p:cNvPr>
          <p:cNvSpPr/>
          <p:nvPr/>
        </p:nvSpPr>
        <p:spPr>
          <a:xfrm>
            <a:off x="312991" y="1919155"/>
            <a:ext cx="5633292" cy="40318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latin typeface="+mn-lt"/>
              </a:rPr>
              <a:t>With a surface area of 26,564 km</a:t>
            </a:r>
            <a:r>
              <a:rPr lang="en-US" sz="1600" b="1" baseline="30000" dirty="0">
                <a:latin typeface="+mn-lt"/>
              </a:rPr>
              <a:t>2</a:t>
            </a:r>
            <a:r>
              <a:rPr lang="en-US" sz="1600" b="1" dirty="0">
                <a:latin typeface="+mn-lt"/>
              </a:rPr>
              <a:t>, Lake Victoria is the largest lake in Africa, slightly larger than West Virginia</a:t>
            </a:r>
          </a:p>
          <a:p>
            <a:pPr marL="285750" indent="-285750" algn="just">
              <a:buFont typeface="Arial" charset="0"/>
              <a:buChar char="•"/>
            </a:pPr>
            <a:endParaRPr lang="en-US" sz="800" b="1" dirty="0">
              <a:latin typeface="+mn-lt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latin typeface="+mn-lt"/>
              </a:rPr>
              <a:t>The lake directly sustains 30 million people living near its coasts, and its fishing industry is a critical for communities in East Africa</a:t>
            </a:r>
            <a:endParaRPr lang="en-US" sz="1600" b="1" dirty="0">
              <a:effectLst/>
              <a:latin typeface="+mn-lt"/>
              <a:ea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800" b="1" dirty="0">
              <a:latin typeface="+mn-lt"/>
              <a:ea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effectLst/>
                <a:latin typeface="+mn-lt"/>
                <a:ea typeface="Times New Roman" charset="0"/>
              </a:rPr>
              <a:t>Lake Victoria in East Africa is a dangerous place for the 200,000 people who fish, often overnight </a:t>
            </a:r>
          </a:p>
          <a:p>
            <a:pPr marL="285750" indent="-285750" algn="just">
              <a:buFont typeface="Arial" charset="0"/>
              <a:buChar char="•"/>
            </a:pPr>
            <a:endParaRPr lang="en-US" sz="800" b="1" dirty="0">
              <a:latin typeface="+mn-lt"/>
              <a:ea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effectLst/>
                <a:latin typeface="+mn-lt"/>
                <a:ea typeface="Times New Roman" charset="0"/>
              </a:rPr>
              <a:t>The International Red Cross estimates that 3,000-5,000 </a:t>
            </a:r>
            <a:r>
              <a:rPr lang="en-US" sz="1600" b="1" dirty="0">
                <a:ea typeface="Times New Roman" charset="0"/>
              </a:rPr>
              <a:t>people</a:t>
            </a:r>
            <a:r>
              <a:rPr lang="en-US" sz="1600" b="1" dirty="0">
                <a:effectLst/>
                <a:latin typeface="+mn-lt"/>
                <a:ea typeface="Times New Roman" charset="0"/>
              </a:rPr>
              <a:t> per year lose their lives in violent thunderstorms on the lake</a:t>
            </a:r>
            <a:endParaRPr lang="en-US" sz="1600" b="1" dirty="0">
              <a:ea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800" b="1" dirty="0">
              <a:effectLst/>
              <a:latin typeface="+mn-lt"/>
              <a:ea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effectLst/>
                <a:latin typeface="+mn-lt"/>
                <a:ea typeface="Times New Roman" charset="0"/>
              </a:rPr>
              <a:t>Geostationary infrared data can be used to map intense updraft regions in near real time, </a:t>
            </a:r>
            <a:r>
              <a:rPr lang="en-US" sz="1600" b="1" dirty="0">
                <a:ea typeface="Times New Roman" charset="0"/>
              </a:rPr>
              <a:t>and also</a:t>
            </a:r>
            <a:r>
              <a:rPr lang="en-US" sz="1600" b="1" dirty="0">
                <a:effectLst/>
                <a:latin typeface="+mn-lt"/>
                <a:ea typeface="Times New Roman" charset="0"/>
              </a:rPr>
              <a:t> be compiled to form </a:t>
            </a:r>
            <a:r>
              <a:rPr lang="en-US" sz="1600" b="1" dirty="0" err="1">
                <a:effectLst/>
                <a:latin typeface="+mn-lt"/>
                <a:ea typeface="Times New Roman" charset="0"/>
              </a:rPr>
              <a:t>climatologies</a:t>
            </a:r>
            <a:r>
              <a:rPr lang="en-US" sz="1600" b="1" dirty="0">
                <a:effectLst/>
                <a:latin typeface="+mn-lt"/>
                <a:ea typeface="Times New Roman" charset="0"/>
              </a:rPr>
              <a:t> </a:t>
            </a:r>
            <a:r>
              <a:rPr lang="en-US" sz="1600" b="1" dirty="0">
                <a:ea typeface="Times New Roman" charset="0"/>
              </a:rPr>
              <a:t>to better understand hazardous storm development </a:t>
            </a:r>
            <a:r>
              <a:rPr lang="en-US" sz="1200" b="1" dirty="0">
                <a:ea typeface="Times New Roman" charset="0"/>
              </a:rPr>
              <a:t>(bottom)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3CF12-710F-D742-B70C-6A46EF0B6C1A}"/>
              </a:ext>
            </a:extLst>
          </p:cNvPr>
          <p:cNvSpPr/>
          <p:nvPr/>
        </p:nvSpPr>
        <p:spPr>
          <a:xfrm>
            <a:off x="7348992" y="739211"/>
            <a:ext cx="3487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>
                <a:solidFill>
                  <a:schemeClr val="bg1"/>
                </a:solidFill>
              </a:rPr>
              <a:t>CNN Article: 13 January 2013</a:t>
            </a:r>
            <a:endParaRPr lang="en-US" sz="1200" b="1" u="sng" dirty="0">
              <a:solidFill>
                <a:srgbClr val="0563C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https://www.cnn.com/2013/01/17/world/africa/lake-victoria-weather-deaths/index.html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OTdetection_LakeVictoria_23March2010_novis" descr="OTdetection_LakeVictoria_23March2010_novis">
            <a:hlinkClick r:id="" action="ppaction://media"/>
            <a:extLst>
              <a:ext uri="{FF2B5EF4-FFF2-40B4-BE49-F238E27FC236}">
                <a16:creationId xmlns:a16="http://schemas.microsoft.com/office/drawing/2014/main" id="{485CC683-DB06-6240-B06A-62184FF57A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4602" y="3541583"/>
            <a:ext cx="4134468" cy="3274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2331D8-DE8D-CD4D-A233-7EFC0D5AB011}"/>
              </a:ext>
            </a:extLst>
          </p:cNvPr>
          <p:cNvSpPr txBox="1"/>
          <p:nvPr/>
        </p:nvSpPr>
        <p:spPr>
          <a:xfrm>
            <a:off x="6302389" y="3047575"/>
            <a:ext cx="57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Automated Geostationary Infrared </a:t>
            </a:r>
            <a:r>
              <a:rPr lang="en-US" sz="1400" b="1" dirty="0">
                <a:solidFill>
                  <a:srgbClr val="FE00FF"/>
                </a:solidFill>
              </a:rPr>
              <a:t>Deep Convection </a:t>
            </a:r>
            <a:r>
              <a:rPr lang="en-US" sz="1400" b="1" dirty="0"/>
              <a:t>(</a:t>
            </a:r>
            <a:r>
              <a:rPr lang="en-US" sz="1400" b="1" dirty="0">
                <a:solidFill>
                  <a:srgbClr val="FE00FF"/>
                </a:solidFill>
              </a:rPr>
              <a:t>magenta</a:t>
            </a:r>
            <a:r>
              <a:rPr lang="en-US" sz="1400" b="1" dirty="0"/>
              <a:t>) and </a:t>
            </a:r>
            <a:r>
              <a:rPr lang="en-US" sz="1400" b="1" dirty="0">
                <a:solidFill>
                  <a:srgbClr val="FF0000"/>
                </a:solidFill>
              </a:rPr>
              <a:t>Overshooting Top </a:t>
            </a:r>
            <a:r>
              <a:rPr lang="en-US" sz="1400" b="1" dirty="0"/>
              <a:t>(</a:t>
            </a:r>
            <a:r>
              <a:rPr lang="en-US" sz="1400" b="1" dirty="0">
                <a:solidFill>
                  <a:srgbClr val="FF0000"/>
                </a:solidFill>
              </a:rPr>
              <a:t>red</a:t>
            </a:r>
            <a:r>
              <a:rPr lang="en-US" sz="1400" b="1" dirty="0"/>
              <a:t>) Detections Across a 24-Hour Period Over East Africa</a:t>
            </a:r>
          </a:p>
        </p:txBody>
      </p:sp>
    </p:spTree>
    <p:extLst>
      <p:ext uri="{BB962C8B-B14F-4D97-AF65-F5344CB8AC3E}">
        <p14:creationId xmlns:p14="http://schemas.microsoft.com/office/powerpoint/2010/main" val="40754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FF37-2AEF-A547-BD6F-28B7FD72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276" y="33792"/>
            <a:ext cx="10443990" cy="867930"/>
          </a:xfrm>
        </p:spPr>
        <p:txBody>
          <a:bodyPr/>
          <a:lstStyle/>
          <a:p>
            <a:pPr algn="ctr"/>
            <a:r>
              <a:rPr lang="en-US" sz="2800" i="1" dirty="0">
                <a:solidFill>
                  <a:srgbClr val="1732FF"/>
                </a:solidFill>
                <a:latin typeface="+mn-lt"/>
              </a:rPr>
              <a:t>Mapping Climatological Thunderstorm Activity Over </a:t>
            </a:r>
            <a:br>
              <a:rPr lang="en-US" sz="2800" i="1" dirty="0">
                <a:solidFill>
                  <a:srgbClr val="1732FF"/>
                </a:solidFill>
                <a:latin typeface="+mn-lt"/>
              </a:rPr>
            </a:br>
            <a:r>
              <a:rPr lang="en-US" sz="2800" i="1" dirty="0">
                <a:solidFill>
                  <a:srgbClr val="1732FF"/>
                </a:solidFill>
                <a:latin typeface="+mn-lt"/>
              </a:rPr>
              <a:t>Lake Victoria Using Geostationary Infrared Data</a:t>
            </a:r>
            <a:endParaRPr lang="en-US" sz="2800" i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5923B-8C8D-784F-B857-DE454E660058}"/>
              </a:ext>
            </a:extLst>
          </p:cNvPr>
          <p:cNvSpPr txBox="1"/>
          <p:nvPr/>
        </p:nvSpPr>
        <p:spPr>
          <a:xfrm>
            <a:off x="80037" y="1517231"/>
            <a:ext cx="6433767" cy="466281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9388" indent="-179388">
              <a:buFont typeface="Arial" charset="0"/>
              <a:buChar char="•"/>
            </a:pPr>
            <a:r>
              <a:rPr lang="en-US" sz="1500" b="1" dirty="0">
                <a:latin typeface="+mn-lt"/>
              </a:rPr>
              <a:t>The daily cycle of hazardous thunderstorms over the Lake Victoria and other African Great Lakes are dominated by lake/land breeze circulations</a:t>
            </a:r>
          </a:p>
          <a:p>
            <a:pPr marL="349250" lvl="1" indent="-174625">
              <a:buFont typeface="Arial" charset="0"/>
              <a:buChar char="•"/>
            </a:pPr>
            <a:r>
              <a:rPr lang="en-US" sz="1400" b="0" dirty="0">
                <a:latin typeface="+mn-lt"/>
              </a:rPr>
              <a:t>During day, air flows from lake to land, causing storms to form along the shoreline</a:t>
            </a:r>
          </a:p>
          <a:p>
            <a:pPr marL="349250" lvl="1" indent="-174625">
              <a:buFont typeface="Arial" charset="0"/>
              <a:buChar char="•"/>
            </a:pPr>
            <a:endParaRPr lang="en-US" sz="800" b="0" dirty="0">
              <a:latin typeface="+mn-lt"/>
            </a:endParaRPr>
          </a:p>
          <a:p>
            <a:pPr marL="349250" lvl="1" indent="-174625">
              <a:buFont typeface="Arial" charset="0"/>
              <a:buChar char="•"/>
            </a:pPr>
            <a:r>
              <a:rPr lang="en-US" sz="1400" b="0" dirty="0">
                <a:latin typeface="+mn-lt"/>
              </a:rPr>
              <a:t>During night, air flows from land to lake, causing storms to form over the lakes</a:t>
            </a:r>
          </a:p>
          <a:p>
            <a:pPr marL="460375" lvl="1" indent="-123825">
              <a:buFont typeface="Arial" charset="0"/>
              <a:buChar char="•"/>
            </a:pPr>
            <a:endParaRPr lang="en-US" sz="800" dirty="0">
              <a:latin typeface="+mn-lt"/>
            </a:endParaRPr>
          </a:p>
          <a:p>
            <a:pPr marL="179388" indent="-179388">
              <a:buFont typeface="Arial" charset="0"/>
              <a:buChar char="•"/>
            </a:pPr>
            <a:r>
              <a:rPr lang="en-US" sz="1500" b="1" dirty="0">
                <a:latin typeface="+mn-lt"/>
              </a:rPr>
              <a:t>Night-time storm maximum over Lake Victoria also depicted by IMERG precipitation </a:t>
            </a:r>
            <a:r>
              <a:rPr lang="en-US" sz="1200" b="1" dirty="0">
                <a:latin typeface="+mn-lt"/>
              </a:rPr>
              <a:t>(Tan et al. </a:t>
            </a:r>
            <a:r>
              <a:rPr lang="en-US" sz="1200" b="1" dirty="0"/>
              <a:t>(JGR, 2019)) </a:t>
            </a:r>
            <a:r>
              <a:rPr lang="en-US" sz="1500" b="1" dirty="0"/>
              <a:t>and ground-based lightning sensors (</a:t>
            </a:r>
            <a:r>
              <a:rPr lang="en-US" sz="1200" b="1" dirty="0" err="1"/>
              <a:t>Virts</a:t>
            </a:r>
            <a:r>
              <a:rPr lang="en-US" sz="1200" b="1" dirty="0"/>
              <a:t> and Goodman (MWR, 2020))</a:t>
            </a:r>
            <a:endParaRPr lang="en-US" sz="1200" b="1" dirty="0">
              <a:latin typeface="+mn-lt"/>
            </a:endParaRPr>
          </a:p>
          <a:p>
            <a:pPr marL="179388" indent="-179388">
              <a:buFont typeface="Arial" charset="0"/>
              <a:buChar char="•"/>
            </a:pPr>
            <a:endParaRPr lang="en-US" sz="1500" b="1" dirty="0"/>
          </a:p>
          <a:p>
            <a:pPr marL="179388" indent="-179388">
              <a:buFont typeface="Arial" charset="0"/>
              <a:buChar char="•"/>
            </a:pPr>
            <a:r>
              <a:rPr lang="en-US" sz="1500" b="1" dirty="0">
                <a:latin typeface="+mn-lt"/>
              </a:rPr>
              <a:t>Night-time hazardous storm activity over Lake Victoria is extremely well correlated with storm activity over the lake shoreline during the day</a:t>
            </a:r>
            <a:endParaRPr lang="en-US" sz="1500" dirty="0">
              <a:latin typeface="+mn-lt"/>
            </a:endParaRPr>
          </a:p>
          <a:p>
            <a:pPr marL="349250" lvl="1" indent="-185738">
              <a:buFont typeface="Arial" charset="0"/>
              <a:buChar char="•"/>
            </a:pPr>
            <a:r>
              <a:rPr lang="en-US" sz="1500" b="0" dirty="0">
                <a:latin typeface="+mn-lt"/>
              </a:rPr>
              <a:t>If many storms occur over land during day, many storms will also occur at night over the lake</a:t>
            </a:r>
          </a:p>
          <a:p>
            <a:pPr marL="349250" lvl="1" indent="-185738">
              <a:buFont typeface="Arial" charset="0"/>
              <a:buChar char="•"/>
            </a:pPr>
            <a:endParaRPr lang="en-US" sz="800" b="0" dirty="0">
              <a:latin typeface="+mn-lt"/>
            </a:endParaRPr>
          </a:p>
          <a:p>
            <a:pPr marL="349250" lvl="1" indent="-185738">
              <a:buFont typeface="Arial" charset="0"/>
              <a:buChar char="•"/>
            </a:pPr>
            <a:r>
              <a:rPr lang="en-US" sz="1500" dirty="0"/>
              <a:t>Offers the opportunity to predict activity several hours in advance which could help save lives </a:t>
            </a:r>
            <a:r>
              <a:rPr lang="en-US" sz="1200" dirty="0"/>
              <a:t>(</a:t>
            </a:r>
            <a:r>
              <a:rPr lang="en-US" sz="1200" dirty="0" err="1"/>
              <a:t>Thiery</a:t>
            </a:r>
            <a:r>
              <a:rPr lang="en-US" sz="1200" dirty="0"/>
              <a:t> et al. (ERL, 2017))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500" b="1" dirty="0">
              <a:latin typeface="+mn-lt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500" b="1" dirty="0">
                <a:latin typeface="+mn-lt"/>
              </a:rPr>
              <a:t>Night-time maxima are </a:t>
            </a:r>
            <a:r>
              <a:rPr lang="en-US" sz="1500" b="1" dirty="0"/>
              <a:t>also occur on the other smaller African Great Lakes, Lake Maracaibo, the Amazon River, and warm ocean currents such as the Gulf Stream and Agulhas, areas of frequent shipping/fishing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FD920-1637-9045-8E5C-F93B8C9017C2}"/>
              </a:ext>
            </a:extLst>
          </p:cNvPr>
          <p:cNvSpPr txBox="1"/>
          <p:nvPr/>
        </p:nvSpPr>
        <p:spPr>
          <a:xfrm>
            <a:off x="6644821" y="870900"/>
            <a:ext cx="54671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Daily Cycle of Lake Victoria Region Thunderstorms Based on a 9-Year Overshooting Top Updraft Database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AD7591-E3ED-144F-99F9-3A71326FE1FD}"/>
              </a:ext>
            </a:extLst>
          </p:cNvPr>
          <p:cNvSpPr/>
          <p:nvPr/>
        </p:nvSpPr>
        <p:spPr>
          <a:xfrm>
            <a:off x="6672138" y="5949596"/>
            <a:ext cx="5412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+mj-lt"/>
              </a:rPr>
              <a:t>Thiery</a:t>
            </a:r>
            <a:r>
              <a:rPr lang="en-US" sz="900" dirty="0">
                <a:latin typeface="+mj-lt"/>
              </a:rPr>
              <a:t>, W., E. L. Davin, S. I. </a:t>
            </a:r>
            <a:r>
              <a:rPr lang="en-US" sz="900" dirty="0" err="1">
                <a:latin typeface="+mj-lt"/>
              </a:rPr>
              <a:t>Seneviratne</a:t>
            </a:r>
            <a:r>
              <a:rPr lang="en-US" sz="900" dirty="0">
                <a:latin typeface="+mj-lt"/>
              </a:rPr>
              <a:t>, K. M. Bedka, S. </a:t>
            </a:r>
            <a:r>
              <a:rPr lang="en-US" sz="900" dirty="0" err="1">
                <a:latin typeface="+mj-lt"/>
              </a:rPr>
              <a:t>Lhermitte</a:t>
            </a:r>
            <a:r>
              <a:rPr lang="en-US" sz="900" dirty="0">
                <a:latin typeface="+mj-lt"/>
              </a:rPr>
              <a:t>, and N. van </a:t>
            </a:r>
            <a:r>
              <a:rPr lang="en-US" sz="900" dirty="0" err="1">
                <a:latin typeface="+mj-lt"/>
              </a:rPr>
              <a:t>Lipzig</a:t>
            </a:r>
            <a:r>
              <a:rPr lang="en-US" sz="900" dirty="0">
                <a:latin typeface="+mj-lt"/>
              </a:rPr>
              <a:t>, 2016: Hazardous thunderstorm intensification over Lake Victoria. Nature Communications, 7, 12786, </a:t>
            </a:r>
            <a:r>
              <a:rPr lang="en-US" sz="900" dirty="0">
                <a:latin typeface="+mj-lt"/>
                <a:hlinkClick r:id="rId3"/>
              </a:rPr>
              <a:t>http://dx.doi.org/10.1038/ncomms12786</a:t>
            </a:r>
            <a:r>
              <a:rPr lang="en-US" sz="900" dirty="0">
                <a:latin typeface="+mj-lt"/>
              </a:rPr>
              <a:t>.</a:t>
            </a:r>
          </a:p>
          <a:p>
            <a:endParaRPr lang="en-US" sz="900" dirty="0">
              <a:latin typeface="+mj-lt"/>
            </a:endParaRPr>
          </a:p>
          <a:p>
            <a:r>
              <a:rPr lang="en-US" sz="900" dirty="0" err="1">
                <a:latin typeface="+mj-lt"/>
              </a:rPr>
              <a:t>Thiery</a:t>
            </a:r>
            <a:r>
              <a:rPr lang="en-US" sz="900" dirty="0">
                <a:latin typeface="+mj-lt"/>
              </a:rPr>
              <a:t>, W., L. Gudmundsson, K. M. Bedka, F. </a:t>
            </a:r>
            <a:r>
              <a:rPr lang="en-US" sz="900" dirty="0" err="1">
                <a:latin typeface="+mj-lt"/>
              </a:rPr>
              <a:t>Semazzi</a:t>
            </a:r>
            <a:r>
              <a:rPr lang="en-US" sz="900" dirty="0">
                <a:latin typeface="+mj-lt"/>
              </a:rPr>
              <a:t>, S. Lhermitte, P. Willems, N. van </a:t>
            </a:r>
            <a:r>
              <a:rPr lang="en-US" sz="900" dirty="0" err="1">
                <a:latin typeface="+mj-lt"/>
              </a:rPr>
              <a:t>Lipzig</a:t>
            </a:r>
            <a:r>
              <a:rPr lang="en-US" sz="900" dirty="0">
                <a:latin typeface="+mj-lt"/>
              </a:rPr>
              <a:t>, and S. Seneviratne, 2017: Early warnings of hazardous thunderstorms over Lake Victoria.  Environ. Res. Lett.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955B60-435A-4A4D-8ABE-015BF6F70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362" y="1450879"/>
            <a:ext cx="4004062" cy="44708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8EA92-781A-6E45-AECE-972785970F7D}"/>
              </a:ext>
            </a:extLst>
          </p:cNvPr>
          <p:cNvSpPr/>
          <p:nvPr/>
        </p:nvSpPr>
        <p:spPr>
          <a:xfrm>
            <a:off x="9480945" y="3726318"/>
            <a:ext cx="2135975" cy="2195383"/>
          </a:xfrm>
          <a:prstGeom prst="rect">
            <a:avLst/>
          </a:prstGeom>
          <a:solidFill>
            <a:schemeClr val="bg1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53EB69-4BC1-194E-918F-327A64D91445}"/>
              </a:ext>
            </a:extLst>
          </p:cNvPr>
          <p:cNvSpPr/>
          <p:nvPr/>
        </p:nvSpPr>
        <p:spPr>
          <a:xfrm>
            <a:off x="208260" y="3045806"/>
            <a:ext cx="4276361" cy="1564794"/>
          </a:xfrm>
          <a:prstGeom prst="ellipse">
            <a:avLst/>
          </a:prstGeom>
          <a:solidFill>
            <a:srgbClr val="DEDAFB"/>
          </a:solidFill>
          <a:ln w="25400">
            <a:solidFill>
              <a:schemeClr val="tx1"/>
            </a:solidFill>
          </a:ln>
          <a:effectLst>
            <a:outerShdw blurRad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the Highest Possible Resolution and Longest Duration Satellite and Reanalysis-Based Hail and Severe Storm </a:t>
            </a: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Climatologies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Tested and Validated With Spotter Reports, Doppler Radar Hail Detection, and Insured Losses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615F3-DB3F-084D-B0E1-2FB9175FD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23" y="1223300"/>
            <a:ext cx="3054091" cy="1536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C039A-575F-4E43-9CDE-B0DE837D48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97" b="2741"/>
          <a:stretch/>
        </p:blipFill>
        <p:spPr>
          <a:xfrm>
            <a:off x="3997505" y="980078"/>
            <a:ext cx="3054091" cy="15474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5F0B9-4C28-3140-8CB3-EED306F2A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153" y="4744266"/>
            <a:ext cx="2626302" cy="2001242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1C6872E7-01E5-2F4A-BC8E-99ECFE35603F}"/>
              </a:ext>
            </a:extLst>
          </p:cNvPr>
          <p:cNvSpPr txBox="1"/>
          <p:nvPr/>
        </p:nvSpPr>
        <p:spPr>
          <a:xfrm>
            <a:off x="20065" y="761635"/>
            <a:ext cx="360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Geostationary Lightning Flash Rates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Flash Characteristics Consistent With Hailstorms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EFBE897B-62A7-EE4B-8998-2EC7AB8FD4B6}"/>
              </a:ext>
            </a:extLst>
          </p:cNvPr>
          <p:cNvSpPr txBox="1"/>
          <p:nvPr/>
        </p:nvSpPr>
        <p:spPr>
          <a:xfrm>
            <a:off x="2559786" y="5125831"/>
            <a:ext cx="20834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25 Year Duration,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 km and 10-30 min Resolution Regional GOES and </a:t>
            </a: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Meteosat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Visible and Infrared Detections of Hailstorm Clouds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45B166-2E42-F040-889F-ACFE8BCA36C0}"/>
              </a:ext>
            </a:extLst>
          </p:cNvPr>
          <p:cNvSpPr/>
          <p:nvPr/>
        </p:nvSpPr>
        <p:spPr>
          <a:xfrm>
            <a:off x="7535082" y="1988650"/>
            <a:ext cx="4421860" cy="1294015"/>
          </a:xfrm>
          <a:prstGeom prst="ellipse">
            <a:avLst/>
          </a:prstGeom>
          <a:solidFill>
            <a:srgbClr val="DEDAFB"/>
          </a:solidFill>
          <a:ln w="25400">
            <a:solidFill>
              <a:schemeClr val="tx1"/>
            </a:solidFill>
          </a:ln>
          <a:effectLst>
            <a:outerShdw blurRad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Demonstrate Use of High Resolution Optical Imager and SAR Data To Identify Hail Damage Swaths For Post-Event Response and Insurance Claim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FF847E-A051-574B-9C7B-D38E03ED66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14" r="8862"/>
          <a:stretch/>
        </p:blipFill>
        <p:spPr>
          <a:xfrm>
            <a:off x="4656919" y="2897048"/>
            <a:ext cx="2464463" cy="1899875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F7F66F2D-2EFD-F64B-8F1D-3B12344A27F4}"/>
              </a:ext>
            </a:extLst>
          </p:cNvPr>
          <p:cNvSpPr txBox="1"/>
          <p:nvPr/>
        </p:nvSpPr>
        <p:spPr>
          <a:xfrm>
            <a:off x="3815206" y="2557530"/>
            <a:ext cx="4096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Hailstorm Environment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Climatologies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Reanalyses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D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A6DA73-0708-1B47-A582-52B30DECA0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38" y="279841"/>
            <a:ext cx="1131834" cy="16156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174670-5330-824A-BC17-22C831A5A1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905" y="279841"/>
            <a:ext cx="1131835" cy="1615612"/>
          </a:xfrm>
          <a:prstGeom prst="rect">
            <a:avLst/>
          </a:prstGeom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F643E6BE-8A62-0D48-B0DF-0B725D41D396}"/>
              </a:ext>
            </a:extLst>
          </p:cNvPr>
          <p:cNvSpPr txBox="1"/>
          <p:nvPr/>
        </p:nvSpPr>
        <p:spPr>
          <a:xfrm>
            <a:off x="8846634" y="1044176"/>
            <a:ext cx="208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Imager 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LandSat-8)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SAR 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Sentinel-1)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Hail Damage Swaths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E17F6C-67A6-D44F-9692-9CCBE9932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53" y="112538"/>
            <a:ext cx="1216070" cy="908252"/>
          </a:xfrm>
          <a:prstGeom prst="rect">
            <a:avLst/>
          </a:prstGeom>
        </p:spPr>
      </p:pic>
      <p:sp>
        <p:nvSpPr>
          <p:cNvPr id="15" name="TextBox 24">
            <a:extLst>
              <a:ext uri="{FF2B5EF4-FFF2-40B4-BE49-F238E27FC236}">
                <a16:creationId xmlns:a16="http://schemas.microsoft.com/office/drawing/2014/main" id="{ABBCBC18-660D-A547-9EF3-BB4EA422EECF}"/>
              </a:ext>
            </a:extLst>
          </p:cNvPr>
          <p:cNvSpPr txBox="1"/>
          <p:nvPr/>
        </p:nvSpPr>
        <p:spPr>
          <a:xfrm>
            <a:off x="9386956" y="75369"/>
            <a:ext cx="1074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Hail Damage To Corn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B0F566-E4F4-0B41-B6D1-CA7B428C2A2C}"/>
              </a:ext>
            </a:extLst>
          </p:cNvPr>
          <p:cNvCxnSpPr/>
          <p:nvPr/>
        </p:nvCxnSpPr>
        <p:spPr>
          <a:xfrm>
            <a:off x="9920948" y="427524"/>
            <a:ext cx="0" cy="149772"/>
          </a:xfrm>
          <a:prstGeom prst="straightConnector1">
            <a:avLst/>
          </a:prstGeom>
          <a:ln w="28575">
            <a:solidFill>
              <a:schemeClr val="tx1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20171230_15min_IRtemp">
            <a:hlinkClick r:id="" action="ppaction://media"/>
            <a:extLst>
              <a:ext uri="{FF2B5EF4-FFF2-40B4-BE49-F238E27FC236}">
                <a16:creationId xmlns:a16="http://schemas.microsoft.com/office/drawing/2014/main" id="{88621A30-A12D-CE42-8881-CDDDFFD53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065" y="4791411"/>
            <a:ext cx="2454614" cy="18925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8D237C-DFE4-824C-8654-C570A1ED590D}"/>
              </a:ext>
            </a:extLst>
          </p:cNvPr>
          <p:cNvSpPr/>
          <p:nvPr/>
        </p:nvSpPr>
        <p:spPr>
          <a:xfrm>
            <a:off x="10717477" y="66290"/>
            <a:ext cx="1364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Contains modified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Copernicus Sentinel data (2019)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CE8F209-0438-D14F-9CB8-5B12C42B4EA6}"/>
              </a:ext>
            </a:extLst>
          </p:cNvPr>
          <p:cNvSpPr/>
          <p:nvPr/>
        </p:nvSpPr>
        <p:spPr>
          <a:xfrm>
            <a:off x="7561880" y="3460497"/>
            <a:ext cx="4421860" cy="2001243"/>
          </a:xfrm>
          <a:prstGeom prst="roundRect">
            <a:avLst/>
          </a:prstGeom>
          <a:solidFill>
            <a:srgbClr val="DEDAFB"/>
          </a:solidFill>
          <a:ln w="25400">
            <a:solidFill>
              <a:schemeClr val="tx1"/>
            </a:solidFill>
          </a:ln>
          <a:effectLst>
            <a:outerShdw blurRad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</a:t>
            </a: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Climatologies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Develop Reinsurance Hail Catastrophe Models, Improve Understanding of Hailstorm Distributions at High </a:t>
            </a: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Spatio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-Temporal Resolution, and Address Important Decadal Survey Science Questions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Provide Near-Real Time Geostationary Products To Aid Severe and Aviation Weather Forecasting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Visualize and Provide Data to The International Community With GIS-Based Tools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E6AAC9E0-1E86-B347-AD3E-AC959E9CAFF7}"/>
              </a:ext>
            </a:extLst>
          </p:cNvPr>
          <p:cNvSpPr txBox="1"/>
          <p:nvPr/>
        </p:nvSpPr>
        <p:spPr>
          <a:xfrm>
            <a:off x="7418906" y="5615935"/>
            <a:ext cx="4654211" cy="115416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Partners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</a:rPr>
              <a:t>NASA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</a:rPr>
              <a:t>LaRC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</a:rPr>
              <a:t> and MSFC, U. Alabama in Huntsville, Willis Towers Watson,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</a:rPr>
              <a:t>Karlsruhe Institute of Technology, University of Buenos Aires,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</a:rPr>
              <a:t>Brazil National Institute for Space Research CPTEC,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</a:rPr>
              <a:t>National Meteorological Service of Argentina, University of Pretoria,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D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</a:rPr>
              <a:t>Insurance Institute for Business &amp; Home Safety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49B6C8-B2DF-2144-BCEE-DB5EBDB6F08A}"/>
              </a:ext>
            </a:extLst>
          </p:cNvPr>
          <p:cNvSpPr txBox="1">
            <a:spLocks/>
          </p:cNvSpPr>
          <p:nvPr/>
        </p:nvSpPr>
        <p:spPr>
          <a:xfrm>
            <a:off x="1247372" y="-53169"/>
            <a:ext cx="9986655" cy="831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Hail Storm Risk Assessment Using Space-Borne Remote Sensing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 and Reanalysis Data</a:t>
            </a:r>
            <a:endParaRPr kumimoji="0" lang="en-US" sz="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ABDAA53A-3713-3B46-B6A5-E338A19C9614}"/>
              </a:ext>
            </a:extLst>
          </p:cNvPr>
          <p:cNvSpPr txBox="1"/>
          <p:nvPr/>
        </p:nvSpPr>
        <p:spPr>
          <a:xfrm>
            <a:off x="3266795" y="552609"/>
            <a:ext cx="4515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30-Year Duration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D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Passive Microwave Hailstorm Database</a:t>
            </a:r>
          </a:p>
        </p:txBody>
      </p:sp>
    </p:spTree>
    <p:extLst>
      <p:ext uri="{BB962C8B-B14F-4D97-AF65-F5344CB8AC3E}">
        <p14:creationId xmlns:p14="http://schemas.microsoft.com/office/powerpoint/2010/main" val="9473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 animBg="1"/>
      <p:bldP spid="13" grpId="0"/>
      <p:bldP spid="15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82970B-FFE4-A045-AD5F-1D36AC64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687" y="154430"/>
            <a:ext cx="11178448" cy="812530"/>
          </a:xfrm>
        </p:spPr>
        <p:txBody>
          <a:bodyPr/>
          <a:lstStyle/>
          <a:p>
            <a:pPr algn="ctr"/>
            <a:r>
              <a:rPr lang="en-US" sz="2600" i="1" dirty="0">
                <a:solidFill>
                  <a:srgbClr val="17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Satellite Observations Could We Collect During the </a:t>
            </a:r>
            <a:br>
              <a:rPr lang="en-US" sz="2600" i="1" dirty="0">
                <a:solidFill>
                  <a:srgbClr val="17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i="1" dirty="0">
                <a:solidFill>
                  <a:srgbClr val="17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A-CCP Era To Improve Hazardous Storm Prediction/Understanding?  </a:t>
            </a:r>
            <a:endParaRPr lang="en-US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27252-8BE5-3F4D-8E1E-44FA6941C0FB}"/>
              </a:ext>
            </a:extLst>
          </p:cNvPr>
          <p:cNvSpPr txBox="1"/>
          <p:nvPr/>
        </p:nvSpPr>
        <p:spPr>
          <a:xfrm>
            <a:off x="290110" y="1255921"/>
            <a:ext cx="11611779" cy="5355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More frequent </a:t>
            </a:r>
            <a:r>
              <a:rPr lang="en-US" sz="1200" b="1" dirty="0"/>
              <a:t>(30 mins or better), </a:t>
            </a:r>
            <a:r>
              <a:rPr lang="en-US" b="1" dirty="0"/>
              <a:t>higher spatial resolution passive microwave and cloud/precipitation radar observations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observe storm vertical structure and dynamics, microwave/radar-based flooding rainfall detection, and identify possible hailstorms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Convective updraft intensity and vertical motion profile observations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Aviation turbulence detection and identify storms likely to be hail or tornado-producing which have the strongest updrafts on average </a:t>
            </a:r>
            <a:r>
              <a:rPr lang="en-US" sz="1200" dirty="0"/>
              <a:t>(</a:t>
            </a:r>
            <a:r>
              <a:rPr lang="en-US" sz="1200" dirty="0" err="1"/>
              <a:t>Sandmael</a:t>
            </a:r>
            <a:r>
              <a:rPr lang="en-US" sz="1200" dirty="0"/>
              <a:t> et al. (JAMC, 2019))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More frequent, and higher precision/resolution temperature, moisture, and wind profiles especially in the Planetary Boundary Layer (PBL)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Monitor/Predict storm initiation locations, identify environments supportive of hazardous storms and predict storm types </a:t>
            </a:r>
            <a:r>
              <a:rPr lang="en-US" sz="1200" dirty="0"/>
              <a:t>(e.g. supercells, MCSs, squall lines)</a:t>
            </a:r>
            <a:r>
              <a:rPr lang="en-US" dirty="0"/>
              <a:t>, and directly observe damaging downdraft winds hazardous to 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Global geostationary lightning mapping observations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Real-time monitoring of intense updraft regions and a proxy for cloud microphysical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95275" lvl="1" indent="-285750">
              <a:buFont typeface="Arial" panose="020B0604020202020204" pitchFamily="34" charset="0"/>
              <a:buChar char="•"/>
            </a:pPr>
            <a:r>
              <a:rPr lang="en-US" b="1" dirty="0"/>
              <a:t>Sun-synchronous orbits at times aside from 10 AM and 130 PM to better observe the most intense storms, typically present between 4-7 PM</a:t>
            </a:r>
          </a:p>
          <a:p>
            <a:pPr marL="752475" lvl="2" indent="-285750">
              <a:buFont typeface="Arial" panose="020B0604020202020204" pitchFamily="34" charset="0"/>
              <a:buChar char="•"/>
            </a:pPr>
            <a:r>
              <a:rPr lang="en-US" dirty="0"/>
              <a:t>Both 10 AM and 130 PM are near the minimum for storm activity over land</a:t>
            </a:r>
          </a:p>
        </p:txBody>
      </p:sp>
    </p:spTree>
    <p:extLst>
      <p:ext uri="{BB962C8B-B14F-4D97-AF65-F5344CB8AC3E}">
        <p14:creationId xmlns:p14="http://schemas.microsoft.com/office/powerpoint/2010/main" val="29922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2" id="{86644400-EDE8-47F2-8944-0E5770CB81CF}" vid="{0E43C009-D4DB-48C3-AE30-5A8161C6B0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1286</Words>
  <Application>Microsoft Office PowerPoint</Application>
  <PresentationFormat>Widescreen</PresentationFormat>
  <Paragraphs>116</Paragraphs>
  <Slides>7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1_Theme2</vt:lpstr>
      <vt:lpstr>PowerPoint Presentation</vt:lpstr>
      <vt:lpstr>PowerPoint Presentation</vt:lpstr>
      <vt:lpstr>PowerPoint Presentation</vt:lpstr>
      <vt:lpstr>Lake Victoria: A Hotspot For Hazardous Thunderstorm Activity </vt:lpstr>
      <vt:lpstr>Mapping Climatological Thunderstorm Activity Over  Lake Victoria Using Geostationary Infrared Data</vt:lpstr>
      <vt:lpstr>PowerPoint Presentation</vt:lpstr>
      <vt:lpstr>What Satellite Observations Could We Collect During the  A-CCP Era To Improve Hazardous Storm Prediction/Understanding?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Bedka, Kristopher M. (LARC-E302)</dc:creator>
  <cp:lastModifiedBy>Bedka, Kristopher M. (LARC-E302)</cp:lastModifiedBy>
  <cp:revision>63</cp:revision>
  <dcterms:created xsi:type="dcterms:W3CDTF">2020-09-16T19:39:45Z</dcterms:created>
  <dcterms:modified xsi:type="dcterms:W3CDTF">2020-11-02T14:49:17Z</dcterms:modified>
</cp:coreProperties>
</file>