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2918400"/>
  <p:notesSz cx="6881813" cy="9296400"/>
  <p:defaultTextStyle>
    <a:defPPr>
      <a:defRPr lang="en-GB"/>
    </a:defPPr>
    <a:lvl1pPr algn="l" defTabSz="457200" rtl="0" fontAlgn="base">
      <a:lnSpc>
        <a:spcPct val="76000"/>
      </a:lnSpc>
      <a:spcBef>
        <a:spcPct val="0"/>
      </a:spcBef>
      <a:spcAft>
        <a:spcPct val="0"/>
      </a:spcAft>
      <a:buClr>
        <a:srgbClr val="000000"/>
      </a:buClr>
      <a:buSzPct val="100000"/>
      <a:buFont typeface="Arial" charset="0"/>
      <a:defRPr kern="1200">
        <a:solidFill>
          <a:schemeClr val="bg1"/>
        </a:solidFill>
        <a:latin typeface="Arial" charset="0"/>
        <a:ea typeface="Lucida Sans Unicode" pitchFamily="34" charset="0"/>
        <a:cs typeface="Lucida Sans Unicode" pitchFamily="34" charset="0"/>
      </a:defRPr>
    </a:lvl1pPr>
    <a:lvl2pPr marL="457200" algn="l" defTabSz="457200" rtl="0" fontAlgn="base">
      <a:lnSpc>
        <a:spcPct val="76000"/>
      </a:lnSpc>
      <a:spcBef>
        <a:spcPct val="0"/>
      </a:spcBef>
      <a:spcAft>
        <a:spcPct val="0"/>
      </a:spcAft>
      <a:buClr>
        <a:srgbClr val="000000"/>
      </a:buClr>
      <a:buSzPct val="100000"/>
      <a:buFont typeface="Arial" charset="0"/>
      <a:defRPr kern="1200">
        <a:solidFill>
          <a:schemeClr val="bg1"/>
        </a:solidFill>
        <a:latin typeface="Arial" charset="0"/>
        <a:ea typeface="Lucida Sans Unicode" pitchFamily="34" charset="0"/>
        <a:cs typeface="Lucida Sans Unicode" pitchFamily="34" charset="0"/>
      </a:defRPr>
    </a:lvl2pPr>
    <a:lvl3pPr marL="914400" algn="l" defTabSz="457200" rtl="0" fontAlgn="base">
      <a:lnSpc>
        <a:spcPct val="76000"/>
      </a:lnSpc>
      <a:spcBef>
        <a:spcPct val="0"/>
      </a:spcBef>
      <a:spcAft>
        <a:spcPct val="0"/>
      </a:spcAft>
      <a:buClr>
        <a:srgbClr val="000000"/>
      </a:buClr>
      <a:buSzPct val="100000"/>
      <a:buFont typeface="Arial" charset="0"/>
      <a:defRPr kern="1200">
        <a:solidFill>
          <a:schemeClr val="bg1"/>
        </a:solidFill>
        <a:latin typeface="Arial" charset="0"/>
        <a:ea typeface="Lucida Sans Unicode" pitchFamily="34" charset="0"/>
        <a:cs typeface="Lucida Sans Unicode" pitchFamily="34" charset="0"/>
      </a:defRPr>
    </a:lvl3pPr>
    <a:lvl4pPr marL="1371600" algn="l" defTabSz="457200" rtl="0" fontAlgn="base">
      <a:lnSpc>
        <a:spcPct val="76000"/>
      </a:lnSpc>
      <a:spcBef>
        <a:spcPct val="0"/>
      </a:spcBef>
      <a:spcAft>
        <a:spcPct val="0"/>
      </a:spcAft>
      <a:buClr>
        <a:srgbClr val="000000"/>
      </a:buClr>
      <a:buSzPct val="100000"/>
      <a:buFont typeface="Arial" charset="0"/>
      <a:defRPr kern="1200">
        <a:solidFill>
          <a:schemeClr val="bg1"/>
        </a:solidFill>
        <a:latin typeface="Arial" charset="0"/>
        <a:ea typeface="Lucida Sans Unicode" pitchFamily="34" charset="0"/>
        <a:cs typeface="Lucida Sans Unicode" pitchFamily="34" charset="0"/>
      </a:defRPr>
    </a:lvl4pPr>
    <a:lvl5pPr marL="1828800" algn="l" defTabSz="457200" rtl="0" fontAlgn="base">
      <a:lnSpc>
        <a:spcPct val="76000"/>
      </a:lnSpc>
      <a:spcBef>
        <a:spcPct val="0"/>
      </a:spcBef>
      <a:spcAft>
        <a:spcPct val="0"/>
      </a:spcAft>
      <a:buClr>
        <a:srgbClr val="000000"/>
      </a:buClr>
      <a:buSzPct val="100000"/>
      <a:buFont typeface="Arial" charset="0"/>
      <a:defRPr kern="1200">
        <a:solidFill>
          <a:schemeClr val="bg1"/>
        </a:solidFill>
        <a:latin typeface="Arial" charset="0"/>
        <a:ea typeface="Lucida Sans Unicode" pitchFamily="34" charset="0"/>
        <a:cs typeface="Lucida Sans Unicode" pitchFamily="34" charset="0"/>
      </a:defRPr>
    </a:lvl5pPr>
    <a:lvl6pPr marL="2286000" algn="l" defTabSz="914400" rtl="0" eaLnBrk="1" latinLnBrk="0" hangingPunct="1">
      <a:defRPr kern="1200">
        <a:solidFill>
          <a:schemeClr val="bg1"/>
        </a:solidFill>
        <a:latin typeface="Arial" charset="0"/>
        <a:ea typeface="Lucida Sans Unicode" pitchFamily="34" charset="0"/>
        <a:cs typeface="Lucida Sans Unicode" pitchFamily="34" charset="0"/>
      </a:defRPr>
    </a:lvl6pPr>
    <a:lvl7pPr marL="2743200" algn="l" defTabSz="914400" rtl="0" eaLnBrk="1" latinLnBrk="0" hangingPunct="1">
      <a:defRPr kern="1200">
        <a:solidFill>
          <a:schemeClr val="bg1"/>
        </a:solidFill>
        <a:latin typeface="Arial" charset="0"/>
        <a:ea typeface="Lucida Sans Unicode" pitchFamily="34" charset="0"/>
        <a:cs typeface="Lucida Sans Unicode" pitchFamily="34" charset="0"/>
      </a:defRPr>
    </a:lvl7pPr>
    <a:lvl8pPr marL="3200400" algn="l" defTabSz="914400" rtl="0" eaLnBrk="1" latinLnBrk="0" hangingPunct="1">
      <a:defRPr kern="1200">
        <a:solidFill>
          <a:schemeClr val="bg1"/>
        </a:solidFill>
        <a:latin typeface="Arial" charset="0"/>
        <a:ea typeface="Lucida Sans Unicode" pitchFamily="34" charset="0"/>
        <a:cs typeface="Lucida Sans Unicode" pitchFamily="34" charset="0"/>
      </a:defRPr>
    </a:lvl8pPr>
    <a:lvl9pPr marL="3657600" algn="l" defTabSz="914400" rtl="0" eaLnBrk="1" latinLnBrk="0" hangingPunct="1">
      <a:defRPr kern="1200">
        <a:solidFill>
          <a:schemeClr val="bg1"/>
        </a:solidFill>
        <a:latin typeface="Arial" charset="0"/>
        <a:ea typeface="Lucida Sans Unicode" pitchFamily="34" charset="0"/>
        <a:cs typeface="Lucida Sans Unicode"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6699FF"/>
    <a:srgbClr val="006600"/>
    <a:srgbClr val="FFFF00"/>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44" d="100"/>
          <a:sy n="44" d="100"/>
        </p:scale>
        <p:origin x="642" y="237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81813" cy="9296400"/>
          </a:xfrm>
          <a:prstGeom prst="roundRect">
            <a:avLst>
              <a:gd name="adj" fmla="val 23"/>
            </a:avLst>
          </a:prstGeom>
          <a:solidFill>
            <a:srgbClr val="FFFFFF"/>
          </a:solidFill>
          <a:ln w="9360">
            <a:noFill/>
            <a:miter lim="800000"/>
            <a:headEnd/>
            <a:tailEnd/>
          </a:ln>
          <a:effectLst/>
        </p:spPr>
        <p:txBody>
          <a:bodyPr wrap="none" anchor="ctr"/>
          <a:lstStyle/>
          <a:p>
            <a:pPr>
              <a:defRPr/>
            </a:pPr>
            <a:endParaRPr lang="en-US">
              <a:ea typeface="Lucida Sans Unicode" charset="0"/>
              <a:cs typeface="Lucida Sans Unicode" charset="0"/>
            </a:endParaRPr>
          </a:p>
        </p:txBody>
      </p:sp>
      <p:sp>
        <p:nvSpPr>
          <p:cNvPr id="2050" name="AutoShape 2"/>
          <p:cNvSpPr>
            <a:spLocks noChangeArrowheads="1"/>
          </p:cNvSpPr>
          <p:nvPr/>
        </p:nvSpPr>
        <p:spPr bwMode="auto">
          <a:xfrm>
            <a:off x="0" y="0"/>
            <a:ext cx="6881813" cy="9296400"/>
          </a:xfrm>
          <a:prstGeom prst="roundRect">
            <a:avLst>
              <a:gd name="adj" fmla="val 23"/>
            </a:avLst>
          </a:prstGeom>
          <a:solidFill>
            <a:srgbClr val="FFFFFF"/>
          </a:solidFill>
          <a:ln w="9525">
            <a:noFill/>
            <a:round/>
            <a:headEnd/>
            <a:tailEnd/>
          </a:ln>
          <a:effectLst/>
        </p:spPr>
        <p:txBody>
          <a:bodyPr wrap="none" anchor="ctr"/>
          <a:lstStyle/>
          <a:p>
            <a:pPr>
              <a:defRPr/>
            </a:pPr>
            <a:endParaRPr lang="en-US">
              <a:ea typeface="Lucida Sans Unicode" charset="0"/>
              <a:cs typeface="Lucida Sans Unicode" charset="0"/>
            </a:endParaRPr>
          </a:p>
        </p:txBody>
      </p:sp>
      <p:sp>
        <p:nvSpPr>
          <p:cNvPr id="2051" name="AutoShape 3"/>
          <p:cNvSpPr>
            <a:spLocks noChangeArrowheads="1"/>
          </p:cNvSpPr>
          <p:nvPr/>
        </p:nvSpPr>
        <p:spPr bwMode="auto">
          <a:xfrm>
            <a:off x="0" y="0"/>
            <a:ext cx="6881813" cy="9296400"/>
          </a:xfrm>
          <a:prstGeom prst="roundRect">
            <a:avLst>
              <a:gd name="adj" fmla="val 23"/>
            </a:avLst>
          </a:prstGeom>
          <a:solidFill>
            <a:srgbClr val="FFFFFF"/>
          </a:solidFill>
          <a:ln w="9525">
            <a:noFill/>
            <a:round/>
            <a:headEnd/>
            <a:tailEnd/>
          </a:ln>
          <a:effectLst/>
        </p:spPr>
        <p:txBody>
          <a:bodyPr wrap="none" anchor="ctr"/>
          <a:lstStyle/>
          <a:p>
            <a:pPr>
              <a:defRPr/>
            </a:pPr>
            <a:endParaRPr lang="en-US">
              <a:ea typeface="Lucida Sans Unicode" charset="0"/>
              <a:cs typeface="Lucida Sans Unicode" charset="0"/>
            </a:endParaRPr>
          </a:p>
        </p:txBody>
      </p:sp>
      <p:sp>
        <p:nvSpPr>
          <p:cNvPr id="14341" name="Rectangle 4"/>
          <p:cNvSpPr>
            <a:spLocks noGrp="1" noChangeArrowheads="1"/>
          </p:cNvSpPr>
          <p:nvPr>
            <p:ph type="sldImg"/>
          </p:nvPr>
        </p:nvSpPr>
        <p:spPr bwMode="auto">
          <a:xfrm>
            <a:off x="-24398288" y="-17594263"/>
            <a:ext cx="48799751" cy="3659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3" name="Rectangle 5"/>
          <p:cNvSpPr>
            <a:spLocks noGrp="1" noChangeArrowheads="1"/>
          </p:cNvSpPr>
          <p:nvPr>
            <p:ph type="body"/>
          </p:nvPr>
        </p:nvSpPr>
        <p:spPr bwMode="auto">
          <a:xfrm>
            <a:off x="688497" y="4416430"/>
            <a:ext cx="5498518" cy="41798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Tree>
    <p:extLst>
      <p:ext uri="{BB962C8B-B14F-4D97-AF65-F5344CB8AC3E}">
        <p14:creationId xmlns:p14="http://schemas.microsoft.com/office/powerpoint/2010/main" val="2297002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ＭＳ Ｐゴシック" charset="-128"/>
        <a:cs typeface="ＭＳ Ｐゴシック" charset="-128"/>
      </a:defRPr>
    </a:lvl1pPr>
    <a:lvl2pPr marL="37931725" indent="-37474525"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2150567" y="708100"/>
            <a:ext cx="2580680" cy="3486149"/>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Arial" charset="0"/>
                <a:ea typeface="Lucida Sans Unicode" pitchFamily="34" charset="0"/>
                <a:cs typeface="Lucida Sans Unicode" pitchFamily="34" charset="0"/>
              </a:defRPr>
            </a:lvl1pPr>
            <a:lvl2pPr marL="37931725" indent="-37474525" eaLnBrk="0" hangingPunct="0">
              <a:defRPr sz="2400">
                <a:solidFill>
                  <a:schemeClr val="bg1"/>
                </a:solidFill>
                <a:latin typeface="Arial" charset="0"/>
                <a:ea typeface="Lucida Sans Unicode" pitchFamily="34" charset="0"/>
                <a:cs typeface="Lucida Sans Unicode" pitchFamily="34" charset="0"/>
              </a:defRPr>
            </a:lvl2pPr>
            <a:lvl3pPr eaLnBrk="0" hangingPunct="0">
              <a:defRPr sz="2400">
                <a:solidFill>
                  <a:schemeClr val="bg1"/>
                </a:solidFill>
                <a:latin typeface="Arial" charset="0"/>
                <a:ea typeface="Lucida Sans Unicode" pitchFamily="34" charset="0"/>
                <a:cs typeface="Lucida Sans Unicode" pitchFamily="34" charset="0"/>
              </a:defRPr>
            </a:lvl3pPr>
            <a:lvl4pPr eaLnBrk="0" hangingPunct="0">
              <a:defRPr sz="2400">
                <a:solidFill>
                  <a:schemeClr val="bg1"/>
                </a:solidFill>
                <a:latin typeface="Arial" charset="0"/>
                <a:ea typeface="Lucida Sans Unicode" pitchFamily="34" charset="0"/>
                <a:cs typeface="Lucida Sans Unicode" pitchFamily="34" charset="0"/>
              </a:defRPr>
            </a:lvl4pPr>
            <a:lvl5pPr eaLnBrk="0" hangingPunct="0">
              <a:defRPr sz="2400">
                <a:solidFill>
                  <a:schemeClr val="bg1"/>
                </a:solidFill>
                <a:latin typeface="Arial" charset="0"/>
                <a:ea typeface="Lucida Sans Unicode" pitchFamily="34" charset="0"/>
                <a:cs typeface="Lucida Sans Unicode" pitchFamily="34" charset="0"/>
              </a:defRPr>
            </a:lvl5pPr>
            <a:lvl6pPr marL="4572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6pPr>
            <a:lvl7pPr marL="9144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7pPr>
            <a:lvl8pPr marL="13716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8pPr>
            <a:lvl9pPr marL="18288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9pPr>
          </a:lstStyle>
          <a:p>
            <a:pPr eaLnBrk="1" hangingPunct="1"/>
            <a:endParaRPr lang="en-US" sz="1800"/>
          </a:p>
        </p:txBody>
      </p:sp>
      <p:sp>
        <p:nvSpPr>
          <p:cNvPr id="16387" name="Text Box 2"/>
          <p:cNvSpPr>
            <a:spLocks noChangeArrowheads="1"/>
          </p:cNvSpPr>
          <p:nvPr>
            <p:ph type="body"/>
          </p:nvPr>
        </p:nvSpPr>
        <p:spPr>
          <a:xfrm>
            <a:off x="688497" y="4416430"/>
            <a:ext cx="5500093" cy="4181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294" tIns="46147" rIns="92294" bIns="46147"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fld id="{888C90D4-A1ED-4B70-BB91-7CCE8DD274A8}" type="slidenum">
              <a:rPr lang="en-GB"/>
              <a:pPr/>
              <a:t>‹#›</a:t>
            </a:fld>
            <a:endParaRPr lang="en-GB"/>
          </a:p>
        </p:txBody>
      </p:sp>
    </p:spTree>
    <p:extLst>
      <p:ext uri="{BB962C8B-B14F-4D97-AF65-F5344CB8AC3E}">
        <p14:creationId xmlns:p14="http://schemas.microsoft.com/office/powerpoint/2010/main" val="123711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fld id="{042AD769-0F1C-4AC1-9BF2-F39CEAC0FCE9}" type="slidenum">
              <a:rPr lang="en-GB"/>
              <a:pPr/>
              <a:t>‹#›</a:t>
            </a:fld>
            <a:endParaRPr lang="en-GB"/>
          </a:p>
        </p:txBody>
      </p:sp>
    </p:spTree>
    <p:extLst>
      <p:ext uri="{BB962C8B-B14F-4D97-AF65-F5344CB8AC3E}">
        <p14:creationId xmlns:p14="http://schemas.microsoft.com/office/powerpoint/2010/main" val="4233590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16675" y="1317625"/>
            <a:ext cx="9874250" cy="28086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7625"/>
            <a:ext cx="29470350" cy="28086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fld id="{72611B9F-2F3E-47A6-A32B-CE017305CB01}" type="slidenum">
              <a:rPr lang="en-GB"/>
              <a:pPr/>
              <a:t>‹#›</a:t>
            </a:fld>
            <a:endParaRPr lang="en-GB"/>
          </a:p>
        </p:txBody>
      </p:sp>
    </p:spTree>
    <p:extLst>
      <p:ext uri="{BB962C8B-B14F-4D97-AF65-F5344CB8AC3E}">
        <p14:creationId xmlns:p14="http://schemas.microsoft.com/office/powerpoint/2010/main" val="2736435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497000" cy="5484813"/>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fld id="{46647277-AC4D-4012-8985-B289FD8D9A33}" type="slidenum">
              <a:rPr lang="en-GB"/>
              <a:pPr/>
              <a:t>‹#›</a:t>
            </a:fld>
            <a:endParaRPr lang="en-GB"/>
          </a:p>
        </p:txBody>
      </p:sp>
    </p:spTree>
    <p:extLst>
      <p:ext uri="{BB962C8B-B14F-4D97-AF65-F5344CB8AC3E}">
        <p14:creationId xmlns:p14="http://schemas.microsoft.com/office/powerpoint/2010/main" val="25958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fld id="{9F7F0B55-9F18-469E-9B01-DF0C0CDBD533}" type="slidenum">
              <a:rPr lang="en-GB"/>
              <a:pPr/>
              <a:t>‹#›</a:t>
            </a:fld>
            <a:endParaRPr lang="en-GB"/>
          </a:p>
        </p:txBody>
      </p:sp>
    </p:spTree>
    <p:extLst>
      <p:ext uri="{BB962C8B-B14F-4D97-AF65-F5344CB8AC3E}">
        <p14:creationId xmlns:p14="http://schemas.microsoft.com/office/powerpoint/2010/main" val="254464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fld id="{0F9E46B1-3C69-40F0-96DA-1324F3FA2ADA}" type="slidenum">
              <a:rPr lang="en-GB"/>
              <a:pPr/>
              <a:t>‹#›</a:t>
            </a:fld>
            <a:endParaRPr lang="en-GB"/>
          </a:p>
        </p:txBody>
      </p:sp>
    </p:spTree>
    <p:extLst>
      <p:ext uri="{BB962C8B-B14F-4D97-AF65-F5344CB8AC3E}">
        <p14:creationId xmlns:p14="http://schemas.microsoft.com/office/powerpoint/2010/main" val="2233216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2300" cy="2172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18625" y="7680325"/>
            <a:ext cx="19672300" cy="2172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fld id="{9A10140F-EC41-4739-A6C8-024B45B97785}" type="slidenum">
              <a:rPr lang="en-GB"/>
              <a:pPr/>
              <a:t>‹#›</a:t>
            </a:fld>
            <a:endParaRPr lang="en-GB"/>
          </a:p>
        </p:txBody>
      </p:sp>
    </p:spTree>
    <p:extLst>
      <p:ext uri="{BB962C8B-B14F-4D97-AF65-F5344CB8AC3E}">
        <p14:creationId xmlns:p14="http://schemas.microsoft.com/office/powerpoint/2010/main" val="113434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endParaRPr lang="en-GB"/>
          </a:p>
        </p:txBody>
      </p:sp>
      <p:sp>
        <p:nvSpPr>
          <p:cNvPr id="9" name="Rectangle 5"/>
          <p:cNvSpPr>
            <a:spLocks noGrp="1" noChangeArrowheads="1"/>
          </p:cNvSpPr>
          <p:nvPr>
            <p:ph type="sldNum" idx="12"/>
          </p:nvPr>
        </p:nvSpPr>
        <p:spPr>
          <a:ln/>
        </p:spPr>
        <p:txBody>
          <a:bodyPr/>
          <a:lstStyle>
            <a:lvl1pPr>
              <a:defRPr/>
            </a:lvl1pPr>
          </a:lstStyle>
          <a:p>
            <a:fld id="{D7A7DC23-C393-4573-A45A-8E6C96ADA7D2}" type="slidenum">
              <a:rPr lang="en-GB"/>
              <a:pPr/>
              <a:t>‹#›</a:t>
            </a:fld>
            <a:endParaRPr lang="en-GB"/>
          </a:p>
        </p:txBody>
      </p:sp>
    </p:spTree>
    <p:extLst>
      <p:ext uri="{BB962C8B-B14F-4D97-AF65-F5344CB8AC3E}">
        <p14:creationId xmlns:p14="http://schemas.microsoft.com/office/powerpoint/2010/main" val="684088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fld id="{836EB012-CCE6-4EB2-BC4C-4163D2BF6A13}" type="slidenum">
              <a:rPr lang="en-GB"/>
              <a:pPr/>
              <a:t>‹#›</a:t>
            </a:fld>
            <a:endParaRPr lang="en-GB"/>
          </a:p>
        </p:txBody>
      </p:sp>
    </p:spTree>
    <p:extLst>
      <p:ext uri="{BB962C8B-B14F-4D97-AF65-F5344CB8AC3E}">
        <p14:creationId xmlns:p14="http://schemas.microsoft.com/office/powerpoint/2010/main" val="71916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endParaRPr lang="en-GB"/>
          </a:p>
        </p:txBody>
      </p:sp>
      <p:sp>
        <p:nvSpPr>
          <p:cNvPr id="4" name="Rectangle 5"/>
          <p:cNvSpPr>
            <a:spLocks noGrp="1" noChangeArrowheads="1"/>
          </p:cNvSpPr>
          <p:nvPr>
            <p:ph type="sldNum" idx="12"/>
          </p:nvPr>
        </p:nvSpPr>
        <p:spPr>
          <a:ln/>
        </p:spPr>
        <p:txBody>
          <a:bodyPr/>
          <a:lstStyle>
            <a:lvl1pPr>
              <a:defRPr/>
            </a:lvl1pPr>
          </a:lstStyle>
          <a:p>
            <a:fld id="{6EE8938C-612C-47D0-888D-B1F012714368}" type="slidenum">
              <a:rPr lang="en-GB"/>
              <a:pPr/>
              <a:t>‹#›</a:t>
            </a:fld>
            <a:endParaRPr lang="en-GB"/>
          </a:p>
        </p:txBody>
      </p:sp>
    </p:spTree>
    <p:extLst>
      <p:ext uri="{BB962C8B-B14F-4D97-AF65-F5344CB8AC3E}">
        <p14:creationId xmlns:p14="http://schemas.microsoft.com/office/powerpoint/2010/main" val="1302122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fld id="{2B19E2FF-D2EF-491A-81FB-F88F14749EDB}" type="slidenum">
              <a:rPr lang="en-GB"/>
              <a:pPr/>
              <a:t>‹#›</a:t>
            </a:fld>
            <a:endParaRPr lang="en-GB"/>
          </a:p>
        </p:txBody>
      </p:sp>
    </p:spTree>
    <p:extLst>
      <p:ext uri="{BB962C8B-B14F-4D97-AF65-F5344CB8AC3E}">
        <p14:creationId xmlns:p14="http://schemas.microsoft.com/office/powerpoint/2010/main" val="3143874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fld id="{469DDAE0-5BB9-43B3-8FC6-3EC92095767A}" type="slidenum">
              <a:rPr lang="en-GB"/>
              <a:pPr/>
              <a:t>‹#›</a:t>
            </a:fld>
            <a:endParaRPr lang="en-GB"/>
          </a:p>
        </p:txBody>
      </p:sp>
    </p:spTree>
    <p:extLst>
      <p:ext uri="{BB962C8B-B14F-4D97-AF65-F5344CB8AC3E}">
        <p14:creationId xmlns:p14="http://schemas.microsoft.com/office/powerpoint/2010/main" val="1983878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2193925" y="1317625"/>
            <a:ext cx="39497000"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38840" tIns="219600" rIns="438840" bIns="2196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2193925" y="7680325"/>
            <a:ext cx="39497000" cy="2172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38840" tIns="219600" rIns="438840" bIns="2196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2193925" y="29976763"/>
            <a:ext cx="10236200" cy="2281237"/>
          </a:xfrm>
          <a:prstGeom prst="rect">
            <a:avLst/>
          </a:prstGeom>
          <a:noFill/>
          <a:ln w="9525">
            <a:noFill/>
            <a:round/>
            <a:headEnd/>
            <a:tailEnd/>
          </a:ln>
          <a:effectLst/>
        </p:spPr>
        <p:txBody>
          <a:bodyPr vert="horz" wrap="square" lIns="438840" tIns="219600" rIns="438840" bIns="219600" numCol="1" anchor="t" anchorCtr="0" compatLnSpc="1">
            <a:prstTxWarp prst="textNoShape">
              <a:avLst/>
            </a:prstTxWarp>
          </a:bodyPr>
          <a:lstStyle>
            <a:lvl1pPr>
              <a:lnSpc>
                <a:spcPct val="100000"/>
              </a:lnSpc>
              <a:buClr>
                <a:srgbClr val="28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defRPr sz="6700">
                <a:solidFill>
                  <a:srgbClr val="000000"/>
                </a:solidFill>
                <a:ea typeface="Lucida Sans Unicode" charset="0"/>
                <a:cs typeface="Lucida Sans Unicode" charset="0"/>
              </a:defRPr>
            </a:lvl1pPr>
          </a:lstStyle>
          <a:p>
            <a:pPr>
              <a:defRPr/>
            </a:pPr>
            <a:endParaRPr lang="en-GB"/>
          </a:p>
        </p:txBody>
      </p:sp>
      <p:sp>
        <p:nvSpPr>
          <p:cNvPr id="1028" name="Rectangle 4"/>
          <p:cNvSpPr>
            <a:spLocks noGrp="1" noChangeArrowheads="1"/>
          </p:cNvSpPr>
          <p:nvPr>
            <p:ph type="ftr"/>
          </p:nvPr>
        </p:nvSpPr>
        <p:spPr bwMode="auto">
          <a:xfrm>
            <a:off x="14995525" y="29976763"/>
            <a:ext cx="13893800" cy="2281237"/>
          </a:xfrm>
          <a:prstGeom prst="rect">
            <a:avLst/>
          </a:prstGeom>
          <a:noFill/>
          <a:ln w="9525">
            <a:noFill/>
            <a:round/>
            <a:headEnd/>
            <a:tailEnd/>
          </a:ln>
          <a:effectLst/>
        </p:spPr>
        <p:txBody>
          <a:bodyPr vert="horz" wrap="square" lIns="438840" tIns="219600" rIns="438840" bIns="219600" numCol="1" anchor="t" anchorCtr="0" compatLnSpc="1">
            <a:prstTxWarp prst="textNoShape">
              <a:avLst/>
            </a:prstTxWarp>
          </a:bodyPr>
          <a:lstStyle>
            <a:lvl1pPr algn="ctr">
              <a:lnSpc>
                <a:spcPct val="100000"/>
              </a:lnSpc>
              <a:buClr>
                <a:srgbClr val="28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Lst>
              <a:defRPr sz="6700">
                <a:solidFill>
                  <a:srgbClr val="000000"/>
                </a:solidFill>
                <a:ea typeface="Lucida Sans Unicode" charset="0"/>
                <a:cs typeface="Lucida Sans Unicode" charset="0"/>
              </a:defRPr>
            </a:lvl1pPr>
          </a:lstStyle>
          <a:p>
            <a:pPr>
              <a:defRPr/>
            </a:pPr>
            <a:endParaRPr lang="en-GB"/>
          </a:p>
        </p:txBody>
      </p:sp>
      <p:sp>
        <p:nvSpPr>
          <p:cNvPr id="1029" name="Rectangle 5"/>
          <p:cNvSpPr>
            <a:spLocks noGrp="1" noChangeArrowheads="1"/>
          </p:cNvSpPr>
          <p:nvPr>
            <p:ph type="sldNum"/>
          </p:nvPr>
        </p:nvSpPr>
        <p:spPr bwMode="auto">
          <a:xfrm>
            <a:off x="31454725" y="29976763"/>
            <a:ext cx="10236200" cy="2281237"/>
          </a:xfrm>
          <a:prstGeom prst="rect">
            <a:avLst/>
          </a:prstGeom>
          <a:noFill/>
          <a:ln w="9525">
            <a:noFill/>
            <a:round/>
            <a:headEnd/>
            <a:tailEnd/>
          </a:ln>
          <a:effectLst/>
        </p:spPr>
        <p:txBody>
          <a:bodyPr vert="horz" wrap="square" lIns="438840" tIns="219600" rIns="438840" bIns="219600" numCol="1" anchor="t" anchorCtr="0" compatLnSpc="1">
            <a:prstTxWarp prst="textNoShape">
              <a:avLst/>
            </a:prstTxWarp>
          </a:bodyPr>
          <a:lstStyle>
            <a:lvl1pPr algn="r">
              <a:lnSpc>
                <a:spcPct val="100000"/>
              </a:lnSpc>
              <a:buClr>
                <a:srgbClr val="280000"/>
              </a:buClr>
              <a:defRPr sz="6700">
                <a:solidFill>
                  <a:srgbClr val="000000"/>
                </a:solidFill>
              </a:defRPr>
            </a:lvl1pPr>
          </a:lstStyle>
          <a:p>
            <a:fld id="{B34DE3AC-848F-4D3B-9078-7FA60892C5D0}"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lnSpc>
          <a:spcPct val="76000"/>
        </a:lnSpc>
        <a:spcBef>
          <a:spcPct val="0"/>
        </a:spcBef>
        <a:spcAft>
          <a:spcPct val="0"/>
        </a:spcAft>
        <a:buClr>
          <a:srgbClr val="000000"/>
        </a:buClr>
        <a:buSzPct val="100000"/>
        <a:buFont typeface="Arial" charset="0"/>
        <a:defRPr sz="21100">
          <a:solidFill>
            <a:srgbClr val="000000"/>
          </a:solidFill>
          <a:latin typeface="+mj-lt"/>
          <a:ea typeface="+mj-ea"/>
          <a:cs typeface="+mj-cs"/>
        </a:defRPr>
      </a:lvl1pPr>
      <a:lvl2pPr algn="ctr" defTabSz="457200" rtl="0" eaLnBrk="0" fontAlgn="base" hangingPunct="0">
        <a:lnSpc>
          <a:spcPct val="76000"/>
        </a:lnSpc>
        <a:spcBef>
          <a:spcPct val="0"/>
        </a:spcBef>
        <a:spcAft>
          <a:spcPct val="0"/>
        </a:spcAft>
        <a:buClr>
          <a:srgbClr val="000000"/>
        </a:buClr>
        <a:buSzPct val="100000"/>
        <a:buFont typeface="Arial" charset="0"/>
        <a:defRPr sz="21100">
          <a:solidFill>
            <a:srgbClr val="000000"/>
          </a:solidFill>
          <a:latin typeface="Arial" charset="0"/>
          <a:ea typeface="Lucida Sans Unicode" charset="0"/>
          <a:cs typeface="Lucida Sans Unicode" charset="0"/>
        </a:defRPr>
      </a:lvl2pPr>
      <a:lvl3pPr algn="ctr" defTabSz="457200" rtl="0" eaLnBrk="0" fontAlgn="base" hangingPunct="0">
        <a:lnSpc>
          <a:spcPct val="76000"/>
        </a:lnSpc>
        <a:spcBef>
          <a:spcPct val="0"/>
        </a:spcBef>
        <a:spcAft>
          <a:spcPct val="0"/>
        </a:spcAft>
        <a:buClr>
          <a:srgbClr val="000000"/>
        </a:buClr>
        <a:buSzPct val="100000"/>
        <a:buFont typeface="Arial" charset="0"/>
        <a:defRPr sz="21100">
          <a:solidFill>
            <a:srgbClr val="000000"/>
          </a:solidFill>
          <a:latin typeface="Arial" charset="0"/>
          <a:ea typeface="Lucida Sans Unicode" charset="0"/>
          <a:cs typeface="Lucida Sans Unicode" charset="0"/>
        </a:defRPr>
      </a:lvl3pPr>
      <a:lvl4pPr algn="ctr" defTabSz="457200" rtl="0" eaLnBrk="0" fontAlgn="base" hangingPunct="0">
        <a:lnSpc>
          <a:spcPct val="76000"/>
        </a:lnSpc>
        <a:spcBef>
          <a:spcPct val="0"/>
        </a:spcBef>
        <a:spcAft>
          <a:spcPct val="0"/>
        </a:spcAft>
        <a:buClr>
          <a:srgbClr val="000000"/>
        </a:buClr>
        <a:buSzPct val="100000"/>
        <a:buFont typeface="Arial" charset="0"/>
        <a:defRPr sz="21100">
          <a:solidFill>
            <a:srgbClr val="000000"/>
          </a:solidFill>
          <a:latin typeface="Arial" charset="0"/>
          <a:ea typeface="Lucida Sans Unicode" charset="0"/>
          <a:cs typeface="Lucida Sans Unicode" charset="0"/>
        </a:defRPr>
      </a:lvl4pPr>
      <a:lvl5pPr algn="ctr" defTabSz="457200" rtl="0" eaLnBrk="0" fontAlgn="base" hangingPunct="0">
        <a:lnSpc>
          <a:spcPct val="76000"/>
        </a:lnSpc>
        <a:spcBef>
          <a:spcPct val="0"/>
        </a:spcBef>
        <a:spcAft>
          <a:spcPct val="0"/>
        </a:spcAft>
        <a:buClr>
          <a:srgbClr val="000000"/>
        </a:buClr>
        <a:buSzPct val="100000"/>
        <a:buFont typeface="Arial" charset="0"/>
        <a:defRPr sz="21100">
          <a:solidFill>
            <a:srgbClr val="000000"/>
          </a:solidFill>
          <a:latin typeface="Arial" charset="0"/>
          <a:ea typeface="Lucida Sans Unicode" charset="0"/>
          <a:cs typeface="Lucida Sans Unicode" charset="0"/>
        </a:defRPr>
      </a:lvl5pPr>
      <a:lvl6pPr marL="457200" algn="ctr" defTabSz="457200" rtl="0" fontAlgn="base">
        <a:lnSpc>
          <a:spcPct val="76000"/>
        </a:lnSpc>
        <a:spcBef>
          <a:spcPct val="0"/>
        </a:spcBef>
        <a:spcAft>
          <a:spcPct val="0"/>
        </a:spcAft>
        <a:buClr>
          <a:srgbClr val="000000"/>
        </a:buClr>
        <a:buSzPct val="100000"/>
        <a:buFont typeface="Arial" charset="0"/>
        <a:defRPr sz="21100">
          <a:solidFill>
            <a:srgbClr val="000000"/>
          </a:solidFill>
          <a:latin typeface="Arial" charset="0"/>
          <a:ea typeface="Lucida Sans Unicode" charset="0"/>
          <a:cs typeface="Lucida Sans Unicode" charset="0"/>
        </a:defRPr>
      </a:lvl6pPr>
      <a:lvl7pPr marL="914400" algn="ctr" defTabSz="457200" rtl="0" fontAlgn="base">
        <a:lnSpc>
          <a:spcPct val="76000"/>
        </a:lnSpc>
        <a:spcBef>
          <a:spcPct val="0"/>
        </a:spcBef>
        <a:spcAft>
          <a:spcPct val="0"/>
        </a:spcAft>
        <a:buClr>
          <a:srgbClr val="000000"/>
        </a:buClr>
        <a:buSzPct val="100000"/>
        <a:buFont typeface="Arial" charset="0"/>
        <a:defRPr sz="21100">
          <a:solidFill>
            <a:srgbClr val="000000"/>
          </a:solidFill>
          <a:latin typeface="Arial" charset="0"/>
          <a:ea typeface="Lucida Sans Unicode" charset="0"/>
          <a:cs typeface="Lucida Sans Unicode" charset="0"/>
        </a:defRPr>
      </a:lvl7pPr>
      <a:lvl8pPr marL="1371600" algn="ctr" defTabSz="457200" rtl="0" fontAlgn="base">
        <a:lnSpc>
          <a:spcPct val="76000"/>
        </a:lnSpc>
        <a:spcBef>
          <a:spcPct val="0"/>
        </a:spcBef>
        <a:spcAft>
          <a:spcPct val="0"/>
        </a:spcAft>
        <a:buClr>
          <a:srgbClr val="000000"/>
        </a:buClr>
        <a:buSzPct val="100000"/>
        <a:buFont typeface="Arial" charset="0"/>
        <a:defRPr sz="21100">
          <a:solidFill>
            <a:srgbClr val="000000"/>
          </a:solidFill>
          <a:latin typeface="Arial" charset="0"/>
          <a:ea typeface="Lucida Sans Unicode" charset="0"/>
          <a:cs typeface="Lucida Sans Unicode" charset="0"/>
        </a:defRPr>
      </a:lvl8pPr>
      <a:lvl9pPr marL="1828800" algn="ctr" defTabSz="457200" rtl="0" fontAlgn="base">
        <a:lnSpc>
          <a:spcPct val="76000"/>
        </a:lnSpc>
        <a:spcBef>
          <a:spcPct val="0"/>
        </a:spcBef>
        <a:spcAft>
          <a:spcPct val="0"/>
        </a:spcAft>
        <a:buClr>
          <a:srgbClr val="000000"/>
        </a:buClr>
        <a:buSzPct val="100000"/>
        <a:buFont typeface="Arial" charset="0"/>
        <a:defRPr sz="21100">
          <a:solidFill>
            <a:srgbClr val="000000"/>
          </a:solidFill>
          <a:latin typeface="Arial" charset="0"/>
          <a:ea typeface="Lucida Sans Unicode" charset="0"/>
          <a:cs typeface="Lucida Sans Unicode" charset="0"/>
        </a:defRPr>
      </a:lvl9pPr>
    </p:titleStyle>
    <p:bodyStyle>
      <a:lvl1pPr marL="1639888" indent="-1639888" algn="l" defTabSz="457200" rtl="0" eaLnBrk="0" fontAlgn="base" hangingPunct="0">
        <a:lnSpc>
          <a:spcPct val="76000"/>
        </a:lnSpc>
        <a:spcBef>
          <a:spcPts val="3850"/>
        </a:spcBef>
        <a:spcAft>
          <a:spcPct val="0"/>
        </a:spcAft>
        <a:buClr>
          <a:srgbClr val="000000"/>
        </a:buClr>
        <a:buSzPct val="100000"/>
        <a:buFont typeface="Arial" charset="0"/>
        <a:buChar char="•"/>
        <a:defRPr sz="15400">
          <a:solidFill>
            <a:srgbClr val="000000"/>
          </a:solidFill>
          <a:latin typeface="+mn-lt"/>
          <a:ea typeface="+mn-ea"/>
          <a:cs typeface="+mn-cs"/>
        </a:defRPr>
      </a:lvl1pPr>
      <a:lvl2pPr marL="3559175" indent="-1371600" algn="l" defTabSz="457200" rtl="0" eaLnBrk="0" fontAlgn="base" hangingPunct="0">
        <a:lnSpc>
          <a:spcPct val="76000"/>
        </a:lnSpc>
        <a:spcBef>
          <a:spcPts val="3350"/>
        </a:spcBef>
        <a:spcAft>
          <a:spcPct val="0"/>
        </a:spcAft>
        <a:buClr>
          <a:srgbClr val="000000"/>
        </a:buClr>
        <a:buSzPct val="100000"/>
        <a:buFont typeface="Arial" charset="0"/>
        <a:buChar char="–"/>
        <a:defRPr sz="13400">
          <a:solidFill>
            <a:srgbClr val="000000"/>
          </a:solidFill>
          <a:latin typeface="+mn-lt"/>
          <a:ea typeface="+mn-ea"/>
          <a:cs typeface="+mn-cs"/>
        </a:defRPr>
      </a:lvl2pPr>
      <a:lvl3pPr marL="5486400" indent="-1096963" algn="l" defTabSz="457200" rtl="0" eaLnBrk="0" fontAlgn="base" hangingPunct="0">
        <a:lnSpc>
          <a:spcPct val="76000"/>
        </a:lnSpc>
        <a:spcBef>
          <a:spcPts val="2875"/>
        </a:spcBef>
        <a:spcAft>
          <a:spcPct val="0"/>
        </a:spcAft>
        <a:buClr>
          <a:srgbClr val="000000"/>
        </a:buClr>
        <a:buSzPct val="100000"/>
        <a:buFont typeface="Arial" charset="0"/>
        <a:buChar char="•"/>
        <a:defRPr sz="11500">
          <a:solidFill>
            <a:srgbClr val="000000"/>
          </a:solidFill>
          <a:latin typeface="+mn-lt"/>
          <a:ea typeface="+mn-ea"/>
          <a:cs typeface="+mn-cs"/>
        </a:defRPr>
      </a:lvl3pPr>
      <a:lvl4pPr marL="7675563" indent="-1092200" algn="l" defTabSz="457200" rtl="0" eaLnBrk="0" fontAlgn="base" hangingPunct="0">
        <a:lnSpc>
          <a:spcPct val="76000"/>
        </a:lnSpc>
        <a:spcBef>
          <a:spcPts val="2400"/>
        </a:spcBef>
        <a:spcAft>
          <a:spcPct val="0"/>
        </a:spcAft>
        <a:buClr>
          <a:srgbClr val="000000"/>
        </a:buClr>
        <a:buSzPct val="100000"/>
        <a:buFont typeface="Arial" charset="0"/>
        <a:buChar char="–"/>
        <a:defRPr sz="9600">
          <a:solidFill>
            <a:srgbClr val="000000"/>
          </a:solidFill>
          <a:latin typeface="+mn-lt"/>
          <a:ea typeface="+mn-ea"/>
          <a:cs typeface="+mn-cs"/>
        </a:defRPr>
      </a:lvl4pPr>
      <a:lvl5pPr marL="9869488" indent="-1095375" algn="l" defTabSz="457200" rtl="0" eaLnBrk="0" fontAlgn="base" hangingPunct="0">
        <a:lnSpc>
          <a:spcPct val="76000"/>
        </a:lnSpc>
        <a:spcBef>
          <a:spcPts val="2400"/>
        </a:spcBef>
        <a:spcAft>
          <a:spcPct val="0"/>
        </a:spcAft>
        <a:buClr>
          <a:srgbClr val="000000"/>
        </a:buClr>
        <a:buSzPct val="100000"/>
        <a:buFont typeface="Arial" charset="0"/>
        <a:buChar char="»"/>
        <a:defRPr sz="9600">
          <a:solidFill>
            <a:srgbClr val="000000"/>
          </a:solidFill>
          <a:latin typeface="+mn-lt"/>
          <a:ea typeface="+mn-ea"/>
          <a:cs typeface="+mn-cs"/>
        </a:defRPr>
      </a:lvl5pPr>
      <a:lvl6pPr marL="10326688" indent="-1095375" algn="l" defTabSz="457200" rtl="0" fontAlgn="base">
        <a:lnSpc>
          <a:spcPct val="76000"/>
        </a:lnSpc>
        <a:spcBef>
          <a:spcPts val="2400"/>
        </a:spcBef>
        <a:spcAft>
          <a:spcPct val="0"/>
        </a:spcAft>
        <a:buClr>
          <a:srgbClr val="000000"/>
        </a:buClr>
        <a:buSzPct val="100000"/>
        <a:buFont typeface="Arial" charset="0"/>
        <a:buChar char="»"/>
        <a:defRPr sz="9600">
          <a:solidFill>
            <a:srgbClr val="000000"/>
          </a:solidFill>
          <a:latin typeface="+mn-lt"/>
          <a:ea typeface="+mn-ea"/>
          <a:cs typeface="+mn-cs"/>
        </a:defRPr>
      </a:lvl6pPr>
      <a:lvl7pPr marL="10783888" indent="-1095375" algn="l" defTabSz="457200" rtl="0" fontAlgn="base">
        <a:lnSpc>
          <a:spcPct val="76000"/>
        </a:lnSpc>
        <a:spcBef>
          <a:spcPts val="2400"/>
        </a:spcBef>
        <a:spcAft>
          <a:spcPct val="0"/>
        </a:spcAft>
        <a:buClr>
          <a:srgbClr val="000000"/>
        </a:buClr>
        <a:buSzPct val="100000"/>
        <a:buFont typeface="Arial" charset="0"/>
        <a:buChar char="»"/>
        <a:defRPr sz="9600">
          <a:solidFill>
            <a:srgbClr val="000000"/>
          </a:solidFill>
          <a:latin typeface="+mn-lt"/>
          <a:ea typeface="+mn-ea"/>
          <a:cs typeface="+mn-cs"/>
        </a:defRPr>
      </a:lvl7pPr>
      <a:lvl8pPr marL="11241088" indent="-1095375" algn="l" defTabSz="457200" rtl="0" fontAlgn="base">
        <a:lnSpc>
          <a:spcPct val="76000"/>
        </a:lnSpc>
        <a:spcBef>
          <a:spcPts val="2400"/>
        </a:spcBef>
        <a:spcAft>
          <a:spcPct val="0"/>
        </a:spcAft>
        <a:buClr>
          <a:srgbClr val="000000"/>
        </a:buClr>
        <a:buSzPct val="100000"/>
        <a:buFont typeface="Arial" charset="0"/>
        <a:buChar char="»"/>
        <a:defRPr sz="9600">
          <a:solidFill>
            <a:srgbClr val="000000"/>
          </a:solidFill>
          <a:latin typeface="+mn-lt"/>
          <a:ea typeface="+mn-ea"/>
          <a:cs typeface="+mn-cs"/>
        </a:defRPr>
      </a:lvl8pPr>
      <a:lvl9pPr marL="11698288" indent="-1095375" algn="l" defTabSz="457200" rtl="0" fontAlgn="base">
        <a:lnSpc>
          <a:spcPct val="76000"/>
        </a:lnSpc>
        <a:spcBef>
          <a:spcPts val="2400"/>
        </a:spcBef>
        <a:spcAft>
          <a:spcPct val="0"/>
        </a:spcAft>
        <a:buClr>
          <a:srgbClr val="000000"/>
        </a:buClr>
        <a:buSzPct val="100000"/>
        <a:buFont typeface="Arial" charset="0"/>
        <a:buChar char="»"/>
        <a:defRPr sz="9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g"/><Relationship Id="rId18" Type="http://schemas.openxmlformats.org/officeDocument/2006/relationships/image" Target="../media/image16.jpg"/><Relationship Id="rId3" Type="http://schemas.openxmlformats.org/officeDocument/2006/relationships/image" Target="../media/image1.wmf"/><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jpg"/><Relationship Id="rId2" Type="http://schemas.openxmlformats.org/officeDocument/2006/relationships/notesSlide" Target="../notesSlides/notesSlide1.xml"/><Relationship Id="rId16" Type="http://schemas.openxmlformats.org/officeDocument/2006/relationships/image" Target="../media/image14.jpg"/><Relationship Id="rId20" Type="http://schemas.openxmlformats.org/officeDocument/2006/relationships/image" Target="../media/image18.JPG"/><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g"/><Relationship Id="rId10" Type="http://schemas.openxmlformats.org/officeDocument/2006/relationships/image" Target="../media/image8.jpeg"/><Relationship Id="rId19" Type="http://schemas.openxmlformats.org/officeDocument/2006/relationships/image" Target="../media/image17.JP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6" name="Text Box 94"/>
          <p:cNvSpPr txBox="1">
            <a:spLocks noChangeArrowheads="1"/>
          </p:cNvSpPr>
          <p:nvPr/>
        </p:nvSpPr>
        <p:spPr bwMode="auto">
          <a:xfrm>
            <a:off x="419100" y="469139"/>
            <a:ext cx="43053000" cy="978661"/>
          </a:xfrm>
          <a:prstGeom prst="rect">
            <a:avLst/>
          </a:prstGeom>
          <a:noFill/>
          <a:ln w="38100">
            <a:noFill/>
            <a:miter lim="800000"/>
            <a:headEnd/>
            <a:tailEnd/>
          </a:ln>
          <a:effectLst/>
        </p:spPr>
        <p:txBody>
          <a:bodyPr lIns="91382" tIns="45686" rIns="91382" bIns="45686">
            <a:spAutoFit/>
          </a:bodyPr>
          <a:lstStyle/>
          <a:p>
            <a:pPr algn="ctr">
              <a:lnSpc>
                <a:spcPct val="80000"/>
              </a:lnSpc>
              <a:spcBef>
                <a:spcPct val="50000"/>
              </a:spcBef>
              <a:buClrTx/>
              <a:buSzTx/>
              <a:buFontTx/>
              <a:buNone/>
              <a:defRPr/>
            </a:pPr>
            <a:r>
              <a:rPr lang="en-US" sz="7200" b="1" dirty="0" smtClean="0">
                <a:solidFill>
                  <a:srgbClr val="0000FF"/>
                </a:solidFill>
                <a:effectLst>
                  <a:outerShdw blurRad="38100" dist="38100" dir="2700000" algn="tl">
                    <a:srgbClr val="DDDDDD"/>
                  </a:outerShdw>
                </a:effectLst>
                <a:ea typeface="Lucida Sans Unicode" charset="0"/>
                <a:cs typeface="Lucida Sans Unicode" charset="0"/>
              </a:rPr>
              <a:t>Falling Snow and Light Rain Radiometer Retrieval Algorithms</a:t>
            </a:r>
            <a:endParaRPr lang="en-US" sz="7200" b="1" dirty="0">
              <a:solidFill>
                <a:srgbClr val="0000FF"/>
              </a:solidFill>
              <a:effectLst>
                <a:outerShdw blurRad="38100" dist="38100" dir="2700000" algn="tl">
                  <a:srgbClr val="DDDDDD"/>
                </a:outerShdw>
              </a:effectLst>
              <a:ea typeface="Lucida Sans Unicode" charset="0"/>
              <a:cs typeface="Lucida Sans Unicode" charset="0"/>
            </a:endParaRPr>
          </a:p>
        </p:txBody>
      </p:sp>
      <p:sp>
        <p:nvSpPr>
          <p:cNvPr id="15365" name="Text Box 95"/>
          <p:cNvSpPr txBox="1">
            <a:spLocks noChangeArrowheads="1"/>
          </p:cNvSpPr>
          <p:nvPr/>
        </p:nvSpPr>
        <p:spPr bwMode="auto">
          <a:xfrm>
            <a:off x="609600" y="1600200"/>
            <a:ext cx="42862500" cy="446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2" tIns="45686" rIns="91382" bIns="45686">
            <a:spAutoFit/>
          </a:bodyPr>
          <a:lstStyle>
            <a:lvl1pPr eaLnBrk="0" hangingPunct="0">
              <a:defRPr sz="2400">
                <a:solidFill>
                  <a:schemeClr val="bg1"/>
                </a:solidFill>
                <a:latin typeface="Arial" charset="0"/>
                <a:ea typeface="Lucida Sans Unicode" pitchFamily="34" charset="0"/>
                <a:cs typeface="Lucida Sans Unicode" pitchFamily="34" charset="0"/>
              </a:defRPr>
            </a:lvl1pPr>
            <a:lvl2pPr marL="37931725" indent="-37474525" eaLnBrk="0" hangingPunct="0">
              <a:defRPr sz="2400">
                <a:solidFill>
                  <a:schemeClr val="bg1"/>
                </a:solidFill>
                <a:latin typeface="Arial" charset="0"/>
                <a:ea typeface="Lucida Sans Unicode" pitchFamily="34" charset="0"/>
                <a:cs typeface="Lucida Sans Unicode" pitchFamily="34" charset="0"/>
              </a:defRPr>
            </a:lvl2pPr>
            <a:lvl3pPr eaLnBrk="0" hangingPunct="0">
              <a:defRPr sz="2400">
                <a:solidFill>
                  <a:schemeClr val="bg1"/>
                </a:solidFill>
                <a:latin typeface="Arial" charset="0"/>
                <a:ea typeface="Lucida Sans Unicode" pitchFamily="34" charset="0"/>
                <a:cs typeface="Lucida Sans Unicode" pitchFamily="34" charset="0"/>
              </a:defRPr>
            </a:lvl3pPr>
            <a:lvl4pPr eaLnBrk="0" hangingPunct="0">
              <a:defRPr sz="2400">
                <a:solidFill>
                  <a:schemeClr val="bg1"/>
                </a:solidFill>
                <a:latin typeface="Arial" charset="0"/>
                <a:ea typeface="Lucida Sans Unicode" pitchFamily="34" charset="0"/>
                <a:cs typeface="Lucida Sans Unicode" pitchFamily="34" charset="0"/>
              </a:defRPr>
            </a:lvl4pPr>
            <a:lvl5pPr eaLnBrk="0" hangingPunct="0">
              <a:defRPr sz="2400">
                <a:solidFill>
                  <a:schemeClr val="bg1"/>
                </a:solidFill>
                <a:latin typeface="Arial" charset="0"/>
                <a:ea typeface="Lucida Sans Unicode" pitchFamily="34" charset="0"/>
                <a:cs typeface="Lucida Sans Unicode" pitchFamily="34" charset="0"/>
              </a:defRPr>
            </a:lvl5pPr>
            <a:lvl6pPr marL="4572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6pPr>
            <a:lvl7pPr marL="9144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7pPr>
            <a:lvl8pPr marL="13716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8pPr>
            <a:lvl9pPr marL="18288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9pPr>
          </a:lstStyle>
          <a:p>
            <a:pPr algn="ctr" eaLnBrk="1" hangingPunct="1">
              <a:lnSpc>
                <a:spcPct val="100000"/>
              </a:lnSpc>
              <a:spcBef>
                <a:spcPct val="50000"/>
              </a:spcBef>
              <a:buClrTx/>
              <a:buSzTx/>
              <a:buFontTx/>
              <a:buNone/>
            </a:pPr>
            <a:r>
              <a:rPr lang="en-US" sz="4400" b="1" dirty="0">
                <a:solidFill>
                  <a:schemeClr val="tx1"/>
                </a:solidFill>
              </a:rPr>
              <a:t>Gail Skofronick-Jackson</a:t>
            </a:r>
            <a:r>
              <a:rPr lang="en-US" sz="4400" b="1" baseline="30000" dirty="0">
                <a:solidFill>
                  <a:schemeClr val="tx1"/>
                </a:solidFill>
              </a:rPr>
              <a:t>1</a:t>
            </a:r>
            <a:r>
              <a:rPr lang="en-US" sz="4400" b="1" dirty="0">
                <a:solidFill>
                  <a:schemeClr val="tx1"/>
                </a:solidFill>
              </a:rPr>
              <a:t>, </a:t>
            </a:r>
            <a:r>
              <a:rPr lang="en-US" sz="4400" b="1" dirty="0" smtClean="0">
                <a:solidFill>
                  <a:schemeClr val="tx1"/>
                </a:solidFill>
              </a:rPr>
              <a:t>S. Joseph Munchak</a:t>
            </a:r>
            <a:r>
              <a:rPr lang="en-US" sz="4400" b="1" baseline="30000" dirty="0" smtClean="0">
                <a:solidFill>
                  <a:schemeClr val="tx1"/>
                </a:solidFill>
              </a:rPr>
              <a:t>2</a:t>
            </a:r>
            <a:r>
              <a:rPr lang="en-US" sz="4400" b="1" dirty="0" smtClean="0">
                <a:solidFill>
                  <a:schemeClr val="tx1"/>
                </a:solidFill>
              </a:rPr>
              <a:t>, Chris Kidd</a:t>
            </a:r>
            <a:r>
              <a:rPr lang="en-US" sz="4400" b="1" baseline="30000" dirty="0" smtClean="0">
                <a:solidFill>
                  <a:schemeClr val="tx1"/>
                </a:solidFill>
              </a:rPr>
              <a:t>2</a:t>
            </a:r>
            <a:r>
              <a:rPr lang="en-US" sz="4400" b="1" dirty="0" smtClean="0">
                <a:solidFill>
                  <a:schemeClr val="tx1"/>
                </a:solidFill>
              </a:rPr>
              <a:t>,</a:t>
            </a:r>
            <a:r>
              <a:rPr lang="en-US" sz="4400" b="1" dirty="0" smtClean="0">
                <a:solidFill>
                  <a:schemeClr val="tx1"/>
                </a:solidFill>
              </a:rPr>
              <a:t>Benjamin Johnson</a:t>
            </a:r>
            <a:r>
              <a:rPr lang="en-US" sz="4400" b="1" baseline="30000" dirty="0" smtClean="0">
                <a:solidFill>
                  <a:schemeClr val="tx1"/>
                </a:solidFill>
              </a:rPr>
              <a:t>3</a:t>
            </a:r>
            <a:endParaRPr lang="en-US" sz="4400" b="1" baseline="30000" dirty="0">
              <a:solidFill>
                <a:schemeClr val="tx1"/>
              </a:solidFill>
            </a:endParaRPr>
          </a:p>
          <a:p>
            <a:pPr algn="ctr" eaLnBrk="1" hangingPunct="1">
              <a:lnSpc>
                <a:spcPct val="100000"/>
              </a:lnSpc>
              <a:spcBef>
                <a:spcPct val="25000"/>
              </a:spcBef>
              <a:buClrTx/>
              <a:buSzTx/>
              <a:buFontTx/>
              <a:buNone/>
            </a:pPr>
            <a:r>
              <a:rPr lang="en-US" sz="3200" b="1" baseline="30000" dirty="0">
                <a:solidFill>
                  <a:schemeClr val="tx1"/>
                </a:solidFill>
              </a:rPr>
              <a:t>1</a:t>
            </a:r>
            <a:r>
              <a:rPr lang="en-US" sz="3200" b="1" dirty="0">
                <a:solidFill>
                  <a:schemeClr val="tx1"/>
                </a:solidFill>
              </a:rPr>
              <a:t>NASA Goddard Gail.S.Jackson@nasa.gov</a:t>
            </a:r>
            <a:r>
              <a:rPr lang="en-US" sz="3200" b="1" dirty="0" smtClean="0">
                <a:solidFill>
                  <a:schemeClr val="tx1"/>
                </a:solidFill>
              </a:rPr>
              <a:t>, </a:t>
            </a:r>
            <a:r>
              <a:rPr lang="en-US" sz="3200" b="1" baseline="30000" dirty="0">
                <a:solidFill>
                  <a:schemeClr val="tx1"/>
                </a:solidFill>
              </a:rPr>
              <a:t>2</a:t>
            </a:r>
            <a:r>
              <a:rPr lang="en-US" sz="3200" b="1" dirty="0" smtClean="0">
                <a:solidFill>
                  <a:schemeClr val="tx1"/>
                </a:solidFill>
              </a:rPr>
              <a:t>ESSIC,</a:t>
            </a:r>
            <a:r>
              <a:rPr lang="en-US" sz="3200" b="1" dirty="0" smtClean="0">
                <a:solidFill>
                  <a:schemeClr val="tx1"/>
                </a:solidFill>
              </a:rPr>
              <a:t> </a:t>
            </a:r>
            <a:r>
              <a:rPr lang="en-US" sz="3200" b="1" baseline="30000" dirty="0" smtClean="0">
                <a:solidFill>
                  <a:schemeClr val="tx1"/>
                </a:solidFill>
              </a:rPr>
              <a:t>3</a:t>
            </a:r>
            <a:r>
              <a:rPr lang="en-US" sz="3200" b="1" dirty="0" smtClean="0">
                <a:solidFill>
                  <a:schemeClr val="tx1"/>
                </a:solidFill>
              </a:rPr>
              <a:t>University </a:t>
            </a:r>
            <a:r>
              <a:rPr lang="en-US" sz="3200" b="1" dirty="0">
                <a:solidFill>
                  <a:schemeClr val="tx1"/>
                </a:solidFill>
              </a:rPr>
              <a:t>of Maryland Baltimore County (JCET/GEST</a:t>
            </a:r>
            <a:r>
              <a:rPr lang="en-US" sz="3200" b="1" dirty="0" smtClean="0">
                <a:solidFill>
                  <a:schemeClr val="tx1"/>
                </a:solidFill>
              </a:rPr>
              <a:t>)</a:t>
            </a:r>
          </a:p>
          <a:p>
            <a:pPr algn="just" eaLnBrk="1" hangingPunct="1">
              <a:lnSpc>
                <a:spcPct val="100000"/>
              </a:lnSpc>
              <a:spcBef>
                <a:spcPct val="25000"/>
              </a:spcBef>
              <a:buClrTx/>
              <a:buSzTx/>
              <a:buFontTx/>
              <a:buNone/>
            </a:pPr>
            <a:r>
              <a:rPr lang="en-US" sz="3200" b="1" dirty="0" smtClean="0">
                <a:solidFill>
                  <a:srgbClr val="0000FF"/>
                </a:solidFill>
              </a:rPr>
              <a:t>Introduction</a:t>
            </a:r>
            <a:r>
              <a:rPr lang="en-US" sz="3200" b="1" dirty="0" smtClean="0">
                <a:solidFill>
                  <a:schemeClr val="tx1"/>
                </a:solidFill>
              </a:rPr>
              <a:t>: </a:t>
            </a:r>
            <a:r>
              <a:rPr lang="en-US" sz="3200" b="1" dirty="0" smtClean="0">
                <a:solidFill>
                  <a:schemeClr val="tx1"/>
                </a:solidFill>
              </a:rPr>
              <a:t>Precipitation, including rain and snow, is a critical part of the Earth’s energy and hydrology cycles. </a:t>
            </a:r>
            <a:r>
              <a:rPr lang="en-US" sz="3200" dirty="0" smtClean="0">
                <a:solidFill>
                  <a:schemeClr val="tx1"/>
                </a:solidFill>
              </a:rPr>
              <a:t>In order to collect information on the complete global precipitation cycle and to understand the energy budget in terms of precipitation, uniform global estimates of both liquid and frozen precipitation must be collected. Important information to assess for falling snow retrievals includes knowing thresholds of detection for active and passive sensors, various sensor channel configurations, snow event system characteristics (</a:t>
            </a:r>
            <a:r>
              <a:rPr lang="en-US" sz="3200" dirty="0" err="1" smtClean="0">
                <a:solidFill>
                  <a:schemeClr val="tx1"/>
                </a:solidFill>
              </a:rPr>
              <a:t>macroscale</a:t>
            </a:r>
            <a:r>
              <a:rPr lang="en-US" sz="3200" dirty="0" smtClean="0">
                <a:solidFill>
                  <a:schemeClr val="tx1"/>
                </a:solidFill>
              </a:rPr>
              <a:t> vertical and horizontal extent), snowflake particle assumptions (</a:t>
            </a:r>
            <a:r>
              <a:rPr lang="en-US" sz="3200" dirty="0" err="1" smtClean="0">
                <a:solidFill>
                  <a:schemeClr val="tx1"/>
                </a:solidFill>
              </a:rPr>
              <a:t>microscale</a:t>
            </a:r>
            <a:r>
              <a:rPr lang="en-US" sz="3200" dirty="0" smtClean="0">
                <a:solidFill>
                  <a:schemeClr val="tx1"/>
                </a:solidFill>
              </a:rPr>
              <a:t> physics), and land/ocean surface types/emission. The analysis herein relies on simulated Weather Research Forecasting (WRF) simulations and separately SSMIS observations. </a:t>
            </a:r>
            <a:r>
              <a:rPr lang="en-US" sz="3200" b="1" dirty="0" smtClean="0">
                <a:solidFill>
                  <a:schemeClr val="tx1"/>
                </a:solidFill>
              </a:rPr>
              <a:t>Threshold detection r</a:t>
            </a:r>
            <a:r>
              <a:rPr lang="en-US" sz="3200" b="1" dirty="0" smtClean="0">
                <a:solidFill>
                  <a:schemeClr val="tx1"/>
                </a:solidFill>
              </a:rPr>
              <a:t>esults are presented for (Column 1) Modeled passive radiometer channels from 10 to 183 GHz and active radar at Ku, </a:t>
            </a:r>
            <a:r>
              <a:rPr lang="en-US" sz="3200" b="1" dirty="0" err="1" smtClean="0">
                <a:solidFill>
                  <a:schemeClr val="tx1"/>
                </a:solidFill>
              </a:rPr>
              <a:t>Ka</a:t>
            </a:r>
            <a:r>
              <a:rPr lang="en-US" sz="3200" b="1" dirty="0" smtClean="0">
                <a:solidFill>
                  <a:schemeClr val="tx1"/>
                </a:solidFill>
              </a:rPr>
              <a:t>, and W-band </a:t>
            </a:r>
            <a:r>
              <a:rPr lang="en-US" sz="3200" dirty="0" smtClean="0">
                <a:solidFill>
                  <a:schemeClr val="tx1"/>
                </a:solidFill>
              </a:rPr>
              <a:t>(Skofronick-Jackson, et al. IEEE TGRS, in press 2013), </a:t>
            </a:r>
            <a:r>
              <a:rPr lang="en-US" sz="3200" b="1" dirty="0" smtClean="0">
                <a:solidFill>
                  <a:schemeClr val="tx1"/>
                </a:solidFill>
              </a:rPr>
              <a:t>(Column 2) SSMIS Observational Threshold Analysis for SSMIS, TRMM, GMI, and MHS channels</a:t>
            </a:r>
            <a:r>
              <a:rPr lang="en-US" sz="3200" dirty="0" smtClean="0">
                <a:solidFill>
                  <a:schemeClr val="tx1"/>
                </a:solidFill>
              </a:rPr>
              <a:t> (Munchak and Skofronick-Jackson, Atmospheric Research, 2013), and </a:t>
            </a:r>
            <a:r>
              <a:rPr lang="en-US" sz="3200" b="1" dirty="0" smtClean="0">
                <a:solidFill>
                  <a:schemeClr val="tx1"/>
                </a:solidFill>
              </a:rPr>
              <a:t>(Column 3) Initial GPROF results for falling snow events </a:t>
            </a:r>
            <a:r>
              <a:rPr lang="en-US" sz="3200" dirty="0" smtClean="0">
                <a:solidFill>
                  <a:schemeClr val="tx1"/>
                </a:solidFill>
              </a:rPr>
              <a:t>(Munchak). </a:t>
            </a:r>
            <a:endParaRPr lang="en-US" sz="3200" b="1" dirty="0">
              <a:solidFill>
                <a:schemeClr val="tx1"/>
              </a:solidFill>
            </a:endParaRPr>
          </a:p>
        </p:txBody>
      </p:sp>
      <p:sp>
        <p:nvSpPr>
          <p:cNvPr id="15366" name="Text Box 103"/>
          <p:cNvSpPr txBox="1">
            <a:spLocks noChangeArrowheads="1"/>
          </p:cNvSpPr>
          <p:nvPr/>
        </p:nvSpPr>
        <p:spPr bwMode="auto">
          <a:xfrm>
            <a:off x="30022800" y="31263771"/>
            <a:ext cx="13258800" cy="1355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Lucida Sans Unicode" pitchFamily="34" charset="0"/>
                <a:cs typeface="Lucida Sans Unicode" pitchFamily="34" charset="0"/>
              </a:defRPr>
            </a:lvl1pPr>
            <a:lvl2pPr marL="37931725" indent="-37474525" eaLnBrk="0" hangingPunct="0">
              <a:defRPr sz="2400">
                <a:solidFill>
                  <a:schemeClr val="bg1"/>
                </a:solidFill>
                <a:latin typeface="Arial" charset="0"/>
                <a:ea typeface="Lucida Sans Unicode" pitchFamily="34" charset="0"/>
                <a:cs typeface="Lucida Sans Unicode" pitchFamily="34" charset="0"/>
              </a:defRPr>
            </a:lvl2pPr>
            <a:lvl3pPr eaLnBrk="0" hangingPunct="0">
              <a:defRPr sz="2400">
                <a:solidFill>
                  <a:schemeClr val="bg1"/>
                </a:solidFill>
                <a:latin typeface="Arial" charset="0"/>
                <a:ea typeface="Lucida Sans Unicode" pitchFamily="34" charset="0"/>
                <a:cs typeface="Lucida Sans Unicode" pitchFamily="34" charset="0"/>
              </a:defRPr>
            </a:lvl3pPr>
            <a:lvl4pPr eaLnBrk="0" hangingPunct="0">
              <a:defRPr sz="2400">
                <a:solidFill>
                  <a:schemeClr val="bg1"/>
                </a:solidFill>
                <a:latin typeface="Arial" charset="0"/>
                <a:ea typeface="Lucida Sans Unicode" pitchFamily="34" charset="0"/>
                <a:cs typeface="Lucida Sans Unicode" pitchFamily="34" charset="0"/>
              </a:defRPr>
            </a:lvl4pPr>
            <a:lvl5pPr eaLnBrk="0" hangingPunct="0">
              <a:defRPr sz="2400">
                <a:solidFill>
                  <a:schemeClr val="bg1"/>
                </a:solidFill>
                <a:latin typeface="Arial" charset="0"/>
                <a:ea typeface="Lucida Sans Unicode" pitchFamily="34" charset="0"/>
                <a:cs typeface="Lucida Sans Unicode" pitchFamily="34" charset="0"/>
              </a:defRPr>
            </a:lvl5pPr>
            <a:lvl6pPr marL="4572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6pPr>
            <a:lvl7pPr marL="9144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7pPr>
            <a:lvl8pPr marL="13716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8pPr>
            <a:lvl9pPr marL="18288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9pPr>
          </a:lstStyle>
          <a:p>
            <a:pPr eaLnBrk="1" hangingPunct="1"/>
            <a:endParaRPr lang="en-US" sz="1800" b="1" dirty="0">
              <a:solidFill>
                <a:srgbClr val="0000FF"/>
              </a:solidFill>
            </a:endParaRPr>
          </a:p>
          <a:p>
            <a:pPr algn="ctr" eaLnBrk="1" hangingPunct="1"/>
            <a:r>
              <a:rPr lang="en-US" sz="3200" b="1" dirty="0">
                <a:solidFill>
                  <a:srgbClr val="0000FF"/>
                </a:solidFill>
              </a:rPr>
              <a:t>Acknowledgments</a:t>
            </a:r>
          </a:p>
          <a:p>
            <a:pPr eaLnBrk="1" hangingPunct="1"/>
            <a:endParaRPr lang="en-US" sz="800" b="1" dirty="0">
              <a:solidFill>
                <a:srgbClr val="0000FF"/>
              </a:solidFill>
            </a:endParaRPr>
          </a:p>
          <a:p>
            <a:pPr eaLnBrk="1" hangingPunct="1">
              <a:lnSpc>
                <a:spcPct val="90000"/>
              </a:lnSpc>
            </a:pPr>
            <a:r>
              <a:rPr lang="en-US" sz="2000" dirty="0">
                <a:solidFill>
                  <a:schemeClr val="tx1"/>
                </a:solidFill>
              </a:rPr>
              <a:t>	</a:t>
            </a:r>
            <a:r>
              <a:rPr lang="en-US" sz="2000" dirty="0" smtClean="0">
                <a:solidFill>
                  <a:schemeClr val="tx1"/>
                </a:solidFill>
              </a:rPr>
              <a:t>Funding </a:t>
            </a:r>
            <a:r>
              <a:rPr lang="en-US" sz="2000" dirty="0">
                <a:solidFill>
                  <a:schemeClr val="tx1"/>
                </a:solidFill>
              </a:rPr>
              <a:t>for this work comes from NASA Headquarters </a:t>
            </a:r>
            <a:r>
              <a:rPr lang="en-US" sz="2000" dirty="0" smtClean="0">
                <a:solidFill>
                  <a:schemeClr val="tx1"/>
                </a:solidFill>
              </a:rPr>
              <a:t>(Ramesh Kakar)  </a:t>
            </a:r>
            <a:r>
              <a:rPr lang="en-US" sz="2000" dirty="0" smtClean="0">
                <a:solidFill>
                  <a:schemeClr val="tx1"/>
                </a:solidFill>
              </a:rPr>
              <a:t>for </a:t>
            </a:r>
            <a:r>
              <a:rPr lang="en-US" sz="2000" dirty="0">
                <a:solidFill>
                  <a:schemeClr val="tx1"/>
                </a:solidFill>
              </a:rPr>
              <a:t>PI (Skofronick-Jackson) for </a:t>
            </a:r>
            <a:r>
              <a:rPr lang="en-US" sz="2000" dirty="0" smtClean="0">
                <a:solidFill>
                  <a:schemeClr val="tx1"/>
                </a:solidFill>
              </a:rPr>
              <a:t>PMM grants. Partial funding for Munchak work was obtained from TRMM/GPM algorithm  sources.</a:t>
            </a:r>
            <a:endParaRPr lang="en-US" sz="2000" dirty="0">
              <a:solidFill>
                <a:schemeClr val="tx1"/>
              </a:solidFill>
            </a:endParaRPr>
          </a:p>
        </p:txBody>
      </p:sp>
      <p:sp>
        <p:nvSpPr>
          <p:cNvPr id="15367" name="Text Box 107"/>
          <p:cNvSpPr txBox="1">
            <a:spLocks noChangeArrowheads="1"/>
          </p:cNvSpPr>
          <p:nvPr/>
        </p:nvSpPr>
        <p:spPr bwMode="auto">
          <a:xfrm>
            <a:off x="609600" y="6248400"/>
            <a:ext cx="14706600" cy="568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Lucida Sans Unicode" pitchFamily="34" charset="0"/>
                <a:cs typeface="Lucida Sans Unicode" pitchFamily="34" charset="0"/>
              </a:defRPr>
            </a:lvl1pPr>
            <a:lvl2pPr marL="37931725" indent="-37474525" eaLnBrk="0" hangingPunct="0">
              <a:defRPr sz="2400">
                <a:solidFill>
                  <a:schemeClr val="bg1"/>
                </a:solidFill>
                <a:latin typeface="Arial" charset="0"/>
                <a:ea typeface="Lucida Sans Unicode" pitchFamily="34" charset="0"/>
                <a:cs typeface="Lucida Sans Unicode" pitchFamily="34" charset="0"/>
              </a:defRPr>
            </a:lvl2pPr>
            <a:lvl3pPr eaLnBrk="0" hangingPunct="0">
              <a:defRPr sz="2400">
                <a:solidFill>
                  <a:schemeClr val="bg1"/>
                </a:solidFill>
                <a:latin typeface="Arial" charset="0"/>
                <a:ea typeface="Lucida Sans Unicode" pitchFamily="34" charset="0"/>
                <a:cs typeface="Lucida Sans Unicode" pitchFamily="34" charset="0"/>
              </a:defRPr>
            </a:lvl3pPr>
            <a:lvl4pPr eaLnBrk="0" hangingPunct="0">
              <a:defRPr sz="2400">
                <a:solidFill>
                  <a:schemeClr val="bg1"/>
                </a:solidFill>
                <a:latin typeface="Arial" charset="0"/>
                <a:ea typeface="Lucida Sans Unicode" pitchFamily="34" charset="0"/>
                <a:cs typeface="Lucida Sans Unicode" pitchFamily="34" charset="0"/>
              </a:defRPr>
            </a:lvl4pPr>
            <a:lvl5pPr eaLnBrk="0" hangingPunct="0">
              <a:defRPr sz="2400">
                <a:solidFill>
                  <a:schemeClr val="bg1"/>
                </a:solidFill>
                <a:latin typeface="Arial" charset="0"/>
                <a:ea typeface="Lucida Sans Unicode" pitchFamily="34" charset="0"/>
                <a:cs typeface="Lucida Sans Unicode" pitchFamily="34" charset="0"/>
              </a:defRPr>
            </a:lvl5pPr>
            <a:lvl6pPr marL="4572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6pPr>
            <a:lvl7pPr marL="9144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7pPr>
            <a:lvl8pPr marL="13716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8pPr>
            <a:lvl9pPr marL="18288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9pPr>
          </a:lstStyle>
          <a:p>
            <a:pPr algn="ctr" eaLnBrk="1" hangingPunct="1"/>
            <a:r>
              <a:rPr lang="en-US" sz="3600" b="1" dirty="0" smtClean="0">
                <a:solidFill>
                  <a:srgbClr val="0000FF"/>
                </a:solidFill>
              </a:rPr>
              <a:t>Column 1: Modeled Falling Snow Threshold Analysis</a:t>
            </a:r>
            <a:r>
              <a:rPr lang="en-US" altLang="ko-KR" sz="2800" dirty="0" smtClean="0">
                <a:ea typeface="굴림" charset="-127"/>
              </a:rPr>
              <a:t> </a:t>
            </a:r>
            <a:endParaRPr lang="en-US" altLang="ko-KR" sz="2800" dirty="0">
              <a:ea typeface="굴림" charset="-127"/>
            </a:endParaRPr>
          </a:p>
          <a:p>
            <a:pPr eaLnBrk="1" hangingPunct="1">
              <a:lnSpc>
                <a:spcPct val="100000"/>
              </a:lnSpc>
            </a:pPr>
            <a:r>
              <a:rPr lang="en-US" altLang="ko-KR" sz="2800" dirty="0">
                <a:solidFill>
                  <a:schemeClr val="tx1"/>
                </a:solidFill>
                <a:ea typeface="굴림" charset="-127"/>
              </a:rPr>
              <a:t>	</a:t>
            </a:r>
            <a:r>
              <a:rPr lang="en-US" altLang="ja-JP" sz="2800" b="1" dirty="0">
                <a:solidFill>
                  <a:schemeClr val="tx1"/>
                </a:solidFill>
                <a:ea typeface="ＭＳ Ｐゴシック" charset="-128"/>
              </a:rPr>
              <a:t>This research focuses on determining the thresholds of detection for various falling snow events for both active and passive sensors.</a:t>
            </a:r>
            <a:r>
              <a:rPr lang="en-US" altLang="ja-JP" sz="2800" dirty="0">
                <a:solidFill>
                  <a:schemeClr val="tx1"/>
                </a:solidFill>
                <a:ea typeface="ＭＳ Ｐゴシック" charset="-128"/>
              </a:rPr>
              <a:t> </a:t>
            </a:r>
            <a:r>
              <a:rPr lang="en-US" altLang="ko-KR" sz="2800" dirty="0">
                <a:solidFill>
                  <a:schemeClr val="tx1"/>
                </a:solidFill>
                <a:ea typeface="굴림" charset="-127"/>
              </a:rPr>
              <a:t>We use all GMI channels, emphasizing the use of high frequency passive microwave channels (85-200 GHz) since these are more sensitive to the ice in clouds.</a:t>
            </a:r>
            <a:r>
              <a:rPr lang="en-US" altLang="ko-KR" sz="2800" dirty="0">
                <a:ea typeface="굴림" charset="-127"/>
              </a:rPr>
              <a:t> </a:t>
            </a:r>
            <a:r>
              <a:rPr lang="en-US" altLang="ko-KR" sz="2800" dirty="0">
                <a:solidFill>
                  <a:schemeClr val="tx1"/>
                </a:solidFill>
                <a:ea typeface="굴림" charset="-127"/>
              </a:rPr>
              <a:t>For the radar, an analysis is performed for Ku, </a:t>
            </a:r>
            <a:r>
              <a:rPr lang="en-US" altLang="ko-KR" sz="2800" dirty="0" err="1">
                <a:solidFill>
                  <a:schemeClr val="tx1"/>
                </a:solidFill>
                <a:ea typeface="굴림" charset="-127"/>
              </a:rPr>
              <a:t>Ka</a:t>
            </a:r>
            <a:r>
              <a:rPr lang="en-US" altLang="ko-KR" sz="2800" dirty="0">
                <a:solidFill>
                  <a:schemeClr val="tx1"/>
                </a:solidFill>
                <a:ea typeface="굴림" charset="-127"/>
              </a:rPr>
              <a:t>, and W-band. </a:t>
            </a:r>
            <a:r>
              <a:rPr lang="en-US" altLang="ja-JP" sz="2800" dirty="0">
                <a:solidFill>
                  <a:schemeClr val="tx1"/>
                </a:solidFill>
                <a:ea typeface="ＭＳ Ｐゴシック" charset="-128"/>
              </a:rPr>
              <a:t>The results rely on simulated Weather Research Forecasting (WRF) simulations of falling snow </a:t>
            </a:r>
            <a:r>
              <a:rPr lang="en-US" altLang="ja-JP" sz="2800" dirty="0" smtClean="0">
                <a:solidFill>
                  <a:schemeClr val="tx1"/>
                </a:solidFill>
                <a:ea typeface="ＭＳ Ｐゴシック" charset="-128"/>
              </a:rPr>
              <a:t>cases (Jan 20, 2007 Lake Effect and Jan 22 2007 Synoptic snow). </a:t>
            </a:r>
            <a:r>
              <a:rPr lang="en-US" altLang="ja-JP" sz="2800" dirty="0">
                <a:solidFill>
                  <a:schemeClr val="tx1"/>
                </a:solidFill>
                <a:ea typeface="ＭＳ Ｐゴシック" charset="-128"/>
              </a:rPr>
              <a:t>The micro and macro structure (e.g., snowflake shape, PSD, IWP, cloud depth) of the underlying cloud scene was found to affect the results, producing different thresholds for the lake effect, and synoptic snow events</a:t>
            </a:r>
            <a:r>
              <a:rPr lang="en-US" altLang="ja-JP" sz="2800" dirty="0" smtClean="0">
                <a:solidFill>
                  <a:schemeClr val="tx1"/>
                </a:solidFill>
                <a:ea typeface="ＭＳ Ｐゴシック" charset="-128"/>
              </a:rPr>
              <a:t>.</a:t>
            </a:r>
            <a:endParaRPr lang="en-US" altLang="ja-JP" sz="2800" dirty="0" smtClean="0">
              <a:solidFill>
                <a:schemeClr val="tx1"/>
              </a:solidFill>
              <a:ea typeface="굴림" charset="-127"/>
            </a:endParaRPr>
          </a:p>
          <a:p>
            <a:pPr eaLnBrk="1" hangingPunct="1">
              <a:lnSpc>
                <a:spcPct val="100000"/>
              </a:lnSpc>
            </a:pPr>
            <a:r>
              <a:rPr lang="en-US" dirty="0" smtClean="0">
                <a:solidFill>
                  <a:srgbClr val="000000"/>
                </a:solidFill>
              </a:rPr>
              <a:t>	</a:t>
            </a:r>
            <a:r>
              <a:rPr lang="en-US" sz="2800" dirty="0" smtClean="0">
                <a:solidFill>
                  <a:srgbClr val="000000"/>
                </a:solidFill>
              </a:rPr>
              <a:t>For </a:t>
            </a:r>
            <a:r>
              <a:rPr lang="en-US" sz="2800" dirty="0">
                <a:solidFill>
                  <a:srgbClr val="000000"/>
                </a:solidFill>
              </a:rPr>
              <a:t>the snow and </a:t>
            </a:r>
            <a:r>
              <a:rPr lang="en-US" sz="2800" dirty="0" err="1">
                <a:solidFill>
                  <a:srgbClr val="000000"/>
                </a:solidFill>
              </a:rPr>
              <a:t>graupel</a:t>
            </a:r>
            <a:r>
              <a:rPr lang="en-US" sz="2800" dirty="0">
                <a:solidFill>
                  <a:srgbClr val="000000"/>
                </a:solidFill>
              </a:rPr>
              <a:t> particles, randomly oriented, non-spherical particles from G. Liu’s database [2004] are used described in Skofronick-Jackson and Johnson (2011). </a:t>
            </a:r>
            <a:r>
              <a:rPr lang="en-US" sz="2800" b="1" dirty="0">
                <a:solidFill>
                  <a:srgbClr val="000000"/>
                </a:solidFill>
              </a:rPr>
              <a:t>TBs and Z were computed for all 11 snowflake shapes. </a:t>
            </a:r>
            <a:r>
              <a:rPr lang="en-US" sz="2800" b="1" dirty="0">
                <a:solidFill>
                  <a:schemeClr val="tx1"/>
                </a:solidFill>
              </a:rPr>
              <a:t>	</a:t>
            </a:r>
            <a:endParaRPr lang="en-US" sz="2800" dirty="0">
              <a:solidFill>
                <a:schemeClr val="tx1"/>
              </a:solidFill>
            </a:endParaRPr>
          </a:p>
        </p:txBody>
      </p:sp>
      <p:sp>
        <p:nvSpPr>
          <p:cNvPr id="15368" name="Line 378"/>
          <p:cNvSpPr>
            <a:spLocks noChangeShapeType="1"/>
          </p:cNvSpPr>
          <p:nvPr/>
        </p:nvSpPr>
        <p:spPr bwMode="auto">
          <a:xfrm>
            <a:off x="27722513" y="6276975"/>
            <a:ext cx="533400" cy="7620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9" name="Rectangle 607"/>
          <p:cNvSpPr>
            <a:spLocks noChangeArrowheads="1"/>
          </p:cNvSpPr>
          <p:nvPr/>
        </p:nvSpPr>
        <p:spPr bwMode="auto">
          <a:xfrm>
            <a:off x="533400" y="6147219"/>
            <a:ext cx="14782800" cy="7305255"/>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0" name="Rectangle 631"/>
          <p:cNvSpPr>
            <a:spLocks noChangeArrowheads="1"/>
          </p:cNvSpPr>
          <p:nvPr/>
        </p:nvSpPr>
        <p:spPr bwMode="auto">
          <a:xfrm>
            <a:off x="29946600" y="20574000"/>
            <a:ext cx="13487400" cy="6754019"/>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1" name="Rectangle 831"/>
          <p:cNvSpPr>
            <a:spLocks noChangeArrowheads="1"/>
          </p:cNvSpPr>
          <p:nvPr/>
        </p:nvSpPr>
        <p:spPr bwMode="auto">
          <a:xfrm>
            <a:off x="29925963" y="31394400"/>
            <a:ext cx="13487400" cy="1422435"/>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2" name="Rectangle 833"/>
          <p:cNvSpPr>
            <a:spLocks noChangeArrowheads="1"/>
          </p:cNvSpPr>
          <p:nvPr/>
        </p:nvSpPr>
        <p:spPr bwMode="auto">
          <a:xfrm>
            <a:off x="29946600" y="27411364"/>
            <a:ext cx="13487400" cy="391661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9" name="Rectangle 954"/>
          <p:cNvSpPr>
            <a:spLocks noChangeArrowheads="1"/>
          </p:cNvSpPr>
          <p:nvPr/>
        </p:nvSpPr>
        <p:spPr bwMode="auto">
          <a:xfrm>
            <a:off x="30099000" y="25444300"/>
            <a:ext cx="13411200" cy="18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solidFill>
                  <a:schemeClr val="tx1"/>
                </a:solidFill>
              </a:rPr>
              <a:t>	</a:t>
            </a:r>
            <a:r>
              <a:rPr lang="en-US" sz="2400" dirty="0" smtClean="0">
                <a:solidFill>
                  <a:schemeClr val="tx1"/>
                </a:solidFill>
              </a:rPr>
              <a:t>The </a:t>
            </a:r>
            <a:r>
              <a:rPr lang="en-US" sz="2400" dirty="0">
                <a:solidFill>
                  <a:schemeClr val="tx1"/>
                </a:solidFill>
              </a:rPr>
              <a:t>most noticeable </a:t>
            </a:r>
            <a:r>
              <a:rPr lang="en-US" sz="2400" dirty="0" smtClean="0">
                <a:solidFill>
                  <a:schemeClr val="tx1"/>
                </a:solidFill>
              </a:rPr>
              <a:t>results in these </a:t>
            </a:r>
            <a:r>
              <a:rPr lang="en-US" sz="2400" dirty="0" err="1" smtClean="0">
                <a:solidFill>
                  <a:schemeClr val="tx1"/>
                </a:solidFill>
              </a:rPr>
              <a:t>Heidke</a:t>
            </a:r>
            <a:r>
              <a:rPr lang="en-US" sz="2400" dirty="0" smtClean="0">
                <a:solidFill>
                  <a:schemeClr val="tx1"/>
                </a:solidFill>
              </a:rPr>
              <a:t> skill score plots are that:</a:t>
            </a:r>
            <a:endParaRPr lang="en-US" sz="2400" dirty="0">
              <a:solidFill>
                <a:schemeClr val="tx1"/>
              </a:solidFill>
            </a:endParaRPr>
          </a:p>
          <a:p>
            <a:r>
              <a:rPr lang="en-US" sz="2400" dirty="0">
                <a:solidFill>
                  <a:schemeClr val="tx1"/>
                </a:solidFill>
              </a:rPr>
              <a:t>-Good skill over ocean, vegetated land/desert (classes 1-7), and coast(!)</a:t>
            </a:r>
          </a:p>
          <a:p>
            <a:r>
              <a:rPr lang="en-US" sz="2400" dirty="0">
                <a:solidFill>
                  <a:schemeClr val="tx1"/>
                </a:solidFill>
              </a:rPr>
              <a:t>-Poorer over snow cover/frozen surfaces (8-11). </a:t>
            </a:r>
            <a:r>
              <a:rPr lang="en-US" sz="2400" dirty="0" smtClean="0">
                <a:solidFill>
                  <a:schemeClr val="tx1"/>
                </a:solidFill>
              </a:rPr>
              <a:t>Note </a:t>
            </a:r>
            <a:r>
              <a:rPr lang="en-US" sz="2400" dirty="0">
                <a:solidFill>
                  <a:schemeClr val="tx1"/>
                </a:solidFill>
              </a:rPr>
              <a:t>that this version of GPROF did not have a working snow cover flag or snow cover database that I'm aware of.</a:t>
            </a:r>
          </a:p>
          <a:p>
            <a:r>
              <a:rPr lang="en-US" sz="2400" dirty="0">
                <a:solidFill>
                  <a:schemeClr val="tx1"/>
                </a:solidFill>
              </a:rPr>
              <a:t>-Positive biases in snow and mixed precipitation. This is true even though the NMQ snowfall rate is a fairly aggressive Z-S relationship (Z=75S^2</a:t>
            </a:r>
            <a:r>
              <a:rPr lang="en-US" sz="2400" dirty="0" smtClean="0">
                <a:solidFill>
                  <a:schemeClr val="tx1"/>
                </a:solidFill>
              </a:rPr>
              <a:t>).</a:t>
            </a:r>
            <a:endParaRPr lang="en-US" sz="2400" dirty="0">
              <a:solidFill>
                <a:schemeClr val="tx1"/>
              </a:solidFill>
            </a:endParaRPr>
          </a:p>
        </p:txBody>
      </p:sp>
      <p:sp>
        <p:nvSpPr>
          <p:cNvPr id="15380" name="Text Box 955"/>
          <p:cNvSpPr txBox="1">
            <a:spLocks noChangeArrowheads="1"/>
          </p:cNvSpPr>
          <p:nvPr/>
        </p:nvSpPr>
        <p:spPr bwMode="auto">
          <a:xfrm>
            <a:off x="30137100" y="20650200"/>
            <a:ext cx="132207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Lucida Sans Unicode" pitchFamily="34" charset="0"/>
                <a:cs typeface="Lucida Sans Unicode" pitchFamily="34" charset="0"/>
              </a:defRPr>
            </a:lvl1pPr>
            <a:lvl2pPr marL="37931725" indent="-37474525" eaLnBrk="0" hangingPunct="0">
              <a:defRPr sz="2400">
                <a:solidFill>
                  <a:schemeClr val="bg1"/>
                </a:solidFill>
                <a:latin typeface="Arial" charset="0"/>
                <a:ea typeface="Lucida Sans Unicode" pitchFamily="34" charset="0"/>
                <a:cs typeface="Lucida Sans Unicode" pitchFamily="34" charset="0"/>
              </a:defRPr>
            </a:lvl2pPr>
            <a:lvl3pPr eaLnBrk="0" hangingPunct="0">
              <a:defRPr sz="2400">
                <a:solidFill>
                  <a:schemeClr val="bg1"/>
                </a:solidFill>
                <a:latin typeface="Arial" charset="0"/>
                <a:ea typeface="Lucida Sans Unicode" pitchFamily="34" charset="0"/>
                <a:cs typeface="Lucida Sans Unicode" pitchFamily="34" charset="0"/>
              </a:defRPr>
            </a:lvl3pPr>
            <a:lvl4pPr eaLnBrk="0" hangingPunct="0">
              <a:defRPr sz="2400">
                <a:solidFill>
                  <a:schemeClr val="bg1"/>
                </a:solidFill>
                <a:latin typeface="Arial" charset="0"/>
                <a:ea typeface="Lucida Sans Unicode" pitchFamily="34" charset="0"/>
                <a:cs typeface="Lucida Sans Unicode" pitchFamily="34" charset="0"/>
              </a:defRPr>
            </a:lvl4pPr>
            <a:lvl5pPr eaLnBrk="0" hangingPunct="0">
              <a:defRPr sz="2400">
                <a:solidFill>
                  <a:schemeClr val="bg1"/>
                </a:solidFill>
                <a:latin typeface="Arial" charset="0"/>
                <a:ea typeface="Lucida Sans Unicode" pitchFamily="34" charset="0"/>
                <a:cs typeface="Lucida Sans Unicode" pitchFamily="34" charset="0"/>
              </a:defRPr>
            </a:lvl5pPr>
            <a:lvl6pPr marL="4572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6pPr>
            <a:lvl7pPr marL="9144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7pPr>
            <a:lvl8pPr marL="13716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8pPr>
            <a:lvl9pPr marL="18288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9pPr>
          </a:lstStyle>
          <a:p>
            <a:pPr algn="ctr" eaLnBrk="1" hangingPunct="1"/>
            <a:r>
              <a:rPr lang="en-US" sz="3600" b="1" dirty="0" err="1" smtClean="0">
                <a:solidFill>
                  <a:srgbClr val="0000FF"/>
                </a:solidFill>
              </a:rPr>
              <a:t>Heidke</a:t>
            </a:r>
            <a:r>
              <a:rPr lang="en-US" sz="3600" b="1" dirty="0" smtClean="0">
                <a:solidFill>
                  <a:srgbClr val="0000FF"/>
                </a:solidFill>
              </a:rPr>
              <a:t> Skill Scores for GPROF Retrievals</a:t>
            </a:r>
            <a:endParaRPr lang="en-US" sz="3600" b="1" i="1" dirty="0">
              <a:solidFill>
                <a:srgbClr val="0000FF"/>
              </a:solidFill>
            </a:endParaRPr>
          </a:p>
        </p:txBody>
      </p:sp>
      <p:sp>
        <p:nvSpPr>
          <p:cNvPr id="15381" name="Text Box 956"/>
          <p:cNvSpPr txBox="1">
            <a:spLocks noChangeArrowheads="1"/>
          </p:cNvSpPr>
          <p:nvPr/>
        </p:nvSpPr>
        <p:spPr bwMode="auto">
          <a:xfrm>
            <a:off x="30022800" y="27773312"/>
            <a:ext cx="133350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bg1"/>
                </a:solidFill>
                <a:latin typeface="Arial" charset="0"/>
                <a:ea typeface="Lucida Sans Unicode" pitchFamily="34" charset="0"/>
                <a:cs typeface="Lucida Sans Unicode" pitchFamily="34" charset="0"/>
              </a:defRPr>
            </a:lvl1pPr>
            <a:lvl2pPr marL="37931725" indent="-37474525" eaLnBrk="0" hangingPunct="0">
              <a:defRPr sz="2400">
                <a:solidFill>
                  <a:schemeClr val="bg1"/>
                </a:solidFill>
                <a:latin typeface="Arial" charset="0"/>
                <a:ea typeface="Lucida Sans Unicode" pitchFamily="34" charset="0"/>
                <a:cs typeface="Lucida Sans Unicode" pitchFamily="34" charset="0"/>
              </a:defRPr>
            </a:lvl2pPr>
            <a:lvl3pPr eaLnBrk="0" hangingPunct="0">
              <a:defRPr sz="2400">
                <a:solidFill>
                  <a:schemeClr val="bg1"/>
                </a:solidFill>
                <a:latin typeface="Arial" charset="0"/>
                <a:ea typeface="Lucida Sans Unicode" pitchFamily="34" charset="0"/>
                <a:cs typeface="Lucida Sans Unicode" pitchFamily="34" charset="0"/>
              </a:defRPr>
            </a:lvl3pPr>
            <a:lvl4pPr eaLnBrk="0" hangingPunct="0">
              <a:defRPr sz="2400">
                <a:solidFill>
                  <a:schemeClr val="bg1"/>
                </a:solidFill>
                <a:latin typeface="Arial" charset="0"/>
                <a:ea typeface="Lucida Sans Unicode" pitchFamily="34" charset="0"/>
                <a:cs typeface="Lucida Sans Unicode" pitchFamily="34" charset="0"/>
              </a:defRPr>
            </a:lvl4pPr>
            <a:lvl5pPr eaLnBrk="0" hangingPunct="0">
              <a:defRPr sz="2400">
                <a:solidFill>
                  <a:schemeClr val="bg1"/>
                </a:solidFill>
                <a:latin typeface="Arial" charset="0"/>
                <a:ea typeface="Lucida Sans Unicode" pitchFamily="34" charset="0"/>
                <a:cs typeface="Lucida Sans Unicode" pitchFamily="34" charset="0"/>
              </a:defRPr>
            </a:lvl5pPr>
            <a:lvl6pPr marL="4572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6pPr>
            <a:lvl7pPr marL="9144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7pPr>
            <a:lvl8pPr marL="13716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8pPr>
            <a:lvl9pPr marL="18288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9pPr>
          </a:lstStyle>
          <a:p>
            <a:pPr defTabSz="914400" eaLnBrk="1" hangingPunct="1">
              <a:lnSpc>
                <a:spcPct val="95000"/>
              </a:lnSpc>
              <a:buClrTx/>
              <a:buSzTx/>
              <a:buFontTx/>
              <a:buAutoNum type="arabicPeriod"/>
            </a:pPr>
            <a:r>
              <a:rPr lang="en-US" sz="2000" dirty="0">
                <a:solidFill>
                  <a:schemeClr val="tx1"/>
                </a:solidFill>
              </a:rPr>
              <a:t>G. Skofronick-Jackson, Ben Johnson, and Joe Munchak, “Detection Thresholds of Falling Snow from Satellite-borne Active and Passive Sensors,” </a:t>
            </a:r>
            <a:r>
              <a:rPr lang="en-US" sz="2000" dirty="0" smtClean="0">
                <a:solidFill>
                  <a:schemeClr val="tx1"/>
                </a:solidFill>
              </a:rPr>
              <a:t>IEEE </a:t>
            </a:r>
            <a:r>
              <a:rPr lang="en-US" sz="2000" dirty="0">
                <a:solidFill>
                  <a:schemeClr val="tx1"/>
                </a:solidFill>
              </a:rPr>
              <a:t>Trans. on Geoscience and Remote Sensing, </a:t>
            </a:r>
            <a:r>
              <a:rPr lang="en-US" sz="2000" dirty="0" smtClean="0">
                <a:solidFill>
                  <a:schemeClr val="tx1"/>
                </a:solidFill>
              </a:rPr>
              <a:t>in press  Dec 2012.</a:t>
            </a:r>
            <a:endParaRPr lang="en-US" sz="2000" dirty="0">
              <a:solidFill>
                <a:schemeClr val="tx1"/>
              </a:solidFill>
            </a:endParaRPr>
          </a:p>
          <a:p>
            <a:pPr defTabSz="914400" eaLnBrk="1" hangingPunct="1">
              <a:lnSpc>
                <a:spcPct val="95000"/>
              </a:lnSpc>
              <a:buClrTx/>
              <a:buSzTx/>
              <a:buFontTx/>
              <a:buAutoNum type="arabicPeriod"/>
            </a:pPr>
            <a:r>
              <a:rPr lang="en-US" sz="2000" dirty="0">
                <a:solidFill>
                  <a:schemeClr val="tx1"/>
                </a:solidFill>
                <a:latin typeface="Arial"/>
                <a:cs typeface="Arial"/>
              </a:rPr>
              <a:t>Munchak, S.J. and G. Skofronick-Jackson, “Evaluation of Precipitation Detection over Various Surfaces from Passive Microwave Imagers and Sounders,” </a:t>
            </a:r>
            <a:r>
              <a:rPr lang="en-US" sz="2000" dirty="0" smtClean="0">
                <a:solidFill>
                  <a:schemeClr val="tx1"/>
                </a:solidFill>
                <a:latin typeface="Arial"/>
                <a:cs typeface="Arial"/>
              </a:rPr>
              <a:t>Atmospheric </a:t>
            </a:r>
            <a:r>
              <a:rPr lang="en-US" sz="2000" dirty="0">
                <a:solidFill>
                  <a:schemeClr val="tx1"/>
                </a:solidFill>
                <a:latin typeface="Arial"/>
                <a:cs typeface="Arial"/>
              </a:rPr>
              <a:t>Research, </a:t>
            </a:r>
            <a:r>
              <a:rPr lang="en-US" sz="2000" dirty="0" smtClean="0">
                <a:solidFill>
                  <a:schemeClr val="tx1"/>
                </a:solidFill>
                <a:latin typeface="Arial"/>
                <a:cs typeface="Arial"/>
              </a:rPr>
              <a:t>in press, Dec 2012.</a:t>
            </a:r>
          </a:p>
          <a:p>
            <a:pPr defTabSz="914400" eaLnBrk="1" hangingPunct="1">
              <a:lnSpc>
                <a:spcPct val="95000"/>
              </a:lnSpc>
              <a:buClrTx/>
              <a:buSzTx/>
              <a:buFontTx/>
              <a:buAutoNum type="arabicPeriod"/>
            </a:pPr>
            <a:r>
              <a:rPr lang="en-US" sz="2000" dirty="0" smtClean="0">
                <a:solidFill>
                  <a:schemeClr val="tx1"/>
                </a:solidFill>
              </a:rPr>
              <a:t>B. Johnson, W. S. Olson, G. Skofronick-Jackson,  </a:t>
            </a:r>
            <a:r>
              <a:rPr lang="en-US" sz="2000" dirty="0" smtClean="0">
                <a:solidFill>
                  <a:schemeClr val="tx1"/>
                </a:solidFill>
              </a:rPr>
              <a:t>The </a:t>
            </a:r>
            <a:r>
              <a:rPr lang="en-US" sz="2000" dirty="0">
                <a:solidFill>
                  <a:schemeClr val="tx1"/>
                </a:solidFill>
              </a:rPr>
              <a:t>Simulated Microwave Response to Melting Ice-Phase </a:t>
            </a:r>
            <a:r>
              <a:rPr lang="en-US" sz="2000" dirty="0" smtClean="0">
                <a:solidFill>
                  <a:schemeClr val="tx1"/>
                </a:solidFill>
              </a:rPr>
              <a:t>Precipitation, GRSL, Submitted </a:t>
            </a:r>
            <a:r>
              <a:rPr lang="en-US" sz="2000" dirty="0">
                <a:solidFill>
                  <a:schemeClr val="tx1"/>
                </a:solidFill>
              </a:rPr>
              <a:t>February 2013</a:t>
            </a:r>
            <a:endParaRPr lang="en-US" altLang="ko-KR" sz="2000" dirty="0" smtClean="0">
              <a:solidFill>
                <a:schemeClr val="tx1"/>
              </a:solidFill>
              <a:ea typeface="굴림" charset="-127"/>
            </a:endParaRPr>
          </a:p>
          <a:p>
            <a:pPr defTabSz="914400" eaLnBrk="1" hangingPunct="1">
              <a:lnSpc>
                <a:spcPct val="95000"/>
              </a:lnSpc>
              <a:buClrTx/>
              <a:buSzTx/>
              <a:buFontTx/>
              <a:buAutoNum type="arabicPeriod"/>
            </a:pPr>
            <a:r>
              <a:rPr lang="en-US" altLang="ko-KR" sz="2000" dirty="0" smtClean="0">
                <a:solidFill>
                  <a:schemeClr val="tx1"/>
                </a:solidFill>
                <a:ea typeface="굴림" charset="-127"/>
              </a:rPr>
              <a:t>G</a:t>
            </a:r>
            <a:r>
              <a:rPr lang="en-US" altLang="ko-KR" sz="2000" dirty="0">
                <a:solidFill>
                  <a:schemeClr val="tx1"/>
                </a:solidFill>
                <a:ea typeface="굴림" charset="-127"/>
              </a:rPr>
              <a:t>. Skofronick-Jackson and </a:t>
            </a:r>
            <a:r>
              <a:rPr lang="en-US" altLang="ko-KR" sz="2000" dirty="0" smtClean="0">
                <a:solidFill>
                  <a:schemeClr val="tx1"/>
                </a:solidFill>
                <a:ea typeface="굴림" charset="-127"/>
              </a:rPr>
              <a:t> B</a:t>
            </a:r>
            <a:r>
              <a:rPr lang="en-US" altLang="ko-KR" sz="2000" dirty="0">
                <a:solidFill>
                  <a:schemeClr val="tx1"/>
                </a:solidFill>
                <a:ea typeface="굴림" charset="-127"/>
              </a:rPr>
              <a:t>. T. Johnson, “Surface and Atmospheric Contributions to Passive Microwave Bright-ness Temperatures for Falling Snow Events,” </a:t>
            </a:r>
            <a:r>
              <a:rPr lang="en-US" altLang="ja-JP" sz="2000" i="1" dirty="0">
                <a:solidFill>
                  <a:schemeClr val="tx1"/>
                </a:solidFill>
                <a:ea typeface="ＭＳ Ｐゴシック" charset="-128"/>
              </a:rPr>
              <a:t>J. </a:t>
            </a:r>
            <a:r>
              <a:rPr lang="en-US" altLang="ja-JP" sz="2000" i="1" dirty="0" err="1">
                <a:solidFill>
                  <a:schemeClr val="tx1"/>
                </a:solidFill>
                <a:ea typeface="ＭＳ Ｐゴシック" charset="-128"/>
              </a:rPr>
              <a:t>Geophys</a:t>
            </a:r>
            <a:r>
              <a:rPr lang="en-US" altLang="ja-JP" sz="2000" i="1" dirty="0">
                <a:solidFill>
                  <a:schemeClr val="tx1"/>
                </a:solidFill>
                <a:ea typeface="ＭＳ Ｐゴシック" charset="-128"/>
              </a:rPr>
              <a:t>. Res</a:t>
            </a:r>
            <a:r>
              <a:rPr lang="en-US" altLang="ja-JP" sz="2000" dirty="0">
                <a:solidFill>
                  <a:schemeClr val="tx1"/>
                </a:solidFill>
                <a:ea typeface="ＭＳ Ｐゴシック" charset="-128"/>
              </a:rPr>
              <a:t>., 116, D02213, doi:10.1029/2010JD014438, 2011.</a:t>
            </a:r>
            <a:r>
              <a:rPr lang="en-US" altLang="ja-JP" sz="2000" dirty="0">
                <a:ea typeface="ＭＳ Ｐゴシック" charset="-128"/>
              </a:rPr>
              <a:t> </a:t>
            </a:r>
          </a:p>
          <a:p>
            <a:pPr defTabSz="914400" eaLnBrk="1" hangingPunct="1">
              <a:lnSpc>
                <a:spcPct val="95000"/>
              </a:lnSpc>
              <a:buClrTx/>
              <a:buSzTx/>
              <a:buFontTx/>
              <a:buAutoNum type="arabicPeriod"/>
            </a:pPr>
            <a:r>
              <a:rPr lang="en-US" sz="2000" dirty="0" smtClean="0">
                <a:solidFill>
                  <a:schemeClr val="tx1"/>
                </a:solidFill>
              </a:rPr>
              <a:t>G</a:t>
            </a:r>
            <a:r>
              <a:rPr lang="en-US" sz="2000" dirty="0">
                <a:solidFill>
                  <a:schemeClr val="tx1"/>
                </a:solidFill>
              </a:rPr>
              <a:t>. M. Skofronick-Jackson, M.-J. Kim, J. A. </a:t>
            </a:r>
            <a:r>
              <a:rPr lang="en-US" sz="2000" dirty="0" err="1">
                <a:solidFill>
                  <a:schemeClr val="tx1"/>
                </a:solidFill>
              </a:rPr>
              <a:t>Weinman</a:t>
            </a:r>
            <a:r>
              <a:rPr lang="en-US" sz="2000" dirty="0">
                <a:solidFill>
                  <a:schemeClr val="tx1"/>
                </a:solidFill>
              </a:rPr>
              <a:t>, and D.-E. Chang, “A Physical Model to Determine Snowfall over Land by Microwave Radiometry,” IEEE Trans. </a:t>
            </a:r>
            <a:r>
              <a:rPr lang="en-US" sz="2000" dirty="0" err="1">
                <a:solidFill>
                  <a:schemeClr val="tx1"/>
                </a:solidFill>
              </a:rPr>
              <a:t>Geosci</a:t>
            </a:r>
            <a:r>
              <a:rPr lang="en-US" sz="2000" dirty="0">
                <a:solidFill>
                  <a:schemeClr val="tx1"/>
                </a:solidFill>
              </a:rPr>
              <a:t>. Remote </a:t>
            </a:r>
            <a:r>
              <a:rPr lang="en-US" sz="2000" dirty="0" err="1">
                <a:solidFill>
                  <a:schemeClr val="tx1"/>
                </a:solidFill>
              </a:rPr>
              <a:t>Sens</a:t>
            </a:r>
            <a:r>
              <a:rPr lang="en-US" sz="2000" dirty="0">
                <a:solidFill>
                  <a:schemeClr val="tx1"/>
                </a:solidFill>
              </a:rPr>
              <a:t>, vol. 42, pp. 1047-1058, 2004.</a:t>
            </a:r>
          </a:p>
          <a:p>
            <a:pPr defTabSz="914400" eaLnBrk="1" hangingPunct="1">
              <a:lnSpc>
                <a:spcPct val="95000"/>
              </a:lnSpc>
              <a:buClrTx/>
              <a:buSzTx/>
              <a:buFontTx/>
              <a:buAutoNum type="arabicPeriod"/>
            </a:pPr>
            <a:r>
              <a:rPr lang="en-US" sz="2000" dirty="0" smtClean="0">
                <a:solidFill>
                  <a:schemeClr val="tx1"/>
                </a:solidFill>
              </a:rPr>
              <a:t>Liu</a:t>
            </a:r>
            <a:r>
              <a:rPr lang="en-US" sz="2000" dirty="0">
                <a:solidFill>
                  <a:schemeClr val="tx1"/>
                </a:solidFill>
              </a:rPr>
              <a:t>, G., 2004: Approximation of single scattering properties of ice and snow particles for high microwave frequencies. </a:t>
            </a:r>
            <a:r>
              <a:rPr lang="en-US" sz="2000" i="1" dirty="0">
                <a:solidFill>
                  <a:schemeClr val="tx1"/>
                </a:solidFill>
              </a:rPr>
              <a:t>J. Atmospheric Sci.,</a:t>
            </a:r>
            <a:r>
              <a:rPr lang="en-US" sz="2000" dirty="0">
                <a:solidFill>
                  <a:schemeClr val="tx1"/>
                </a:solidFill>
              </a:rPr>
              <a:t> 61, 2441–2456.</a:t>
            </a:r>
            <a:endParaRPr lang="en-US" sz="2000" dirty="0">
              <a:solidFill>
                <a:srgbClr val="FF0000"/>
              </a:solidFill>
            </a:endParaRPr>
          </a:p>
        </p:txBody>
      </p:sp>
      <p:sp>
        <p:nvSpPr>
          <p:cNvPr id="15382" name="Text Box 957"/>
          <p:cNvSpPr txBox="1">
            <a:spLocks noChangeArrowheads="1"/>
          </p:cNvSpPr>
          <p:nvPr/>
        </p:nvSpPr>
        <p:spPr bwMode="auto">
          <a:xfrm>
            <a:off x="34442400" y="27432000"/>
            <a:ext cx="46799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Lucida Sans Unicode" pitchFamily="34" charset="0"/>
                <a:cs typeface="Lucida Sans Unicode" pitchFamily="34" charset="0"/>
              </a:defRPr>
            </a:lvl1pPr>
            <a:lvl2pPr marL="37931725" indent="-37474525" eaLnBrk="0" hangingPunct="0">
              <a:defRPr sz="2400">
                <a:solidFill>
                  <a:schemeClr val="bg1"/>
                </a:solidFill>
                <a:latin typeface="Arial" charset="0"/>
                <a:ea typeface="Lucida Sans Unicode" pitchFamily="34" charset="0"/>
                <a:cs typeface="Lucida Sans Unicode" pitchFamily="34" charset="0"/>
              </a:defRPr>
            </a:lvl2pPr>
            <a:lvl3pPr eaLnBrk="0" hangingPunct="0">
              <a:defRPr sz="2400">
                <a:solidFill>
                  <a:schemeClr val="bg1"/>
                </a:solidFill>
                <a:latin typeface="Arial" charset="0"/>
                <a:ea typeface="Lucida Sans Unicode" pitchFamily="34" charset="0"/>
                <a:cs typeface="Lucida Sans Unicode" pitchFamily="34" charset="0"/>
              </a:defRPr>
            </a:lvl3pPr>
            <a:lvl4pPr eaLnBrk="0" hangingPunct="0">
              <a:defRPr sz="2400">
                <a:solidFill>
                  <a:schemeClr val="bg1"/>
                </a:solidFill>
                <a:latin typeface="Arial" charset="0"/>
                <a:ea typeface="Lucida Sans Unicode" pitchFamily="34" charset="0"/>
                <a:cs typeface="Lucida Sans Unicode" pitchFamily="34" charset="0"/>
              </a:defRPr>
            </a:lvl4pPr>
            <a:lvl5pPr eaLnBrk="0" hangingPunct="0">
              <a:defRPr sz="2400">
                <a:solidFill>
                  <a:schemeClr val="bg1"/>
                </a:solidFill>
                <a:latin typeface="Arial" charset="0"/>
                <a:ea typeface="Lucida Sans Unicode" pitchFamily="34" charset="0"/>
                <a:cs typeface="Lucida Sans Unicode" pitchFamily="34" charset="0"/>
              </a:defRPr>
            </a:lvl5pPr>
            <a:lvl6pPr marL="4572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6pPr>
            <a:lvl7pPr marL="9144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7pPr>
            <a:lvl8pPr marL="13716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8pPr>
            <a:lvl9pPr marL="18288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9pPr>
          </a:lstStyle>
          <a:p>
            <a:pPr eaLnBrk="1" hangingPunct="1"/>
            <a:r>
              <a:rPr lang="en-US" sz="3600" b="1">
                <a:solidFill>
                  <a:srgbClr val="0000FF"/>
                </a:solidFill>
              </a:rPr>
              <a:t>Relevant References</a:t>
            </a:r>
          </a:p>
        </p:txBody>
      </p:sp>
      <p:sp>
        <p:nvSpPr>
          <p:cNvPr id="15383" name="Text Box 966"/>
          <p:cNvSpPr txBox="1">
            <a:spLocks noChangeArrowheads="1"/>
          </p:cNvSpPr>
          <p:nvPr/>
        </p:nvSpPr>
        <p:spPr bwMode="auto">
          <a:xfrm>
            <a:off x="38328600" y="32537400"/>
            <a:ext cx="5040804" cy="27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Lucida Sans Unicode" pitchFamily="34" charset="0"/>
                <a:cs typeface="Lucida Sans Unicode" pitchFamily="34" charset="0"/>
              </a:defRPr>
            </a:lvl1pPr>
            <a:lvl2pPr marL="37931725" indent="-37474525" eaLnBrk="0" hangingPunct="0">
              <a:defRPr sz="2400">
                <a:solidFill>
                  <a:schemeClr val="bg1"/>
                </a:solidFill>
                <a:latin typeface="Arial" charset="0"/>
                <a:ea typeface="Lucida Sans Unicode" pitchFamily="34" charset="0"/>
                <a:cs typeface="Lucida Sans Unicode" pitchFamily="34" charset="0"/>
              </a:defRPr>
            </a:lvl2pPr>
            <a:lvl3pPr eaLnBrk="0" hangingPunct="0">
              <a:defRPr sz="2400">
                <a:solidFill>
                  <a:schemeClr val="bg1"/>
                </a:solidFill>
                <a:latin typeface="Arial" charset="0"/>
                <a:ea typeface="Lucida Sans Unicode" pitchFamily="34" charset="0"/>
                <a:cs typeface="Lucida Sans Unicode" pitchFamily="34" charset="0"/>
              </a:defRPr>
            </a:lvl3pPr>
            <a:lvl4pPr eaLnBrk="0" hangingPunct="0">
              <a:defRPr sz="2400">
                <a:solidFill>
                  <a:schemeClr val="bg1"/>
                </a:solidFill>
                <a:latin typeface="Arial" charset="0"/>
                <a:ea typeface="Lucida Sans Unicode" pitchFamily="34" charset="0"/>
                <a:cs typeface="Lucida Sans Unicode" pitchFamily="34" charset="0"/>
              </a:defRPr>
            </a:lvl4pPr>
            <a:lvl5pPr eaLnBrk="0" hangingPunct="0">
              <a:defRPr sz="2400">
                <a:solidFill>
                  <a:schemeClr val="bg1"/>
                </a:solidFill>
                <a:latin typeface="Arial" charset="0"/>
                <a:ea typeface="Lucida Sans Unicode" pitchFamily="34" charset="0"/>
                <a:cs typeface="Lucida Sans Unicode" pitchFamily="34" charset="0"/>
              </a:defRPr>
            </a:lvl5pPr>
            <a:lvl6pPr marL="4572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6pPr>
            <a:lvl7pPr marL="9144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7pPr>
            <a:lvl8pPr marL="13716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8pPr>
            <a:lvl9pPr marL="18288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9pPr>
          </a:lstStyle>
          <a:p>
            <a:pPr eaLnBrk="1" hangingPunct="1"/>
            <a:r>
              <a:rPr lang="en-US" sz="1600" dirty="0">
                <a:solidFill>
                  <a:schemeClr val="tx1"/>
                </a:solidFill>
              </a:rPr>
              <a:t>PMM Science Team </a:t>
            </a:r>
            <a:r>
              <a:rPr lang="en-US" sz="1600" dirty="0" err="1">
                <a:solidFill>
                  <a:schemeClr val="tx1"/>
                </a:solidFill>
              </a:rPr>
              <a:t>Mtg</a:t>
            </a:r>
            <a:r>
              <a:rPr lang="en-US" sz="1600" dirty="0">
                <a:solidFill>
                  <a:schemeClr val="tx1"/>
                </a:solidFill>
              </a:rPr>
              <a:t>, </a:t>
            </a:r>
            <a:r>
              <a:rPr lang="en-US" sz="1600" dirty="0" smtClean="0">
                <a:solidFill>
                  <a:schemeClr val="tx1"/>
                </a:solidFill>
              </a:rPr>
              <a:t>March 2013, Annapolis, MD</a:t>
            </a:r>
            <a:endParaRPr lang="en-US" sz="1600" dirty="0">
              <a:solidFill>
                <a:schemeClr val="tx1"/>
              </a:solidFill>
            </a:endParaRPr>
          </a:p>
        </p:txBody>
      </p:sp>
      <p:sp>
        <p:nvSpPr>
          <p:cNvPr id="15384" name="Rectangle 505"/>
          <p:cNvSpPr>
            <a:spLocks noChangeArrowheads="1"/>
          </p:cNvSpPr>
          <p:nvPr/>
        </p:nvSpPr>
        <p:spPr bwMode="auto">
          <a:xfrm>
            <a:off x="29946600" y="6139282"/>
            <a:ext cx="13487400" cy="14282737"/>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97" name="Text Box 855"/>
          <p:cNvSpPr txBox="1">
            <a:spLocks noChangeArrowheads="1"/>
          </p:cNvSpPr>
          <p:nvPr/>
        </p:nvSpPr>
        <p:spPr bwMode="auto">
          <a:xfrm>
            <a:off x="762000" y="19431000"/>
            <a:ext cx="6954634" cy="51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Lucida Sans Unicode" pitchFamily="34" charset="0"/>
                <a:cs typeface="Lucida Sans Unicode" pitchFamily="34" charset="0"/>
              </a:defRPr>
            </a:lvl1pPr>
            <a:lvl2pPr marL="37931725" indent="-37474525" eaLnBrk="0" hangingPunct="0">
              <a:defRPr sz="2400">
                <a:solidFill>
                  <a:schemeClr val="bg1"/>
                </a:solidFill>
                <a:latin typeface="Arial" charset="0"/>
                <a:ea typeface="Lucida Sans Unicode" pitchFamily="34" charset="0"/>
                <a:cs typeface="Lucida Sans Unicode" pitchFamily="34" charset="0"/>
              </a:defRPr>
            </a:lvl2pPr>
            <a:lvl3pPr eaLnBrk="0" hangingPunct="0">
              <a:defRPr sz="2400">
                <a:solidFill>
                  <a:schemeClr val="bg1"/>
                </a:solidFill>
                <a:latin typeface="Arial" charset="0"/>
                <a:ea typeface="Lucida Sans Unicode" pitchFamily="34" charset="0"/>
                <a:cs typeface="Lucida Sans Unicode" pitchFamily="34" charset="0"/>
              </a:defRPr>
            </a:lvl3pPr>
            <a:lvl4pPr eaLnBrk="0" hangingPunct="0">
              <a:defRPr sz="2400">
                <a:solidFill>
                  <a:schemeClr val="bg1"/>
                </a:solidFill>
                <a:latin typeface="Arial" charset="0"/>
                <a:ea typeface="Lucida Sans Unicode" pitchFamily="34" charset="0"/>
                <a:cs typeface="Lucida Sans Unicode" pitchFamily="34" charset="0"/>
              </a:defRPr>
            </a:lvl4pPr>
            <a:lvl5pPr eaLnBrk="0" hangingPunct="0">
              <a:defRPr sz="2400">
                <a:solidFill>
                  <a:schemeClr val="bg1"/>
                </a:solidFill>
                <a:latin typeface="Arial" charset="0"/>
                <a:ea typeface="Lucida Sans Unicode" pitchFamily="34" charset="0"/>
                <a:cs typeface="Lucida Sans Unicode" pitchFamily="34" charset="0"/>
              </a:defRPr>
            </a:lvl5pPr>
            <a:lvl6pPr marL="4572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6pPr>
            <a:lvl7pPr marL="9144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7pPr>
            <a:lvl8pPr marL="13716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8pPr>
            <a:lvl9pPr marL="18288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9pPr>
          </a:lstStyle>
          <a:p>
            <a:pPr eaLnBrk="1" hangingPunct="1"/>
            <a:r>
              <a:rPr lang="en-US" sz="3600" b="1" dirty="0" smtClean="0">
                <a:solidFill>
                  <a:srgbClr val="0000FF"/>
                </a:solidFill>
              </a:rPr>
              <a:t>Radiometer Perspective</a:t>
            </a:r>
            <a:endParaRPr lang="en-US" sz="3600" b="1" dirty="0">
              <a:solidFill>
                <a:srgbClr val="0000FF"/>
              </a:solidFill>
            </a:endParaRPr>
          </a:p>
        </p:txBody>
      </p:sp>
      <p:sp>
        <p:nvSpPr>
          <p:cNvPr id="15391" name="Rectangle 904"/>
          <p:cNvSpPr>
            <a:spLocks noChangeArrowheads="1"/>
          </p:cNvSpPr>
          <p:nvPr/>
        </p:nvSpPr>
        <p:spPr bwMode="auto">
          <a:xfrm>
            <a:off x="533400" y="19162711"/>
            <a:ext cx="14782800" cy="13560425"/>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14" name="Text Box 906"/>
          <p:cNvSpPr txBox="1">
            <a:spLocks noChangeArrowheads="1"/>
          </p:cNvSpPr>
          <p:nvPr/>
        </p:nvSpPr>
        <p:spPr bwMode="auto">
          <a:xfrm>
            <a:off x="15697200" y="28041600"/>
            <a:ext cx="13868400" cy="51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Lucida Sans Unicode" pitchFamily="34" charset="0"/>
                <a:cs typeface="Lucida Sans Unicode" pitchFamily="34" charset="0"/>
              </a:defRPr>
            </a:lvl1pPr>
            <a:lvl2pPr marL="37931725" indent="-37474525" eaLnBrk="0" hangingPunct="0">
              <a:defRPr sz="2400">
                <a:solidFill>
                  <a:schemeClr val="bg1"/>
                </a:solidFill>
                <a:latin typeface="Arial" charset="0"/>
                <a:ea typeface="Lucida Sans Unicode" pitchFamily="34" charset="0"/>
                <a:cs typeface="Lucida Sans Unicode" pitchFamily="34" charset="0"/>
              </a:defRPr>
            </a:lvl2pPr>
            <a:lvl3pPr eaLnBrk="0" hangingPunct="0">
              <a:defRPr sz="2400">
                <a:solidFill>
                  <a:schemeClr val="bg1"/>
                </a:solidFill>
                <a:latin typeface="Arial" charset="0"/>
                <a:ea typeface="Lucida Sans Unicode" pitchFamily="34" charset="0"/>
                <a:cs typeface="Lucida Sans Unicode" pitchFamily="34" charset="0"/>
              </a:defRPr>
            </a:lvl3pPr>
            <a:lvl4pPr eaLnBrk="0" hangingPunct="0">
              <a:defRPr sz="2400">
                <a:solidFill>
                  <a:schemeClr val="bg1"/>
                </a:solidFill>
                <a:latin typeface="Arial" charset="0"/>
                <a:ea typeface="Lucida Sans Unicode" pitchFamily="34" charset="0"/>
                <a:cs typeface="Lucida Sans Unicode" pitchFamily="34" charset="0"/>
              </a:defRPr>
            </a:lvl4pPr>
            <a:lvl5pPr eaLnBrk="0" hangingPunct="0">
              <a:defRPr sz="2400">
                <a:solidFill>
                  <a:schemeClr val="bg1"/>
                </a:solidFill>
                <a:latin typeface="Arial" charset="0"/>
                <a:ea typeface="Lucida Sans Unicode" pitchFamily="34" charset="0"/>
                <a:cs typeface="Lucida Sans Unicode" pitchFamily="34" charset="0"/>
              </a:defRPr>
            </a:lvl5pPr>
            <a:lvl6pPr marL="4572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6pPr>
            <a:lvl7pPr marL="9144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7pPr>
            <a:lvl8pPr marL="13716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8pPr>
            <a:lvl9pPr marL="18288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9pPr>
          </a:lstStyle>
          <a:p>
            <a:pPr algn="ctr" eaLnBrk="1" hangingPunct="1"/>
            <a:r>
              <a:rPr lang="en-US" sz="3600" b="1" dirty="0" smtClean="0">
                <a:solidFill>
                  <a:srgbClr val="0000FF"/>
                </a:solidFill>
              </a:rPr>
              <a:t>Overall Threshold Perspective</a:t>
            </a:r>
            <a:endParaRPr lang="en-US" sz="3600" b="1" dirty="0">
              <a:solidFill>
                <a:schemeClr val="tx1"/>
              </a:solidFill>
            </a:endParaRPr>
          </a:p>
        </p:txBody>
      </p:sp>
      <p:sp>
        <p:nvSpPr>
          <p:cNvPr id="15416" name="Rectangle 492"/>
          <p:cNvSpPr>
            <a:spLocks noChangeArrowheads="1"/>
          </p:cNvSpPr>
          <p:nvPr/>
        </p:nvSpPr>
        <p:spPr bwMode="auto">
          <a:xfrm>
            <a:off x="15468600" y="6144545"/>
            <a:ext cx="14325600" cy="21774817"/>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93" name="Rectangle 904"/>
          <p:cNvSpPr>
            <a:spLocks noChangeArrowheads="1"/>
          </p:cNvSpPr>
          <p:nvPr/>
        </p:nvSpPr>
        <p:spPr bwMode="auto">
          <a:xfrm>
            <a:off x="533400" y="13609638"/>
            <a:ext cx="14782800" cy="5430838"/>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00" name="Rectangle 190"/>
          <p:cNvSpPr>
            <a:spLocks noChangeArrowheads="1"/>
          </p:cNvSpPr>
          <p:nvPr/>
        </p:nvSpPr>
        <p:spPr bwMode="auto">
          <a:xfrm>
            <a:off x="37033200" y="24115712"/>
            <a:ext cx="457200" cy="38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cxnSp>
        <p:nvCxnSpPr>
          <p:cNvPr id="5" name="Straight Connector 4"/>
          <p:cNvCxnSpPr/>
          <p:nvPr/>
        </p:nvCxnSpPr>
        <p:spPr bwMode="auto">
          <a:xfrm>
            <a:off x="6493669" y="2995863"/>
            <a:ext cx="30903863" cy="0"/>
          </a:xfrm>
          <a:prstGeom prst="line">
            <a:avLst/>
          </a:prstGeom>
          <a:solidFill>
            <a:srgbClr val="00B8FF"/>
          </a:solidFill>
          <a:ln w="38100" cap="flat" cmpd="sng" algn="ctr">
            <a:solidFill>
              <a:srgbClr val="0000FF"/>
            </a:solidFill>
            <a:prstDash val="solid"/>
            <a:round/>
            <a:headEnd type="none" w="med" len="med"/>
            <a:tailEnd type="none" w="med" len="med"/>
          </a:ln>
          <a:effectLst/>
        </p:spPr>
      </p:cxnSp>
      <p:grpSp>
        <p:nvGrpSpPr>
          <p:cNvPr id="193" name="Group 154"/>
          <p:cNvGrpSpPr>
            <a:grpSpLocks/>
          </p:cNvGrpSpPr>
          <p:nvPr/>
        </p:nvGrpSpPr>
        <p:grpSpPr bwMode="auto">
          <a:xfrm>
            <a:off x="1268707" y="11655596"/>
            <a:ext cx="13341350" cy="1755604"/>
            <a:chOff x="1213500" y="30632400"/>
            <a:chExt cx="13340700" cy="1719028"/>
          </a:xfrm>
        </p:grpSpPr>
        <p:pic>
          <p:nvPicPr>
            <p:cNvPr id="194" name="Picture 4"/>
            <p:cNvPicPr>
              <a:picLocks noChangeAspect="1" noChangeArrowheads="1"/>
            </p:cNvPicPr>
            <p:nvPr/>
          </p:nvPicPr>
          <p:blipFill>
            <a:blip r:embed="rId3">
              <a:alphaModFix amt="50000"/>
            </a:blip>
            <a:srcRect t="32994" b="32994"/>
            <a:stretch>
              <a:fillRect/>
            </a:stretch>
          </p:blipFill>
          <p:spPr bwMode="auto">
            <a:xfrm>
              <a:off x="8610600" y="30632400"/>
              <a:ext cx="3546475" cy="1700212"/>
            </a:xfrm>
            <a:prstGeom prst="rect">
              <a:avLst/>
            </a:prstGeom>
            <a:noFill/>
            <a:ln w="12700">
              <a:noFill/>
              <a:miter lim="800000"/>
              <a:headEnd type="none" w="sm" len="sm"/>
              <a:tailEnd type="none" w="sm" len="sm"/>
            </a:ln>
          </p:spPr>
        </p:pic>
        <p:pic>
          <p:nvPicPr>
            <p:cNvPr id="195" name="Picture 5"/>
            <p:cNvPicPr>
              <a:picLocks noChangeAspect="1" noChangeArrowheads="1"/>
            </p:cNvPicPr>
            <p:nvPr/>
          </p:nvPicPr>
          <p:blipFill>
            <a:blip r:embed="rId3">
              <a:alphaModFix amt="50000"/>
            </a:blip>
            <a:srcRect l="20677" t="75153" r="20677"/>
            <a:stretch>
              <a:fillRect/>
            </a:stretch>
          </p:blipFill>
          <p:spPr bwMode="auto">
            <a:xfrm>
              <a:off x="12547600" y="30753050"/>
              <a:ext cx="2006600" cy="1250950"/>
            </a:xfrm>
            <a:prstGeom prst="rect">
              <a:avLst/>
            </a:prstGeom>
            <a:noFill/>
            <a:ln w="12700">
              <a:noFill/>
              <a:miter lim="800000"/>
              <a:headEnd type="none" w="sm" len="sm"/>
              <a:tailEnd type="none" w="sm" len="sm"/>
            </a:ln>
          </p:spPr>
        </p:pic>
        <p:pic>
          <p:nvPicPr>
            <p:cNvPr id="196" name="Picture 6"/>
            <p:cNvPicPr>
              <a:picLocks noChangeAspect="1" noChangeArrowheads="1"/>
            </p:cNvPicPr>
            <p:nvPr/>
          </p:nvPicPr>
          <p:blipFill>
            <a:blip r:embed="rId3">
              <a:alphaModFix amt="50000"/>
            </a:blip>
            <a:srcRect t="3667" b="73320"/>
            <a:stretch>
              <a:fillRect/>
            </a:stretch>
          </p:blipFill>
          <p:spPr bwMode="auto">
            <a:xfrm>
              <a:off x="4495800" y="31037212"/>
              <a:ext cx="3546475" cy="1152525"/>
            </a:xfrm>
            <a:prstGeom prst="rect">
              <a:avLst/>
            </a:prstGeom>
            <a:noFill/>
            <a:ln w="12700">
              <a:noFill/>
              <a:miter lim="800000"/>
              <a:headEnd type="none" w="sm" len="sm"/>
              <a:tailEnd type="none" w="sm" len="sm"/>
            </a:ln>
          </p:spPr>
        </p:pic>
        <p:sp>
          <p:nvSpPr>
            <p:cNvPr id="197" name="AutoShape 7"/>
            <p:cNvSpPr>
              <a:spLocks noChangeArrowheads="1"/>
            </p:cNvSpPr>
            <p:nvPr/>
          </p:nvSpPr>
          <p:spPr bwMode="auto">
            <a:xfrm>
              <a:off x="1427163" y="31484888"/>
              <a:ext cx="914400" cy="76200"/>
            </a:xfrm>
            <a:prstGeom prst="can">
              <a:avLst>
                <a:gd name="adj" fmla="val 25000"/>
              </a:avLst>
            </a:prstGeom>
            <a:solidFill>
              <a:schemeClr val="folHlink">
                <a:alpha val="50195"/>
              </a:schemeClr>
            </a:solid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198" name="AutoShape 8"/>
            <p:cNvSpPr>
              <a:spLocks noChangeArrowheads="1"/>
            </p:cNvSpPr>
            <p:nvPr/>
          </p:nvSpPr>
          <p:spPr bwMode="auto">
            <a:xfrm rot="-5400000">
              <a:off x="3444082" y="30915769"/>
              <a:ext cx="76200" cy="1214437"/>
            </a:xfrm>
            <a:prstGeom prst="can">
              <a:avLst>
                <a:gd name="adj" fmla="val 398437"/>
              </a:avLst>
            </a:prstGeom>
            <a:solidFill>
              <a:schemeClr val="folHlink">
                <a:alpha val="50195"/>
              </a:schemeClr>
            </a:solidFill>
            <a:ln w="12700">
              <a:solidFill>
                <a:schemeClr val="tx1"/>
              </a:solidFill>
              <a:round/>
              <a:headEnd type="none" w="sm" len="sm"/>
              <a:tailEnd type="none" w="sm" len="sm"/>
            </a:ln>
          </p:spPr>
          <p:txBody>
            <a:bodyPr wrap="none" anchor="ctr">
              <a:prstTxWarp prst="textNoShape">
                <a:avLst/>
              </a:prstTxWarp>
            </a:bodyPr>
            <a:lstStyle/>
            <a:p>
              <a:endParaRPr lang="en-US"/>
            </a:p>
          </p:txBody>
        </p:sp>
        <p:sp>
          <p:nvSpPr>
            <p:cNvPr id="199" name="Text Box 9"/>
            <p:cNvSpPr txBox="1">
              <a:spLocks noChangeArrowheads="1"/>
            </p:cNvSpPr>
            <p:nvPr/>
          </p:nvSpPr>
          <p:spPr bwMode="auto">
            <a:xfrm>
              <a:off x="1213500" y="31561088"/>
              <a:ext cx="1377233" cy="271228"/>
            </a:xfrm>
            <a:prstGeom prst="rect">
              <a:avLst/>
            </a:prstGeom>
            <a:noFill/>
            <a:ln w="12700">
              <a:noFill/>
              <a:miter lim="800000"/>
              <a:headEnd type="none" w="sm" len="sm"/>
              <a:tailEnd type="none" w="sm" len="sm"/>
            </a:ln>
          </p:spPr>
          <p:txBody>
            <a:bodyPr wrap="none">
              <a:prstTxWarp prst="textNoShape">
                <a:avLst/>
              </a:prstTxWarp>
              <a:spAutoFit/>
            </a:bodyPr>
            <a:lstStyle/>
            <a:p>
              <a:r>
                <a:rPr lang="en-US" sz="1200">
                  <a:solidFill>
                    <a:srgbClr val="000000"/>
                  </a:solidFill>
                </a:rPr>
                <a:t>Hexagonal plates</a:t>
              </a:r>
            </a:p>
          </p:txBody>
        </p:sp>
        <p:sp>
          <p:nvSpPr>
            <p:cNvPr id="200" name="Text Box 10"/>
            <p:cNvSpPr txBox="1">
              <a:spLocks noChangeArrowheads="1"/>
            </p:cNvSpPr>
            <p:nvPr/>
          </p:nvSpPr>
          <p:spPr bwMode="auto">
            <a:xfrm>
              <a:off x="2730977" y="31561088"/>
              <a:ext cx="1536148" cy="271228"/>
            </a:xfrm>
            <a:prstGeom prst="rect">
              <a:avLst/>
            </a:prstGeom>
            <a:noFill/>
            <a:ln w="12700">
              <a:noFill/>
              <a:miter lim="800000"/>
              <a:headEnd type="none" w="sm" len="sm"/>
              <a:tailEnd type="none" w="sm" len="sm"/>
            </a:ln>
          </p:spPr>
          <p:txBody>
            <a:bodyPr wrap="none">
              <a:prstTxWarp prst="textNoShape">
                <a:avLst/>
              </a:prstTxWarp>
              <a:spAutoFit/>
            </a:bodyPr>
            <a:lstStyle/>
            <a:p>
              <a:r>
                <a:rPr lang="en-US" sz="1200">
                  <a:solidFill>
                    <a:srgbClr val="000000"/>
                  </a:solidFill>
                </a:rPr>
                <a:t>Hexagonal columns</a:t>
              </a:r>
            </a:p>
          </p:txBody>
        </p:sp>
        <p:sp>
          <p:nvSpPr>
            <p:cNvPr id="201" name="Text Box 11"/>
            <p:cNvSpPr txBox="1">
              <a:spLocks noChangeArrowheads="1"/>
            </p:cNvSpPr>
            <p:nvPr/>
          </p:nvSpPr>
          <p:spPr bwMode="auto">
            <a:xfrm>
              <a:off x="13280017" y="32080200"/>
              <a:ext cx="740783" cy="271228"/>
            </a:xfrm>
            <a:prstGeom prst="rect">
              <a:avLst/>
            </a:prstGeom>
            <a:noFill/>
            <a:ln w="12700">
              <a:noFill/>
              <a:miter lim="800000"/>
              <a:headEnd type="none" w="sm" len="sm"/>
              <a:tailEnd type="none" w="sm" len="sm"/>
            </a:ln>
          </p:spPr>
          <p:txBody>
            <a:bodyPr>
              <a:prstTxWarp prst="textNoShape">
                <a:avLst/>
              </a:prstTxWarp>
              <a:spAutoFit/>
            </a:bodyPr>
            <a:lstStyle/>
            <a:p>
              <a:r>
                <a:rPr lang="en-US" sz="1200">
                  <a:solidFill>
                    <a:srgbClr val="000000"/>
                  </a:solidFill>
                </a:rPr>
                <a:t>dendrite</a:t>
              </a:r>
            </a:p>
          </p:txBody>
        </p:sp>
        <p:sp>
          <p:nvSpPr>
            <p:cNvPr id="202" name="Text Box 12"/>
            <p:cNvSpPr txBox="1">
              <a:spLocks noChangeArrowheads="1"/>
            </p:cNvSpPr>
            <p:nvPr/>
          </p:nvSpPr>
          <p:spPr bwMode="auto">
            <a:xfrm>
              <a:off x="8992048" y="31001940"/>
              <a:ext cx="1031427" cy="271228"/>
            </a:xfrm>
            <a:prstGeom prst="rect">
              <a:avLst/>
            </a:prstGeom>
            <a:noFill/>
            <a:ln w="12700">
              <a:noFill/>
              <a:miter lim="800000"/>
              <a:headEnd type="none" w="sm" len="sm"/>
              <a:tailEnd type="none" w="sm" len="sm"/>
            </a:ln>
          </p:spPr>
          <p:txBody>
            <a:bodyPr>
              <a:prstTxWarp prst="textNoShape">
                <a:avLst/>
              </a:prstTxWarp>
              <a:spAutoFit/>
            </a:bodyPr>
            <a:lstStyle/>
            <a:p>
              <a:r>
                <a:rPr lang="en-US" sz="1200">
                  <a:solidFill>
                    <a:srgbClr val="000000"/>
                  </a:solidFill>
                </a:rPr>
                <a:t>Sector snow</a:t>
              </a:r>
            </a:p>
          </p:txBody>
        </p:sp>
        <p:sp>
          <p:nvSpPr>
            <p:cNvPr id="203" name="Text Box 10"/>
            <p:cNvSpPr txBox="1">
              <a:spLocks noChangeArrowheads="1"/>
            </p:cNvSpPr>
            <p:nvPr/>
          </p:nvSpPr>
          <p:spPr bwMode="auto">
            <a:xfrm>
              <a:off x="5622032" y="32004006"/>
              <a:ext cx="1159711" cy="271228"/>
            </a:xfrm>
            <a:prstGeom prst="rect">
              <a:avLst/>
            </a:prstGeom>
            <a:noFill/>
            <a:ln w="12700">
              <a:noFill/>
              <a:miter lim="800000"/>
              <a:headEnd type="none" w="sm" len="sm"/>
              <a:tailEnd type="none" w="sm" len="sm"/>
            </a:ln>
          </p:spPr>
          <p:txBody>
            <a:bodyPr wrap="none">
              <a:prstTxWarp prst="textNoShape">
                <a:avLst/>
              </a:prstTxWarp>
              <a:spAutoFit/>
            </a:bodyPr>
            <a:lstStyle/>
            <a:p>
              <a:r>
                <a:rPr lang="en-US" sz="1200">
                  <a:solidFill>
                    <a:srgbClr val="000000"/>
                  </a:solidFill>
                </a:rPr>
                <a:t>Bullet rosettes</a:t>
              </a:r>
            </a:p>
          </p:txBody>
        </p:sp>
      </p:grpSp>
      <p:sp>
        <p:nvSpPr>
          <p:cNvPr id="204" name="Text Box 837"/>
          <p:cNvSpPr txBox="1">
            <a:spLocks noChangeArrowheads="1"/>
          </p:cNvSpPr>
          <p:nvPr/>
        </p:nvSpPr>
        <p:spPr bwMode="auto">
          <a:xfrm>
            <a:off x="762000" y="13862524"/>
            <a:ext cx="7848310" cy="4856714"/>
          </a:xfrm>
          <a:prstGeom prst="rect">
            <a:avLst/>
          </a:prstGeom>
          <a:noFill/>
          <a:ln w="9525">
            <a:noFill/>
            <a:miter lim="800000"/>
            <a:headEnd/>
            <a:tailEnd/>
          </a:ln>
        </p:spPr>
        <p:txBody>
          <a:bodyPr wrap="square">
            <a:prstTxWarp prst="textNoShape">
              <a:avLst/>
            </a:prstTxWarp>
            <a:spAutoFit/>
          </a:bodyPr>
          <a:lstStyle/>
          <a:p>
            <a:pPr marL="57150" indent="-57150" algn="ctr">
              <a:lnSpc>
                <a:spcPct val="90000"/>
              </a:lnSpc>
            </a:pPr>
            <a:r>
              <a:rPr lang="en-US" sz="3600" b="1" dirty="0">
                <a:solidFill>
                  <a:srgbClr val="0000FF"/>
                </a:solidFill>
              </a:rPr>
              <a:t>Radar Perspective </a:t>
            </a:r>
            <a:r>
              <a:rPr lang="en-US" sz="3600" dirty="0">
                <a:solidFill>
                  <a:srgbClr val="0000FF"/>
                </a:solidFill>
              </a:rPr>
              <a:t>	</a:t>
            </a:r>
            <a:endParaRPr lang="en-US" sz="3600" dirty="0" smtClean="0">
              <a:solidFill>
                <a:srgbClr val="0000FF"/>
              </a:solidFill>
            </a:endParaRPr>
          </a:p>
          <a:p>
            <a:pPr marL="57150" indent="-57150" algn="ctr">
              <a:lnSpc>
                <a:spcPct val="90000"/>
              </a:lnSpc>
            </a:pPr>
            <a:r>
              <a:rPr lang="en-US" sz="800" dirty="0" smtClean="0">
                <a:solidFill>
                  <a:srgbClr val="0000FF"/>
                </a:solidFill>
              </a:rPr>
              <a:t>	</a:t>
            </a:r>
          </a:p>
          <a:p>
            <a:pPr marL="57150" indent="-57150">
              <a:lnSpc>
                <a:spcPct val="90000"/>
              </a:lnSpc>
            </a:pPr>
            <a:r>
              <a:rPr lang="en-US" sz="3000" dirty="0" smtClean="0">
                <a:solidFill>
                  <a:schemeClr val="tx1"/>
                </a:solidFill>
              </a:rPr>
              <a:t>	We </a:t>
            </a:r>
            <a:r>
              <a:rPr lang="en-US" sz="3000" dirty="0">
                <a:solidFill>
                  <a:schemeClr val="tx1"/>
                </a:solidFill>
              </a:rPr>
              <a:t>use the </a:t>
            </a:r>
            <a:r>
              <a:rPr lang="en-US" sz="3000" dirty="0" err="1">
                <a:solidFill>
                  <a:schemeClr val="tx1"/>
                </a:solidFill>
              </a:rPr>
              <a:t>unattenuated</a:t>
            </a:r>
            <a:r>
              <a:rPr lang="en-US" sz="3000" dirty="0">
                <a:solidFill>
                  <a:schemeClr val="tx1"/>
                </a:solidFill>
              </a:rPr>
              <a:t> WRF simulations and the minimum detectable reflectivity from GPM DPR (Ku at 18 </a:t>
            </a:r>
            <a:r>
              <a:rPr lang="en-US" sz="3000" dirty="0" err="1">
                <a:solidFill>
                  <a:schemeClr val="tx1"/>
                </a:solidFill>
              </a:rPr>
              <a:t>dBZ</a:t>
            </a:r>
            <a:r>
              <a:rPr lang="en-US" sz="3000" dirty="0">
                <a:solidFill>
                  <a:schemeClr val="tx1"/>
                </a:solidFill>
              </a:rPr>
              <a:t>, Ka at 12dBZ) and </a:t>
            </a:r>
            <a:r>
              <a:rPr lang="en-US" sz="3000" dirty="0" err="1">
                <a:solidFill>
                  <a:schemeClr val="tx1"/>
                </a:solidFill>
              </a:rPr>
              <a:t>CloudSat</a:t>
            </a:r>
            <a:r>
              <a:rPr lang="en-US" sz="3000" dirty="0">
                <a:solidFill>
                  <a:schemeClr val="tx1"/>
                </a:solidFill>
              </a:rPr>
              <a:t> W-Band at -15 </a:t>
            </a:r>
            <a:r>
              <a:rPr lang="en-US" sz="3000" dirty="0" err="1">
                <a:solidFill>
                  <a:schemeClr val="tx1"/>
                </a:solidFill>
              </a:rPr>
              <a:t>dBZ</a:t>
            </a:r>
            <a:r>
              <a:rPr lang="en-US" sz="3000" dirty="0">
                <a:solidFill>
                  <a:schemeClr val="tx1"/>
                </a:solidFill>
              </a:rPr>
              <a:t> (for precipitating snow, not the minimum signal of </a:t>
            </a:r>
            <a:r>
              <a:rPr lang="en-US" sz="3000" dirty="0" err="1">
                <a:solidFill>
                  <a:schemeClr val="tx1"/>
                </a:solidFill>
              </a:rPr>
              <a:t>CloudSat</a:t>
            </a:r>
            <a:r>
              <a:rPr lang="en-US" sz="3000" dirty="0">
                <a:solidFill>
                  <a:schemeClr val="tx1"/>
                </a:solidFill>
              </a:rPr>
              <a:t>). The IWC amounts detected vary considerably for Ku, Ka, W-bands and for the different </a:t>
            </a:r>
            <a:r>
              <a:rPr lang="en-US" sz="3000" dirty="0" smtClean="0">
                <a:solidFill>
                  <a:schemeClr val="tx1"/>
                </a:solidFill>
              </a:rPr>
              <a:t>shapes. </a:t>
            </a:r>
            <a:r>
              <a:rPr lang="en-US" sz="3000" dirty="0">
                <a:solidFill>
                  <a:schemeClr val="tx1"/>
                </a:solidFill>
              </a:rPr>
              <a:t>The IWC are converted to melted surface snow rates using</a:t>
            </a:r>
            <a:r>
              <a:rPr lang="en-US" sz="3000" dirty="0" smtClean="0">
                <a:solidFill>
                  <a:schemeClr val="tx1"/>
                </a:solidFill>
              </a:rPr>
              <a:t> ~appropriate fall speeds. </a:t>
            </a:r>
            <a:endParaRPr lang="en-US" sz="3000" dirty="0">
              <a:solidFill>
                <a:schemeClr val="tx1"/>
              </a:solidFill>
            </a:endParaRPr>
          </a:p>
        </p:txBody>
      </p:sp>
      <p:sp>
        <p:nvSpPr>
          <p:cNvPr id="206" name="Text Box 837"/>
          <p:cNvSpPr txBox="1">
            <a:spLocks noChangeArrowheads="1"/>
          </p:cNvSpPr>
          <p:nvPr/>
        </p:nvSpPr>
        <p:spPr bwMode="auto">
          <a:xfrm>
            <a:off x="817280" y="19944346"/>
            <a:ext cx="14194119" cy="2169825"/>
          </a:xfrm>
          <a:prstGeom prst="rect">
            <a:avLst/>
          </a:prstGeom>
          <a:noFill/>
          <a:ln w="9525">
            <a:noFill/>
            <a:miter lim="800000"/>
            <a:headEnd/>
            <a:tailEnd/>
          </a:ln>
        </p:spPr>
        <p:txBody>
          <a:bodyPr wrap="square">
            <a:prstTxWarp prst="textNoShape">
              <a:avLst/>
            </a:prstTxWarp>
            <a:spAutoFit/>
          </a:bodyPr>
          <a:lstStyle/>
          <a:p>
            <a:pPr marL="57150" indent="-57150" algn="ctr">
              <a:lnSpc>
                <a:spcPct val="90000"/>
              </a:lnSpc>
            </a:pPr>
            <a:r>
              <a:rPr lang="en-US" sz="3000" dirty="0" smtClean="0">
                <a:solidFill>
                  <a:schemeClr val="tx1"/>
                </a:solidFill>
              </a:rPr>
              <a:t>	</a:t>
            </a:r>
            <a:r>
              <a:rPr lang="en-US" sz="3000" dirty="0" smtClean="0">
                <a:solidFill>
                  <a:schemeClr val="tx1"/>
                </a:solidFill>
              </a:rPr>
              <a:t>Because </a:t>
            </a:r>
            <a:r>
              <a:rPr lang="en-US" sz="3000" dirty="0">
                <a:solidFill>
                  <a:schemeClr val="tx1"/>
                </a:solidFill>
              </a:rPr>
              <a:t>retrieval algorithms are not mature enough for fully accurate detection, we use a simple differencing ΔTB = </a:t>
            </a:r>
            <a:r>
              <a:rPr lang="en-US" sz="3000" dirty="0" err="1">
                <a:solidFill>
                  <a:schemeClr val="tx1"/>
                </a:solidFill>
              </a:rPr>
              <a:t>TBsnow-TBclearair</a:t>
            </a:r>
            <a:r>
              <a:rPr lang="en-US" sz="3000" dirty="0">
                <a:solidFill>
                  <a:schemeClr val="tx1"/>
                </a:solidFill>
              </a:rPr>
              <a:t>. Based on how accurate we expect the </a:t>
            </a:r>
            <a:r>
              <a:rPr lang="en-US" sz="3000" dirty="0" err="1">
                <a:solidFill>
                  <a:schemeClr val="tx1"/>
                </a:solidFill>
              </a:rPr>
              <a:t>Tbclearair</a:t>
            </a:r>
            <a:r>
              <a:rPr lang="en-US" sz="3000" dirty="0">
                <a:solidFill>
                  <a:schemeClr val="tx1"/>
                </a:solidFill>
              </a:rPr>
              <a:t> to be, we set threshold </a:t>
            </a:r>
            <a:r>
              <a:rPr lang="en-US" sz="3000" dirty="0" smtClean="0">
                <a:solidFill>
                  <a:schemeClr val="tx1"/>
                </a:solidFill>
              </a:rPr>
              <a:t>cutoffs (</a:t>
            </a:r>
            <a:r>
              <a:rPr lang="en-US" sz="3000" dirty="0" smtClean="0">
                <a:solidFill>
                  <a:srgbClr val="FF0000"/>
                </a:solidFill>
              </a:rPr>
              <a:t>red lines </a:t>
            </a:r>
            <a:r>
              <a:rPr lang="en-US" sz="3000" dirty="0" smtClean="0">
                <a:solidFill>
                  <a:srgbClr val="FF0000"/>
                </a:solidFill>
              </a:rPr>
              <a:t>below</a:t>
            </a:r>
            <a:r>
              <a:rPr lang="en-US" sz="3000" dirty="0" smtClean="0">
                <a:solidFill>
                  <a:schemeClr val="tx1"/>
                </a:solidFill>
              </a:rPr>
              <a:t>). </a:t>
            </a:r>
            <a:r>
              <a:rPr lang="en-US" sz="3000" dirty="0" smtClean="0">
                <a:solidFill>
                  <a:schemeClr val="tx1"/>
                </a:solidFill>
              </a:rPr>
              <a:t>To </a:t>
            </a:r>
            <a:r>
              <a:rPr lang="en-US" sz="3000" dirty="0">
                <a:solidFill>
                  <a:schemeClr val="tx1"/>
                </a:solidFill>
              </a:rPr>
              <a:t>convert IWP (kg m</a:t>
            </a:r>
            <a:r>
              <a:rPr lang="en-US" sz="3000" baseline="30000" dirty="0">
                <a:solidFill>
                  <a:schemeClr val="tx1"/>
                </a:solidFill>
              </a:rPr>
              <a:t>-2</a:t>
            </a:r>
            <a:r>
              <a:rPr lang="en-US" sz="3000" dirty="0">
                <a:solidFill>
                  <a:schemeClr val="tx1"/>
                </a:solidFill>
              </a:rPr>
              <a:t>) to surface IWC, we divide by the thickness of the cloud layer. To estimate snow rate we use</a:t>
            </a:r>
            <a:r>
              <a:rPr lang="en-US" sz="3000" dirty="0" smtClean="0">
                <a:solidFill>
                  <a:schemeClr val="tx1"/>
                </a:solidFill>
              </a:rPr>
              <a:t> various fall speeds.</a:t>
            </a:r>
            <a:endParaRPr lang="en-US" sz="3000" dirty="0">
              <a:solidFill>
                <a:schemeClr val="tx1"/>
              </a:solidFill>
            </a:endParaRPr>
          </a:p>
        </p:txBody>
      </p:sp>
      <p:graphicFrame>
        <p:nvGraphicFramePr>
          <p:cNvPr id="207" name="Group 86"/>
          <p:cNvGraphicFramePr>
            <a:graphicFrameLocks noGrp="1"/>
          </p:cNvGraphicFramePr>
          <p:nvPr>
            <p:extLst>
              <p:ext uri="{D42A27DB-BD31-4B8C-83A1-F6EECF244321}">
                <p14:modId xmlns:p14="http://schemas.microsoft.com/office/powerpoint/2010/main" val="2924201032"/>
              </p:ext>
            </p:extLst>
          </p:nvPr>
        </p:nvGraphicFramePr>
        <p:xfrm>
          <a:off x="8666167" y="13990044"/>
          <a:ext cx="6345233" cy="4796436"/>
        </p:xfrm>
        <a:graphic>
          <a:graphicData uri="http://schemas.openxmlformats.org/drawingml/2006/table">
            <a:tbl>
              <a:tblPr/>
              <a:tblGrid>
                <a:gridCol w="2288444"/>
                <a:gridCol w="1352263"/>
                <a:gridCol w="1352263"/>
                <a:gridCol w="1352263"/>
              </a:tblGrid>
              <a:tr h="399703">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2000" b="1" i="1" u="none" strike="noStrike" cap="none" normalizeH="0" baseline="0" dirty="0">
                          <a:ln>
                            <a:noFill/>
                          </a:ln>
                          <a:solidFill>
                            <a:schemeClr val="tx1"/>
                          </a:solidFill>
                          <a:effectLst/>
                          <a:latin typeface="Times New Roman" charset="0"/>
                          <a:ea typeface="ＭＳ 明朝" charset="-128"/>
                          <a:cs typeface="ＭＳ 明朝" charset="-128"/>
                        </a:rPr>
                        <a:t>Snowflake Shape (#)</a:t>
                      </a:r>
                      <a:endParaRPr kumimoji="0" lang="en-US" sz="2000" b="1" i="1" u="none" strike="noStrike" cap="none" normalizeH="0" baseline="0" dirty="0">
                        <a:ln>
                          <a:noFill/>
                        </a:ln>
                        <a:solidFill>
                          <a:schemeClr val="tx1"/>
                        </a:solidFill>
                        <a:effectLst/>
                        <a:latin typeface="Times New Roman" charset="0"/>
                        <a:ea typeface="ＭＳ Ｐゴシック" charset="-128"/>
                        <a:cs typeface="ＭＳ Ｐゴシック" charset="-128"/>
                      </a:endParaRPr>
                    </a:p>
                  </a:txBody>
                  <a:tcPr marL="0" marR="0" marT="0" marB="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alpha val="50195"/>
                      </a:schemeClr>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2000" b="1" i="1" u="none" strike="noStrike" cap="none" normalizeH="0" baseline="0">
                          <a:ln>
                            <a:noFill/>
                          </a:ln>
                          <a:solidFill>
                            <a:schemeClr val="tx1"/>
                          </a:solidFill>
                          <a:effectLst/>
                          <a:latin typeface="Times New Roman" charset="0"/>
                          <a:ea typeface="ＭＳ 明朝" charset="-128"/>
                          <a:cs typeface="ＭＳ 明朝" charset="-128"/>
                        </a:rPr>
                        <a:t>Ku-Band</a:t>
                      </a:r>
                      <a:endParaRPr kumimoji="0" lang="en-US" sz="2000" b="1" i="1" u="none" strike="noStrike" cap="none" normalizeH="0" baseline="0">
                        <a:ln>
                          <a:noFill/>
                        </a:ln>
                        <a:solidFill>
                          <a:schemeClr val="tx1"/>
                        </a:solidFill>
                        <a:effectLst/>
                        <a:latin typeface="Times New Roman" charset="0"/>
                        <a:ea typeface="ＭＳ Ｐゴシック" charset="-128"/>
                        <a:cs typeface="ＭＳ Ｐゴシック" charset="-128"/>
                      </a:endParaRPr>
                    </a:p>
                  </a:txBody>
                  <a:tcPr marL="0" marR="0" marT="0" marB="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alpha val="50195"/>
                      </a:schemeClr>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2000" b="1" i="1" u="none" strike="noStrike" cap="none" normalizeH="0" baseline="0" dirty="0">
                          <a:ln>
                            <a:noFill/>
                          </a:ln>
                          <a:solidFill>
                            <a:schemeClr val="tx1"/>
                          </a:solidFill>
                          <a:effectLst/>
                          <a:latin typeface="Times New Roman" charset="0"/>
                          <a:ea typeface="ＭＳ 明朝" charset="-128"/>
                          <a:cs typeface="ＭＳ 明朝" charset="-128"/>
                        </a:rPr>
                        <a:t>Ka-Band</a:t>
                      </a:r>
                      <a:endParaRPr kumimoji="0" lang="en-US" sz="2000" b="1" i="1" u="none" strike="noStrike" cap="none" normalizeH="0" baseline="0" dirty="0">
                        <a:ln>
                          <a:noFill/>
                        </a:ln>
                        <a:solidFill>
                          <a:schemeClr val="tx1"/>
                        </a:solidFill>
                        <a:effectLst/>
                        <a:latin typeface="Times New Roman" charset="0"/>
                        <a:ea typeface="ＭＳ Ｐゴシック" charset="-128"/>
                        <a:cs typeface="ＭＳ Ｐゴシック" charset="-128"/>
                      </a:endParaRPr>
                    </a:p>
                  </a:txBody>
                  <a:tcPr marL="0" marR="0" marT="0" marB="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alpha val="50195"/>
                      </a:schemeClr>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2000" b="1" i="1" u="none" strike="noStrike" cap="none" normalizeH="0" baseline="0">
                          <a:ln>
                            <a:noFill/>
                          </a:ln>
                          <a:solidFill>
                            <a:schemeClr val="tx1"/>
                          </a:solidFill>
                          <a:effectLst/>
                          <a:latin typeface="Times New Roman" charset="0"/>
                          <a:ea typeface="ＭＳ 明朝" charset="-128"/>
                          <a:cs typeface="ＭＳ 明朝" charset="-128"/>
                        </a:rPr>
                        <a:t>W-Band</a:t>
                      </a:r>
                      <a:endParaRPr kumimoji="0" lang="en-US" sz="2000" b="1" i="1" u="none" strike="noStrike" cap="none" normalizeH="0" baseline="0">
                        <a:ln>
                          <a:noFill/>
                        </a:ln>
                        <a:solidFill>
                          <a:srgbClr val="FF0000"/>
                        </a:solidFill>
                        <a:effectLst/>
                        <a:latin typeface="Times New Roman" charset="0"/>
                        <a:ea typeface="ＭＳ Ｐゴシック" charset="-128"/>
                        <a:cs typeface="ＭＳ Ｐゴシック" charset="-128"/>
                      </a:endParaRPr>
                    </a:p>
                  </a:txBody>
                  <a:tcPr marL="0" marR="0" marT="0" marB="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alpha val="50195"/>
                      </a:schemeClr>
                    </a:solidFill>
                  </a:tcPr>
                </a:tc>
              </a:tr>
              <a:tr h="399703">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charset="0"/>
                          <a:ea typeface="ＭＳ 明朝" charset="-128"/>
                          <a:cs typeface="ＭＳ 明朝" charset="-128"/>
                        </a:rPr>
                        <a:t>Long Hex Col. (0)</a:t>
                      </a:r>
                      <a:endParaRPr kumimoji="0" lang="en-US" sz="2000" b="1" i="0" u="none" strike="noStrike" cap="none" normalizeH="0" baseline="0" dirty="0">
                        <a:ln>
                          <a:noFill/>
                        </a:ln>
                        <a:solidFill>
                          <a:schemeClr val="tx1"/>
                        </a:solidFill>
                        <a:effectLst/>
                        <a:latin typeface="Times New Roman" charset="0"/>
                        <a:ea typeface="ＭＳ Ｐゴシック" charset="-128"/>
                        <a:cs typeface="ＭＳ Ｐゴシック" charset="-128"/>
                      </a:endParaRPr>
                    </a:p>
                  </a:txBody>
                  <a:tcPr marL="0" marR="0" marT="0" marB="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alpha val="50195"/>
                      </a:schemeClr>
                    </a:solidFill>
                  </a:tcPr>
                </a:tc>
                <a:tc>
                  <a:txBody>
                    <a:bodyPr/>
                    <a:lstStyle/>
                    <a:p>
                      <a:pPr marL="0" marR="0" indent="0" algn="ctr">
                        <a:lnSpc>
                          <a:spcPct val="95000"/>
                        </a:lnSpc>
                        <a:spcBef>
                          <a:spcPts val="0"/>
                        </a:spcBef>
                        <a:spcAft>
                          <a:spcPts val="0"/>
                        </a:spcAft>
                      </a:pPr>
                      <a:r>
                        <a:rPr lang="en-US" sz="2000" spc="-5" dirty="0">
                          <a:latin typeface="Times New Roman"/>
                          <a:ea typeface="MS Mincho"/>
                          <a:cs typeface="Times New Roman"/>
                        </a:rPr>
                        <a:t>0.035</a:t>
                      </a:r>
                      <a:endParaRPr lang="en-US" sz="2000" spc="-5" dirty="0">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indent="0" algn="ctr">
                        <a:lnSpc>
                          <a:spcPct val="95000"/>
                        </a:lnSpc>
                        <a:spcBef>
                          <a:spcPts val="0"/>
                        </a:spcBef>
                        <a:spcAft>
                          <a:spcPts val="0"/>
                        </a:spcAft>
                      </a:pPr>
                      <a:r>
                        <a:rPr lang="en-US" sz="2000" spc="-5">
                          <a:latin typeface="Times New Roman"/>
                          <a:ea typeface="MS Mincho"/>
                          <a:cs typeface="Times New Roman"/>
                        </a:rPr>
                        <a:t>0.017</a:t>
                      </a:r>
                      <a:endParaRPr lang="en-US" sz="2000" spc="-5">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indent="0" algn="ctr">
                        <a:lnSpc>
                          <a:spcPct val="95000"/>
                        </a:lnSpc>
                        <a:spcBef>
                          <a:spcPts val="0"/>
                        </a:spcBef>
                        <a:spcAft>
                          <a:spcPts val="0"/>
                        </a:spcAft>
                      </a:pPr>
                      <a:r>
                        <a:rPr lang="en-US" sz="2000" spc="-5">
                          <a:latin typeface="Times New Roman"/>
                          <a:ea typeface="MS Mincho"/>
                          <a:cs typeface="Times New Roman"/>
                        </a:rPr>
                        <a:t>0.0017</a:t>
                      </a:r>
                      <a:endParaRPr lang="en-US" sz="2000" spc="-5">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399703">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charset="0"/>
                          <a:ea typeface="ＭＳ 明朝" charset="-128"/>
                          <a:cs typeface="ＭＳ 明朝" charset="-128"/>
                        </a:rPr>
                        <a:t>Short Hex Col. (1)</a:t>
                      </a:r>
                      <a:endParaRPr kumimoji="0" lang="en-US" sz="2000" b="1" i="0" u="none" strike="noStrike" cap="none" normalizeH="0" baseline="0" dirty="0">
                        <a:ln>
                          <a:noFill/>
                        </a:ln>
                        <a:solidFill>
                          <a:schemeClr val="tx1"/>
                        </a:solidFill>
                        <a:effectLst/>
                        <a:latin typeface="Times New Roman" charset="0"/>
                        <a:ea typeface="ＭＳ Ｐゴシック" charset="-128"/>
                        <a:cs typeface="ＭＳ Ｐゴシック" charset="-128"/>
                      </a:endParaRPr>
                    </a:p>
                  </a:txBody>
                  <a:tcPr marL="0" marR="0" marT="0" marB="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alpha val="50195"/>
                      </a:schemeClr>
                    </a:solidFill>
                  </a:tcPr>
                </a:tc>
                <a:tc>
                  <a:txBody>
                    <a:bodyPr/>
                    <a:lstStyle/>
                    <a:p>
                      <a:pPr marL="0" marR="0" indent="0" algn="ctr">
                        <a:lnSpc>
                          <a:spcPct val="95000"/>
                        </a:lnSpc>
                        <a:spcBef>
                          <a:spcPts val="0"/>
                        </a:spcBef>
                        <a:spcAft>
                          <a:spcPts val="0"/>
                        </a:spcAft>
                      </a:pPr>
                      <a:r>
                        <a:rPr lang="en-US" sz="2000" spc="-5" dirty="0">
                          <a:latin typeface="Times New Roman"/>
                          <a:ea typeface="MS Mincho"/>
                          <a:cs typeface="Times New Roman"/>
                        </a:rPr>
                        <a:t>0.035</a:t>
                      </a:r>
                      <a:endParaRPr lang="en-US" sz="2000" spc="-5" dirty="0">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indent="0" algn="ctr">
                        <a:lnSpc>
                          <a:spcPct val="95000"/>
                        </a:lnSpc>
                        <a:spcBef>
                          <a:spcPts val="0"/>
                        </a:spcBef>
                        <a:spcAft>
                          <a:spcPts val="0"/>
                        </a:spcAft>
                      </a:pPr>
                      <a:r>
                        <a:rPr lang="en-US" sz="2000" spc="-5" dirty="0">
                          <a:latin typeface="Times New Roman"/>
                          <a:ea typeface="MS Mincho"/>
                          <a:cs typeface="Times New Roman"/>
                        </a:rPr>
                        <a:t>0.016</a:t>
                      </a:r>
                      <a:endParaRPr lang="en-US" sz="2000" spc="-5" dirty="0">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indent="0" algn="ctr">
                        <a:lnSpc>
                          <a:spcPct val="95000"/>
                        </a:lnSpc>
                        <a:spcBef>
                          <a:spcPts val="0"/>
                        </a:spcBef>
                        <a:spcAft>
                          <a:spcPts val="0"/>
                        </a:spcAft>
                      </a:pPr>
                      <a:r>
                        <a:rPr lang="en-US" sz="2000" spc="-5">
                          <a:latin typeface="Times New Roman"/>
                          <a:ea typeface="MS Mincho"/>
                          <a:cs typeface="Times New Roman"/>
                        </a:rPr>
                        <a:t>0.0017</a:t>
                      </a:r>
                      <a:endParaRPr lang="en-US" sz="2000" spc="-5">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399703">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charset="0"/>
                          <a:ea typeface="ＭＳ 明朝" charset="-128"/>
                          <a:cs typeface="ＭＳ 明朝" charset="-128"/>
                        </a:rPr>
                        <a:t>Block </a:t>
                      </a:r>
                      <a:r>
                        <a:rPr kumimoji="0" lang="en-US" sz="2000" b="1" i="0" u="none" strike="noStrike" cap="none" normalizeH="0" baseline="0" dirty="0" smtClean="0">
                          <a:ln>
                            <a:noFill/>
                          </a:ln>
                          <a:solidFill>
                            <a:schemeClr val="tx1"/>
                          </a:solidFill>
                          <a:effectLst/>
                          <a:latin typeface="Times New Roman" charset="0"/>
                          <a:ea typeface="ＭＳ 明朝" charset="-128"/>
                          <a:cs typeface="ＭＳ 明朝" charset="-128"/>
                        </a:rPr>
                        <a:t>Hex. </a:t>
                      </a:r>
                      <a:r>
                        <a:rPr kumimoji="0" lang="en-US" sz="2000" b="1" i="0" u="none" strike="noStrike" cap="none" normalizeH="0" baseline="0" dirty="0">
                          <a:ln>
                            <a:noFill/>
                          </a:ln>
                          <a:solidFill>
                            <a:schemeClr val="tx1"/>
                          </a:solidFill>
                          <a:effectLst/>
                          <a:latin typeface="Times New Roman" charset="0"/>
                          <a:ea typeface="ＭＳ 明朝" charset="-128"/>
                          <a:cs typeface="ＭＳ 明朝" charset="-128"/>
                        </a:rPr>
                        <a:t>Col. (2)</a:t>
                      </a:r>
                      <a:endParaRPr kumimoji="0" lang="en-US" sz="2000" b="1" i="0" u="none" strike="noStrike" cap="none" normalizeH="0" baseline="0" dirty="0">
                        <a:ln>
                          <a:noFill/>
                        </a:ln>
                        <a:solidFill>
                          <a:schemeClr val="tx1"/>
                        </a:solidFill>
                        <a:effectLst/>
                        <a:latin typeface="Times New Roman" charset="0"/>
                        <a:ea typeface="ＭＳ Ｐゴシック" charset="-128"/>
                        <a:cs typeface="ＭＳ Ｐゴシック" charset="-128"/>
                      </a:endParaRPr>
                    </a:p>
                  </a:txBody>
                  <a:tcPr marL="0" marR="0" marT="0" marB="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alpha val="50195"/>
                      </a:schemeClr>
                    </a:solidFill>
                  </a:tcPr>
                </a:tc>
                <a:tc>
                  <a:txBody>
                    <a:bodyPr/>
                    <a:lstStyle/>
                    <a:p>
                      <a:pPr marL="0" marR="0" indent="0" algn="ctr">
                        <a:lnSpc>
                          <a:spcPct val="95000"/>
                        </a:lnSpc>
                        <a:spcBef>
                          <a:spcPts val="0"/>
                        </a:spcBef>
                        <a:spcAft>
                          <a:spcPts val="0"/>
                        </a:spcAft>
                      </a:pPr>
                      <a:r>
                        <a:rPr lang="en-US" sz="2000" spc="-5" dirty="0">
                          <a:latin typeface="Times New Roman"/>
                          <a:ea typeface="MS Mincho"/>
                          <a:cs typeface="Times New Roman"/>
                        </a:rPr>
                        <a:t>0.036</a:t>
                      </a:r>
                      <a:endParaRPr lang="en-US" sz="2000" spc="-5" dirty="0">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indent="0" algn="ctr">
                        <a:lnSpc>
                          <a:spcPct val="95000"/>
                        </a:lnSpc>
                        <a:spcBef>
                          <a:spcPts val="0"/>
                        </a:spcBef>
                        <a:spcAft>
                          <a:spcPts val="0"/>
                        </a:spcAft>
                      </a:pPr>
                      <a:r>
                        <a:rPr lang="en-US" sz="2000" spc="-5" dirty="0">
                          <a:latin typeface="Times New Roman"/>
                          <a:ea typeface="MS Mincho"/>
                          <a:cs typeface="Times New Roman"/>
                        </a:rPr>
                        <a:t>0.017</a:t>
                      </a:r>
                      <a:endParaRPr lang="en-US" sz="2000" spc="-5" dirty="0">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indent="0" algn="ctr">
                        <a:lnSpc>
                          <a:spcPct val="95000"/>
                        </a:lnSpc>
                        <a:spcBef>
                          <a:spcPts val="0"/>
                        </a:spcBef>
                        <a:spcAft>
                          <a:spcPts val="0"/>
                        </a:spcAft>
                      </a:pPr>
                      <a:r>
                        <a:rPr lang="en-US" sz="2000" spc="-5" dirty="0">
                          <a:latin typeface="Times New Roman"/>
                          <a:ea typeface="MS Mincho"/>
                          <a:cs typeface="Times New Roman"/>
                        </a:rPr>
                        <a:t>0.0017</a:t>
                      </a:r>
                      <a:endParaRPr lang="en-US" sz="2000" spc="-5" dirty="0">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399703">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charset="0"/>
                          <a:ea typeface="ＭＳ 明朝" charset="-128"/>
                          <a:cs typeface="ＭＳ 明朝" charset="-128"/>
                        </a:rPr>
                        <a:t>Thick Hex Plate (3)</a:t>
                      </a:r>
                      <a:endParaRPr kumimoji="0" lang="en-US" sz="2000" b="1" i="0" u="none" strike="noStrike" cap="none" normalizeH="0" baseline="0" dirty="0">
                        <a:ln>
                          <a:noFill/>
                        </a:ln>
                        <a:solidFill>
                          <a:schemeClr val="tx1"/>
                        </a:solidFill>
                        <a:effectLst/>
                        <a:latin typeface="Times New Roman" charset="0"/>
                        <a:ea typeface="ＭＳ Ｐゴシック" charset="-128"/>
                        <a:cs typeface="ＭＳ Ｐゴシック" charset="-128"/>
                      </a:endParaRPr>
                    </a:p>
                  </a:txBody>
                  <a:tcPr marL="0" marR="0" marT="0" marB="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alpha val="50195"/>
                      </a:schemeClr>
                    </a:solidFill>
                  </a:tcPr>
                </a:tc>
                <a:tc>
                  <a:txBody>
                    <a:bodyPr/>
                    <a:lstStyle/>
                    <a:p>
                      <a:pPr marL="0" marR="0" indent="0" algn="ctr">
                        <a:lnSpc>
                          <a:spcPct val="95000"/>
                        </a:lnSpc>
                        <a:spcBef>
                          <a:spcPts val="0"/>
                        </a:spcBef>
                        <a:spcAft>
                          <a:spcPts val="0"/>
                        </a:spcAft>
                      </a:pPr>
                      <a:r>
                        <a:rPr lang="en-US" sz="2000" spc="-5" dirty="0">
                          <a:latin typeface="Times New Roman"/>
                          <a:ea typeface="MS Mincho"/>
                          <a:cs typeface="Times New Roman"/>
                        </a:rPr>
                        <a:t>0.035</a:t>
                      </a:r>
                      <a:endParaRPr lang="en-US" sz="2000" spc="-5" dirty="0">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indent="0" algn="ctr">
                        <a:lnSpc>
                          <a:spcPct val="95000"/>
                        </a:lnSpc>
                        <a:spcBef>
                          <a:spcPts val="0"/>
                        </a:spcBef>
                        <a:spcAft>
                          <a:spcPts val="0"/>
                        </a:spcAft>
                      </a:pPr>
                      <a:r>
                        <a:rPr lang="en-US" sz="2000" spc="-5" dirty="0">
                          <a:latin typeface="Times New Roman"/>
                          <a:ea typeface="MS Mincho"/>
                          <a:cs typeface="Times New Roman"/>
                        </a:rPr>
                        <a:t>0.015</a:t>
                      </a:r>
                      <a:endParaRPr lang="en-US" sz="2000" spc="-5" dirty="0">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indent="0" algn="ctr">
                        <a:lnSpc>
                          <a:spcPct val="95000"/>
                        </a:lnSpc>
                        <a:spcBef>
                          <a:spcPts val="0"/>
                        </a:spcBef>
                        <a:spcAft>
                          <a:spcPts val="0"/>
                        </a:spcAft>
                      </a:pPr>
                      <a:r>
                        <a:rPr lang="en-US" sz="2000" spc="-5">
                          <a:latin typeface="Times New Roman"/>
                          <a:ea typeface="MS Mincho"/>
                          <a:cs typeface="Times New Roman"/>
                        </a:rPr>
                        <a:t>0.0017</a:t>
                      </a:r>
                      <a:endParaRPr lang="en-US" sz="2000" spc="-5">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399703">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charset="0"/>
                          <a:ea typeface="ＭＳ 明朝" charset="-128"/>
                          <a:cs typeface="ＭＳ 明朝" charset="-128"/>
                        </a:rPr>
                        <a:t>Thin Hex Plate (4)</a:t>
                      </a:r>
                      <a:endParaRPr kumimoji="0" lang="en-US" sz="2000" b="1" i="0" u="none" strike="noStrike" cap="none" normalizeH="0" baseline="0">
                        <a:ln>
                          <a:noFill/>
                        </a:ln>
                        <a:solidFill>
                          <a:schemeClr val="tx1"/>
                        </a:solidFill>
                        <a:effectLst/>
                        <a:latin typeface="Times New Roman" charset="0"/>
                        <a:ea typeface="ＭＳ Ｐゴシック" charset="-128"/>
                        <a:cs typeface="ＭＳ Ｐゴシック" charset="-128"/>
                      </a:endParaRPr>
                    </a:p>
                  </a:txBody>
                  <a:tcPr marL="0" marR="0" marT="0" marB="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alpha val="50195"/>
                      </a:schemeClr>
                    </a:solidFill>
                  </a:tcPr>
                </a:tc>
                <a:tc>
                  <a:txBody>
                    <a:bodyPr/>
                    <a:lstStyle/>
                    <a:p>
                      <a:pPr marL="0" marR="0" indent="0" algn="ctr">
                        <a:lnSpc>
                          <a:spcPct val="95000"/>
                        </a:lnSpc>
                        <a:spcBef>
                          <a:spcPts val="0"/>
                        </a:spcBef>
                        <a:spcAft>
                          <a:spcPts val="0"/>
                        </a:spcAft>
                      </a:pPr>
                      <a:r>
                        <a:rPr lang="en-US" sz="2000" spc="-5">
                          <a:latin typeface="Times New Roman"/>
                          <a:ea typeface="MS Mincho"/>
                          <a:cs typeface="Times New Roman"/>
                        </a:rPr>
                        <a:t>0.032</a:t>
                      </a:r>
                      <a:endParaRPr lang="en-US" sz="2000" spc="-5">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indent="0" algn="ctr">
                        <a:lnSpc>
                          <a:spcPct val="95000"/>
                        </a:lnSpc>
                        <a:spcBef>
                          <a:spcPts val="0"/>
                        </a:spcBef>
                        <a:spcAft>
                          <a:spcPts val="0"/>
                        </a:spcAft>
                      </a:pPr>
                      <a:r>
                        <a:rPr lang="en-US" sz="2000" spc="-5" dirty="0">
                          <a:latin typeface="Times New Roman"/>
                          <a:ea typeface="MS Mincho"/>
                          <a:cs typeface="Times New Roman"/>
                        </a:rPr>
                        <a:t>0.016</a:t>
                      </a:r>
                      <a:endParaRPr lang="en-US" sz="2000" spc="-5" dirty="0">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indent="0" algn="ctr">
                        <a:lnSpc>
                          <a:spcPct val="95000"/>
                        </a:lnSpc>
                        <a:spcBef>
                          <a:spcPts val="0"/>
                        </a:spcBef>
                        <a:spcAft>
                          <a:spcPts val="0"/>
                        </a:spcAft>
                      </a:pPr>
                      <a:r>
                        <a:rPr lang="en-US" sz="2000" spc="-5">
                          <a:latin typeface="Times New Roman"/>
                          <a:ea typeface="MS Mincho"/>
                          <a:cs typeface="Times New Roman"/>
                        </a:rPr>
                        <a:t>0.0020</a:t>
                      </a:r>
                      <a:endParaRPr lang="en-US" sz="2000" spc="-5">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399703">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charset="0"/>
                          <a:ea typeface="ＭＳ 明朝" charset="-128"/>
                          <a:cs typeface="ＭＳ 明朝" charset="-128"/>
                        </a:rPr>
                        <a:t>3-Bullet Rosette (5)</a:t>
                      </a:r>
                      <a:endParaRPr kumimoji="0" lang="en-US" sz="2000" b="1" i="0" u="none" strike="noStrike" cap="none" normalizeH="0" baseline="0" dirty="0">
                        <a:ln>
                          <a:noFill/>
                        </a:ln>
                        <a:solidFill>
                          <a:schemeClr val="tx1"/>
                        </a:solidFill>
                        <a:effectLst/>
                        <a:latin typeface="Times New Roman" charset="0"/>
                        <a:ea typeface="ＭＳ Ｐゴシック" charset="-128"/>
                        <a:cs typeface="ＭＳ Ｐゴシック" charset="-128"/>
                      </a:endParaRPr>
                    </a:p>
                  </a:txBody>
                  <a:tcPr marL="0" marR="0" marT="0" marB="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alpha val="50195"/>
                      </a:schemeClr>
                    </a:solidFill>
                  </a:tcPr>
                </a:tc>
                <a:tc>
                  <a:txBody>
                    <a:bodyPr/>
                    <a:lstStyle/>
                    <a:p>
                      <a:pPr marL="0" marR="0" indent="0" algn="ctr">
                        <a:lnSpc>
                          <a:spcPct val="95000"/>
                        </a:lnSpc>
                        <a:spcBef>
                          <a:spcPts val="0"/>
                        </a:spcBef>
                        <a:spcAft>
                          <a:spcPts val="0"/>
                        </a:spcAft>
                      </a:pPr>
                      <a:r>
                        <a:rPr lang="en-US" sz="2000" spc="-5">
                          <a:latin typeface="Times New Roman"/>
                          <a:ea typeface="MS Mincho"/>
                          <a:cs typeface="Times New Roman"/>
                        </a:rPr>
                        <a:t>0.058</a:t>
                      </a:r>
                      <a:endParaRPr lang="en-US" sz="2000" spc="-5">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indent="0" algn="ctr">
                        <a:lnSpc>
                          <a:spcPct val="95000"/>
                        </a:lnSpc>
                        <a:spcBef>
                          <a:spcPts val="0"/>
                        </a:spcBef>
                        <a:spcAft>
                          <a:spcPts val="0"/>
                        </a:spcAft>
                      </a:pPr>
                      <a:r>
                        <a:rPr lang="en-US" sz="2000" spc="-5" dirty="0">
                          <a:latin typeface="Times New Roman"/>
                          <a:ea typeface="MS Mincho"/>
                          <a:cs typeface="Times New Roman"/>
                        </a:rPr>
                        <a:t>0.032</a:t>
                      </a:r>
                      <a:endParaRPr lang="en-US" sz="2000" spc="-5" dirty="0">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indent="0" algn="ctr">
                        <a:lnSpc>
                          <a:spcPct val="95000"/>
                        </a:lnSpc>
                        <a:spcBef>
                          <a:spcPts val="0"/>
                        </a:spcBef>
                        <a:spcAft>
                          <a:spcPts val="0"/>
                        </a:spcAft>
                      </a:pPr>
                      <a:r>
                        <a:rPr lang="en-US" sz="2000" spc="-5" dirty="0">
                          <a:latin typeface="Times New Roman"/>
                          <a:ea typeface="MS Mincho"/>
                          <a:cs typeface="Times New Roman"/>
                        </a:rPr>
                        <a:t>0.0018</a:t>
                      </a:r>
                      <a:endParaRPr lang="en-US" sz="2000" spc="-5" dirty="0">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399703">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charset="0"/>
                          <a:ea typeface="ＭＳ 明朝" charset="-128"/>
                          <a:cs typeface="ＭＳ 明朝" charset="-128"/>
                        </a:rPr>
                        <a:t>4-Bullet Rosette (6)</a:t>
                      </a:r>
                      <a:endParaRPr kumimoji="0" lang="en-US" sz="2000" b="1" i="0" u="none" strike="noStrike" cap="none" normalizeH="0" baseline="0" dirty="0">
                        <a:ln>
                          <a:noFill/>
                        </a:ln>
                        <a:solidFill>
                          <a:schemeClr val="tx1"/>
                        </a:solidFill>
                        <a:effectLst/>
                        <a:latin typeface="Times New Roman" charset="0"/>
                        <a:ea typeface="ＭＳ Ｐゴシック" charset="-128"/>
                        <a:cs typeface="ＭＳ Ｐゴシック" charset="-128"/>
                      </a:endParaRPr>
                    </a:p>
                  </a:txBody>
                  <a:tcPr marL="0" marR="0" marT="0" marB="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alpha val="50195"/>
                      </a:schemeClr>
                    </a:solidFill>
                  </a:tcPr>
                </a:tc>
                <a:tc>
                  <a:txBody>
                    <a:bodyPr/>
                    <a:lstStyle/>
                    <a:p>
                      <a:pPr marL="0" marR="0" indent="0" algn="ctr">
                        <a:lnSpc>
                          <a:spcPct val="95000"/>
                        </a:lnSpc>
                        <a:spcBef>
                          <a:spcPts val="0"/>
                        </a:spcBef>
                        <a:spcAft>
                          <a:spcPts val="0"/>
                        </a:spcAft>
                      </a:pPr>
                      <a:r>
                        <a:rPr lang="en-US" sz="2000" spc="-5">
                          <a:latin typeface="Times New Roman"/>
                          <a:ea typeface="MS Mincho"/>
                          <a:cs typeface="Times New Roman"/>
                        </a:rPr>
                        <a:t>0.065</a:t>
                      </a:r>
                      <a:endParaRPr lang="en-US" sz="2000" spc="-5">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indent="0" algn="ctr">
                        <a:lnSpc>
                          <a:spcPct val="95000"/>
                        </a:lnSpc>
                        <a:spcBef>
                          <a:spcPts val="0"/>
                        </a:spcBef>
                        <a:spcAft>
                          <a:spcPts val="0"/>
                        </a:spcAft>
                      </a:pPr>
                      <a:r>
                        <a:rPr lang="en-US" sz="2000" spc="-5" dirty="0">
                          <a:latin typeface="Times New Roman"/>
                          <a:ea typeface="MS Mincho"/>
                          <a:cs typeface="Times New Roman"/>
                        </a:rPr>
                        <a:t>0.048</a:t>
                      </a:r>
                      <a:endParaRPr lang="en-US" sz="2000" spc="-5" dirty="0">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indent="0" algn="ctr">
                        <a:lnSpc>
                          <a:spcPct val="95000"/>
                        </a:lnSpc>
                        <a:spcBef>
                          <a:spcPts val="0"/>
                        </a:spcBef>
                        <a:spcAft>
                          <a:spcPts val="0"/>
                        </a:spcAft>
                      </a:pPr>
                      <a:r>
                        <a:rPr lang="en-US" sz="2000" spc="-5">
                          <a:latin typeface="Times New Roman"/>
                          <a:ea typeface="MS Mincho"/>
                          <a:cs typeface="Times New Roman"/>
                        </a:rPr>
                        <a:t>0.0022</a:t>
                      </a:r>
                      <a:endParaRPr lang="en-US" sz="2000" spc="-5">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399703">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charset="0"/>
                          <a:ea typeface="ＭＳ 明朝" charset="-128"/>
                          <a:cs typeface="ＭＳ 明朝" charset="-128"/>
                        </a:rPr>
                        <a:t>5-Bullet Rosette (7)</a:t>
                      </a:r>
                      <a:endParaRPr kumimoji="0" lang="en-US" sz="2000" b="1" i="0" u="none" strike="noStrike" cap="none" normalizeH="0" baseline="0">
                        <a:ln>
                          <a:noFill/>
                        </a:ln>
                        <a:solidFill>
                          <a:schemeClr val="tx1"/>
                        </a:solidFill>
                        <a:effectLst/>
                        <a:latin typeface="Times New Roman" charset="0"/>
                        <a:ea typeface="ＭＳ Ｐゴシック" charset="-128"/>
                        <a:cs typeface="ＭＳ Ｐゴシック" charset="-128"/>
                      </a:endParaRPr>
                    </a:p>
                  </a:txBody>
                  <a:tcPr marL="0" marR="0" marT="0" marB="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alpha val="50195"/>
                      </a:schemeClr>
                    </a:solidFill>
                  </a:tcPr>
                </a:tc>
                <a:tc>
                  <a:txBody>
                    <a:bodyPr/>
                    <a:lstStyle/>
                    <a:p>
                      <a:pPr marL="0" marR="0" indent="0" algn="ctr">
                        <a:lnSpc>
                          <a:spcPct val="95000"/>
                        </a:lnSpc>
                        <a:spcBef>
                          <a:spcPts val="0"/>
                        </a:spcBef>
                        <a:spcAft>
                          <a:spcPts val="0"/>
                        </a:spcAft>
                      </a:pPr>
                      <a:r>
                        <a:rPr lang="en-US" sz="2000" spc="-5">
                          <a:latin typeface="Times New Roman"/>
                          <a:ea typeface="MS Mincho"/>
                          <a:cs typeface="Times New Roman"/>
                        </a:rPr>
                        <a:t>0.062</a:t>
                      </a:r>
                      <a:endParaRPr lang="en-US" sz="2000" spc="-5">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indent="0" algn="ctr">
                        <a:lnSpc>
                          <a:spcPct val="95000"/>
                        </a:lnSpc>
                        <a:spcBef>
                          <a:spcPts val="0"/>
                        </a:spcBef>
                        <a:spcAft>
                          <a:spcPts val="0"/>
                        </a:spcAft>
                      </a:pPr>
                      <a:r>
                        <a:rPr lang="en-US" sz="2000" spc="-5" dirty="0">
                          <a:latin typeface="Times New Roman"/>
                          <a:ea typeface="MS Mincho"/>
                          <a:cs typeface="Times New Roman"/>
                        </a:rPr>
                        <a:t>0.043</a:t>
                      </a:r>
                      <a:endParaRPr lang="en-US" sz="2000" spc="-5" dirty="0">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indent="0" algn="ctr">
                        <a:lnSpc>
                          <a:spcPct val="95000"/>
                        </a:lnSpc>
                        <a:spcBef>
                          <a:spcPts val="0"/>
                        </a:spcBef>
                        <a:spcAft>
                          <a:spcPts val="0"/>
                        </a:spcAft>
                      </a:pPr>
                      <a:r>
                        <a:rPr lang="en-US" sz="2000" spc="-5" dirty="0">
                          <a:latin typeface="Times New Roman"/>
                          <a:ea typeface="MS Mincho"/>
                          <a:cs typeface="Times New Roman"/>
                        </a:rPr>
                        <a:t>0.0023</a:t>
                      </a:r>
                      <a:endParaRPr lang="en-US" sz="2000" spc="-5" dirty="0">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399703">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charset="0"/>
                          <a:ea typeface="ＭＳ 明朝" charset="-128"/>
                          <a:cs typeface="ＭＳ 明朝" charset="-128"/>
                        </a:rPr>
                        <a:t>Six Bullet Rosette (8)</a:t>
                      </a:r>
                      <a:endParaRPr kumimoji="0" lang="en-US" sz="2000" b="1" i="0" u="none" strike="noStrike" cap="none" normalizeH="0" baseline="0">
                        <a:ln>
                          <a:noFill/>
                        </a:ln>
                        <a:solidFill>
                          <a:schemeClr val="tx1"/>
                        </a:solidFill>
                        <a:effectLst/>
                        <a:latin typeface="Times New Roman" charset="0"/>
                        <a:ea typeface="ＭＳ Ｐゴシック" charset="-128"/>
                        <a:cs typeface="ＭＳ Ｐゴシック" charset="-128"/>
                      </a:endParaRPr>
                    </a:p>
                  </a:txBody>
                  <a:tcPr marL="0" marR="0" marT="0" marB="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alpha val="50195"/>
                      </a:schemeClr>
                    </a:solidFill>
                  </a:tcPr>
                </a:tc>
                <a:tc>
                  <a:txBody>
                    <a:bodyPr/>
                    <a:lstStyle/>
                    <a:p>
                      <a:pPr marL="0" marR="0" indent="0" algn="ctr">
                        <a:lnSpc>
                          <a:spcPct val="95000"/>
                        </a:lnSpc>
                        <a:spcBef>
                          <a:spcPts val="0"/>
                        </a:spcBef>
                        <a:spcAft>
                          <a:spcPts val="0"/>
                        </a:spcAft>
                      </a:pPr>
                      <a:r>
                        <a:rPr lang="en-US" sz="2000" spc="-5">
                          <a:latin typeface="Times New Roman"/>
                          <a:ea typeface="MS Mincho"/>
                          <a:cs typeface="Times New Roman"/>
                        </a:rPr>
                        <a:t>0.060</a:t>
                      </a:r>
                      <a:endParaRPr lang="en-US" sz="2000" spc="-5">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indent="0" algn="ctr">
                        <a:lnSpc>
                          <a:spcPct val="95000"/>
                        </a:lnSpc>
                        <a:spcBef>
                          <a:spcPts val="0"/>
                        </a:spcBef>
                        <a:spcAft>
                          <a:spcPts val="0"/>
                        </a:spcAft>
                      </a:pPr>
                      <a:r>
                        <a:rPr lang="en-US" sz="2000" spc="-5">
                          <a:latin typeface="Times New Roman"/>
                          <a:ea typeface="MS Mincho"/>
                          <a:cs typeface="Times New Roman"/>
                        </a:rPr>
                        <a:t>0.041</a:t>
                      </a:r>
                      <a:endParaRPr lang="en-US" sz="2000" spc="-5">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indent="0" algn="ctr">
                        <a:lnSpc>
                          <a:spcPct val="95000"/>
                        </a:lnSpc>
                        <a:spcBef>
                          <a:spcPts val="0"/>
                        </a:spcBef>
                        <a:spcAft>
                          <a:spcPts val="0"/>
                        </a:spcAft>
                      </a:pPr>
                      <a:r>
                        <a:rPr lang="en-US" sz="2000" spc="-5" dirty="0">
                          <a:latin typeface="Times New Roman"/>
                          <a:ea typeface="MS Mincho"/>
                          <a:cs typeface="Times New Roman"/>
                        </a:rPr>
                        <a:t>0.0024</a:t>
                      </a:r>
                      <a:endParaRPr lang="en-US" sz="2000" spc="-5" dirty="0">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399703">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charset="0"/>
                          <a:ea typeface="ＭＳ 明朝" charset="-128"/>
                          <a:cs typeface="ＭＳ 明朝" charset="-128"/>
                        </a:rPr>
                        <a:t>Sector Snowflake (9)</a:t>
                      </a:r>
                      <a:endParaRPr kumimoji="0" lang="en-US" sz="2000" b="1" i="0" u="none" strike="noStrike" cap="none" normalizeH="0" baseline="0">
                        <a:ln>
                          <a:noFill/>
                        </a:ln>
                        <a:solidFill>
                          <a:schemeClr val="tx1"/>
                        </a:solidFill>
                        <a:effectLst/>
                        <a:latin typeface="Times New Roman" charset="0"/>
                        <a:ea typeface="ＭＳ Ｐゴシック" charset="-128"/>
                        <a:cs typeface="ＭＳ Ｐゴシック" charset="-128"/>
                      </a:endParaRPr>
                    </a:p>
                  </a:txBody>
                  <a:tcPr marL="0" marR="0" marT="0" marB="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alpha val="50195"/>
                      </a:schemeClr>
                    </a:solidFill>
                  </a:tcPr>
                </a:tc>
                <a:tc>
                  <a:txBody>
                    <a:bodyPr/>
                    <a:lstStyle/>
                    <a:p>
                      <a:pPr marL="0" marR="0" indent="0" algn="ctr">
                        <a:lnSpc>
                          <a:spcPct val="95000"/>
                        </a:lnSpc>
                        <a:spcBef>
                          <a:spcPts val="0"/>
                        </a:spcBef>
                        <a:spcAft>
                          <a:spcPts val="0"/>
                        </a:spcAft>
                      </a:pPr>
                      <a:r>
                        <a:rPr lang="en-US" sz="2000" spc="-5">
                          <a:latin typeface="Times New Roman"/>
                          <a:ea typeface="MS Mincho"/>
                          <a:cs typeface="Times New Roman"/>
                        </a:rPr>
                        <a:t>0.075</a:t>
                      </a:r>
                      <a:endParaRPr lang="en-US" sz="2000" spc="-5">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indent="0" algn="ctr">
                        <a:lnSpc>
                          <a:spcPct val="95000"/>
                        </a:lnSpc>
                        <a:spcBef>
                          <a:spcPts val="0"/>
                        </a:spcBef>
                        <a:spcAft>
                          <a:spcPts val="0"/>
                        </a:spcAft>
                      </a:pPr>
                      <a:r>
                        <a:rPr lang="en-US" sz="2000" spc="-5">
                          <a:latin typeface="Times New Roman"/>
                          <a:ea typeface="MS Mincho"/>
                          <a:cs typeface="Times New Roman"/>
                        </a:rPr>
                        <a:t>0.046</a:t>
                      </a:r>
                      <a:endParaRPr lang="en-US" sz="2000" spc="-5">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indent="0" algn="ctr">
                        <a:lnSpc>
                          <a:spcPct val="95000"/>
                        </a:lnSpc>
                        <a:spcBef>
                          <a:spcPts val="0"/>
                        </a:spcBef>
                        <a:spcAft>
                          <a:spcPts val="0"/>
                        </a:spcAft>
                      </a:pPr>
                      <a:r>
                        <a:rPr lang="en-US" sz="2000" spc="-5" dirty="0">
                          <a:latin typeface="Times New Roman"/>
                          <a:ea typeface="MS Mincho"/>
                          <a:cs typeface="Times New Roman"/>
                        </a:rPr>
                        <a:t>0.0018</a:t>
                      </a:r>
                      <a:endParaRPr lang="en-US" sz="2000" spc="-5" dirty="0">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399703">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charset="0"/>
                          <a:ea typeface="ＭＳ 明朝" charset="-128"/>
                          <a:cs typeface="ＭＳ 明朝" charset="-128"/>
                        </a:rPr>
                        <a:t>Dendrite Snow (10)</a:t>
                      </a:r>
                      <a:endParaRPr kumimoji="0" lang="en-US" sz="2000" b="1" i="0" u="none" strike="noStrike" cap="none" normalizeH="0" baseline="0" dirty="0">
                        <a:ln>
                          <a:noFill/>
                        </a:ln>
                        <a:solidFill>
                          <a:schemeClr val="tx1"/>
                        </a:solidFill>
                        <a:effectLst/>
                        <a:latin typeface="Times New Roman" charset="0"/>
                        <a:ea typeface="ＭＳ Ｐゴシック" charset="-128"/>
                        <a:cs typeface="ＭＳ Ｐゴシック" charset="-128"/>
                      </a:endParaRPr>
                    </a:p>
                  </a:txBody>
                  <a:tcPr marL="0" marR="0" marT="0" marB="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1">
                        <a:alpha val="50195"/>
                      </a:schemeClr>
                    </a:solidFill>
                  </a:tcPr>
                </a:tc>
                <a:tc>
                  <a:txBody>
                    <a:bodyPr/>
                    <a:lstStyle/>
                    <a:p>
                      <a:pPr marL="0" marR="0" indent="0" algn="ctr">
                        <a:lnSpc>
                          <a:spcPct val="95000"/>
                        </a:lnSpc>
                        <a:spcBef>
                          <a:spcPts val="0"/>
                        </a:spcBef>
                        <a:spcAft>
                          <a:spcPts val="0"/>
                        </a:spcAft>
                      </a:pPr>
                      <a:r>
                        <a:rPr lang="en-US" sz="2000" spc="-5">
                          <a:latin typeface="Times New Roman"/>
                          <a:ea typeface="MS Mincho"/>
                          <a:cs typeface="Times New Roman"/>
                        </a:rPr>
                        <a:t>0.080</a:t>
                      </a:r>
                      <a:endParaRPr lang="en-US" sz="2000" spc="-5">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indent="0" algn="ctr">
                        <a:lnSpc>
                          <a:spcPct val="95000"/>
                        </a:lnSpc>
                        <a:spcBef>
                          <a:spcPts val="0"/>
                        </a:spcBef>
                        <a:spcAft>
                          <a:spcPts val="0"/>
                        </a:spcAft>
                      </a:pPr>
                      <a:r>
                        <a:rPr lang="en-US" sz="2000" spc="-5">
                          <a:latin typeface="Times New Roman"/>
                          <a:ea typeface="MS Mincho"/>
                          <a:cs typeface="Times New Roman"/>
                        </a:rPr>
                        <a:t>0.154</a:t>
                      </a:r>
                      <a:endParaRPr lang="en-US" sz="2000" spc="-5">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indent="0" algn="ctr">
                        <a:lnSpc>
                          <a:spcPct val="95000"/>
                        </a:lnSpc>
                        <a:spcBef>
                          <a:spcPts val="0"/>
                        </a:spcBef>
                        <a:spcAft>
                          <a:spcPts val="0"/>
                        </a:spcAft>
                      </a:pPr>
                      <a:r>
                        <a:rPr lang="en-US" sz="2000" spc="-5" dirty="0">
                          <a:latin typeface="Times New Roman"/>
                          <a:ea typeface="MS Mincho"/>
                          <a:cs typeface="Times New Roman"/>
                        </a:rPr>
                        <a:t>0.0035</a:t>
                      </a:r>
                      <a:endParaRPr lang="en-US" sz="2000" spc="-5" dirty="0">
                        <a:latin typeface="Times New Roman"/>
                        <a:ea typeface="Times New Roman"/>
                        <a:cs typeface="Times New Roman"/>
                      </a:endParaRPr>
                    </a:p>
                  </a:txBody>
                  <a:tcPr marL="73025" marR="7302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bl>
          </a:graphicData>
        </a:graphic>
      </p:graphicFrame>
      <p:grpSp>
        <p:nvGrpSpPr>
          <p:cNvPr id="228" name="Group 227"/>
          <p:cNvGrpSpPr/>
          <p:nvPr/>
        </p:nvGrpSpPr>
        <p:grpSpPr>
          <a:xfrm>
            <a:off x="4580565" y="27400248"/>
            <a:ext cx="3517249" cy="2576513"/>
            <a:chOff x="5853113" y="3657600"/>
            <a:chExt cx="3290888" cy="2376488"/>
          </a:xfrm>
        </p:grpSpPr>
        <p:pic>
          <p:nvPicPr>
            <p:cNvPr id="229" name="Picture 26" descr="11shapes_20Jan_1837V"/>
            <p:cNvPicPr>
              <a:picLocks noChangeAspect="1" noChangeArrowheads="1"/>
            </p:cNvPicPr>
            <p:nvPr/>
          </p:nvPicPr>
          <p:blipFill>
            <a:blip r:embed="rId4"/>
            <a:srcRect l="9091" t="11765" r="9091" b="11765"/>
            <a:stretch>
              <a:fillRect/>
            </a:stretch>
          </p:blipFill>
          <p:spPr bwMode="auto">
            <a:xfrm>
              <a:off x="5853113" y="3657600"/>
              <a:ext cx="3290888" cy="2376488"/>
            </a:xfrm>
            <a:prstGeom prst="rect">
              <a:avLst/>
            </a:prstGeom>
            <a:noFill/>
            <a:ln w="9525">
              <a:noFill/>
              <a:miter lim="800000"/>
              <a:headEnd/>
              <a:tailEnd/>
            </a:ln>
          </p:spPr>
        </p:pic>
        <p:sp>
          <p:nvSpPr>
            <p:cNvPr id="230" name="Text Box 18"/>
            <p:cNvSpPr txBox="1">
              <a:spLocks noChangeArrowheads="1"/>
            </p:cNvSpPr>
            <p:nvPr/>
          </p:nvSpPr>
          <p:spPr bwMode="auto">
            <a:xfrm>
              <a:off x="7889875" y="3897313"/>
              <a:ext cx="1042273" cy="302840"/>
            </a:xfrm>
            <a:prstGeom prst="rect">
              <a:avLst/>
            </a:prstGeom>
            <a:solidFill>
              <a:schemeClr val="bg1"/>
            </a:solidFill>
            <a:ln w="12700">
              <a:noFill/>
              <a:miter lim="800000"/>
              <a:headEnd type="none" w="sm" len="sm"/>
              <a:tailEnd type="none" w="sm" len="sm"/>
            </a:ln>
          </p:spPr>
          <p:txBody>
            <a:bodyPr wrap="none">
              <a:prstTxWarp prst="textNoShape">
                <a:avLst/>
              </a:prstTxWarp>
              <a:spAutoFit/>
            </a:bodyPr>
            <a:lstStyle/>
            <a:p>
              <a:r>
                <a:rPr lang="en-US" sz="1800" i="0" dirty="0">
                  <a:solidFill>
                    <a:schemeClr val="tx1"/>
                  </a:solidFill>
                  <a:latin typeface="Arial" pitchFamily="1" charset="0"/>
                </a:rPr>
                <a:t>183</a:t>
              </a:r>
              <a:r>
                <a:rPr lang="en-US" sz="1800" i="0" dirty="0">
                  <a:solidFill>
                    <a:schemeClr val="tx1"/>
                  </a:solidFill>
                  <a:latin typeface="Arial" pitchFamily="1" charset="0"/>
                  <a:ea typeface="Arial" pitchFamily="1" charset="0"/>
                  <a:cs typeface="Arial" pitchFamily="1" charset="0"/>
                </a:rPr>
                <a:t>±</a:t>
              </a:r>
              <a:r>
                <a:rPr lang="en-US" sz="1800" i="0" dirty="0">
                  <a:solidFill>
                    <a:schemeClr val="tx1"/>
                  </a:solidFill>
                  <a:latin typeface="Arial" pitchFamily="1" charset="0"/>
                </a:rPr>
                <a:t>7V </a:t>
              </a:r>
            </a:p>
          </p:txBody>
        </p:sp>
        <p:cxnSp>
          <p:nvCxnSpPr>
            <p:cNvPr id="231" name="Straight Connector 230"/>
            <p:cNvCxnSpPr/>
            <p:nvPr/>
          </p:nvCxnSpPr>
          <p:spPr bwMode="auto">
            <a:xfrm>
              <a:off x="6489700" y="4635500"/>
              <a:ext cx="2438400" cy="1588"/>
            </a:xfrm>
            <a:prstGeom prst="line">
              <a:avLst/>
            </a:prstGeom>
            <a:solidFill>
              <a:srgbClr val="00FF00">
                <a:alpha val="50000"/>
              </a:srgbClr>
            </a:solidFill>
            <a:ln w="25400" cap="flat" cmpd="sng" algn="ctr">
              <a:solidFill>
                <a:srgbClr val="FF0000"/>
              </a:solidFill>
              <a:prstDash val="solid"/>
              <a:round/>
              <a:headEnd type="none" w="sm" len="sm"/>
              <a:tailEnd type="none" w="sm" len="sm"/>
            </a:ln>
            <a:effectLst/>
          </p:spPr>
        </p:cxnSp>
      </p:grpSp>
      <p:grpSp>
        <p:nvGrpSpPr>
          <p:cNvPr id="232" name="Group 231"/>
          <p:cNvGrpSpPr/>
          <p:nvPr/>
        </p:nvGrpSpPr>
        <p:grpSpPr>
          <a:xfrm>
            <a:off x="723899" y="24820001"/>
            <a:ext cx="3517167" cy="2688199"/>
            <a:chOff x="2881313" y="838200"/>
            <a:chExt cx="3290888" cy="2376488"/>
          </a:xfrm>
        </p:grpSpPr>
        <p:pic>
          <p:nvPicPr>
            <p:cNvPr id="233" name="Picture 27" descr="11shapes_20Jan_37V"/>
            <p:cNvPicPr>
              <a:picLocks noChangeAspect="1" noChangeArrowheads="1"/>
            </p:cNvPicPr>
            <p:nvPr/>
          </p:nvPicPr>
          <p:blipFill>
            <a:blip r:embed="rId5"/>
            <a:srcRect l="9091" t="11765" r="9091" b="11765"/>
            <a:stretch>
              <a:fillRect/>
            </a:stretch>
          </p:blipFill>
          <p:spPr bwMode="auto">
            <a:xfrm>
              <a:off x="2881313" y="838200"/>
              <a:ext cx="3290888" cy="2376488"/>
            </a:xfrm>
            <a:prstGeom prst="rect">
              <a:avLst/>
            </a:prstGeom>
            <a:noFill/>
            <a:ln w="9525">
              <a:noFill/>
              <a:miter lim="800000"/>
              <a:headEnd/>
              <a:tailEnd/>
            </a:ln>
          </p:spPr>
        </p:pic>
        <p:sp>
          <p:nvSpPr>
            <p:cNvPr id="234" name="Text Box 16"/>
            <p:cNvSpPr txBox="1">
              <a:spLocks noChangeArrowheads="1"/>
            </p:cNvSpPr>
            <p:nvPr/>
          </p:nvSpPr>
          <p:spPr bwMode="auto">
            <a:xfrm>
              <a:off x="3657600" y="1385888"/>
              <a:ext cx="659155" cy="302840"/>
            </a:xfrm>
            <a:prstGeom prst="rect">
              <a:avLst/>
            </a:prstGeom>
            <a:noFill/>
            <a:ln w="12700">
              <a:noFill/>
              <a:miter lim="800000"/>
              <a:headEnd type="none" w="sm" len="sm"/>
              <a:tailEnd type="none" w="sm" len="sm"/>
            </a:ln>
          </p:spPr>
          <p:txBody>
            <a:bodyPr wrap="none">
              <a:prstTxWarp prst="textNoShape">
                <a:avLst/>
              </a:prstTxWarp>
              <a:spAutoFit/>
            </a:bodyPr>
            <a:lstStyle/>
            <a:p>
              <a:r>
                <a:rPr lang="en-US" sz="1800" i="0" dirty="0">
                  <a:solidFill>
                    <a:schemeClr val="tx1"/>
                  </a:solidFill>
                  <a:latin typeface="Arial" pitchFamily="1" charset="0"/>
                </a:rPr>
                <a:t>37V</a:t>
              </a:r>
              <a:r>
                <a:rPr lang="en-US" sz="1800" i="0" dirty="0">
                  <a:latin typeface="Arial" pitchFamily="1" charset="0"/>
                </a:rPr>
                <a:t> </a:t>
              </a:r>
            </a:p>
          </p:txBody>
        </p:sp>
        <p:cxnSp>
          <p:nvCxnSpPr>
            <p:cNvPr id="235" name="Straight Connector 234"/>
            <p:cNvCxnSpPr/>
            <p:nvPr/>
          </p:nvCxnSpPr>
          <p:spPr bwMode="auto">
            <a:xfrm>
              <a:off x="3517900" y="1422400"/>
              <a:ext cx="2438400" cy="1588"/>
            </a:xfrm>
            <a:prstGeom prst="line">
              <a:avLst/>
            </a:prstGeom>
            <a:solidFill>
              <a:srgbClr val="00FF00">
                <a:alpha val="50000"/>
              </a:srgbClr>
            </a:solidFill>
            <a:ln w="25400" cap="flat" cmpd="sng" algn="ctr">
              <a:solidFill>
                <a:srgbClr val="FF0000"/>
              </a:solidFill>
              <a:prstDash val="solid"/>
              <a:round/>
              <a:headEnd type="none" w="sm" len="sm"/>
              <a:tailEnd type="none" w="sm" len="sm"/>
            </a:ln>
            <a:effectLst/>
          </p:spPr>
        </p:cxnSp>
      </p:grpSp>
      <p:grpSp>
        <p:nvGrpSpPr>
          <p:cNvPr id="236" name="Group 235"/>
          <p:cNvGrpSpPr/>
          <p:nvPr/>
        </p:nvGrpSpPr>
        <p:grpSpPr>
          <a:xfrm>
            <a:off x="4425745" y="22152486"/>
            <a:ext cx="3672069" cy="2688713"/>
            <a:chOff x="-76200" y="3657600"/>
            <a:chExt cx="3290888" cy="2376488"/>
          </a:xfrm>
        </p:grpSpPr>
        <p:pic>
          <p:nvPicPr>
            <p:cNvPr id="237" name="Picture 24" descr="11shapes_20Jan_166V"/>
            <p:cNvPicPr>
              <a:picLocks noChangeAspect="1" noChangeArrowheads="1"/>
            </p:cNvPicPr>
            <p:nvPr/>
          </p:nvPicPr>
          <p:blipFill>
            <a:blip r:embed="rId6"/>
            <a:srcRect l="9091" t="11765" r="9091" b="11765"/>
            <a:stretch>
              <a:fillRect/>
            </a:stretch>
          </p:blipFill>
          <p:spPr bwMode="auto">
            <a:xfrm>
              <a:off x="-76200" y="3657600"/>
              <a:ext cx="3290888" cy="2376488"/>
            </a:xfrm>
            <a:prstGeom prst="rect">
              <a:avLst/>
            </a:prstGeom>
            <a:noFill/>
            <a:ln w="9525">
              <a:noFill/>
              <a:miter lim="800000"/>
              <a:headEnd/>
              <a:tailEnd/>
            </a:ln>
          </p:spPr>
        </p:pic>
        <p:sp>
          <p:nvSpPr>
            <p:cNvPr id="238" name="Text Box 15"/>
            <p:cNvSpPr txBox="1">
              <a:spLocks noChangeArrowheads="1"/>
            </p:cNvSpPr>
            <p:nvPr/>
          </p:nvSpPr>
          <p:spPr bwMode="auto">
            <a:xfrm>
              <a:off x="2162175" y="3897313"/>
              <a:ext cx="787395" cy="302840"/>
            </a:xfrm>
            <a:prstGeom prst="rect">
              <a:avLst/>
            </a:prstGeom>
            <a:solidFill>
              <a:schemeClr val="bg1"/>
            </a:solidFill>
            <a:ln w="12700">
              <a:noFill/>
              <a:miter lim="800000"/>
              <a:headEnd type="none" w="sm" len="sm"/>
              <a:tailEnd type="none" w="sm" len="sm"/>
            </a:ln>
          </p:spPr>
          <p:txBody>
            <a:bodyPr wrap="none">
              <a:prstTxWarp prst="textNoShape">
                <a:avLst/>
              </a:prstTxWarp>
              <a:spAutoFit/>
            </a:bodyPr>
            <a:lstStyle/>
            <a:p>
              <a:r>
                <a:rPr lang="en-US" sz="1800" i="0" dirty="0">
                  <a:solidFill>
                    <a:schemeClr val="tx1"/>
                  </a:solidFill>
                  <a:latin typeface="Arial" pitchFamily="1" charset="0"/>
                </a:rPr>
                <a:t>166V </a:t>
              </a:r>
            </a:p>
          </p:txBody>
        </p:sp>
        <p:cxnSp>
          <p:nvCxnSpPr>
            <p:cNvPr id="239" name="Straight Connector 238"/>
            <p:cNvCxnSpPr/>
            <p:nvPr/>
          </p:nvCxnSpPr>
          <p:spPr bwMode="auto">
            <a:xfrm>
              <a:off x="571500" y="4267200"/>
              <a:ext cx="2438400" cy="1588"/>
            </a:xfrm>
            <a:prstGeom prst="line">
              <a:avLst/>
            </a:prstGeom>
            <a:solidFill>
              <a:srgbClr val="00FF00">
                <a:alpha val="50000"/>
              </a:srgbClr>
            </a:solidFill>
            <a:ln w="25400" cap="flat" cmpd="sng" algn="ctr">
              <a:solidFill>
                <a:srgbClr val="FF0000"/>
              </a:solidFill>
              <a:prstDash val="solid"/>
              <a:round/>
              <a:headEnd type="none" w="sm" len="sm"/>
              <a:tailEnd type="none" w="sm" len="sm"/>
            </a:ln>
            <a:effectLst/>
          </p:spPr>
        </p:cxnSp>
      </p:grpSp>
      <p:grpSp>
        <p:nvGrpSpPr>
          <p:cNvPr id="240" name="Group 239"/>
          <p:cNvGrpSpPr/>
          <p:nvPr/>
        </p:nvGrpSpPr>
        <p:grpSpPr>
          <a:xfrm>
            <a:off x="723899" y="27328019"/>
            <a:ext cx="3429451" cy="2770981"/>
            <a:chOff x="5849989" y="837425"/>
            <a:chExt cx="3294011" cy="2377263"/>
          </a:xfrm>
        </p:grpSpPr>
        <p:pic>
          <p:nvPicPr>
            <p:cNvPr id="241" name="Picture 240" descr="89V_20Jan.png"/>
            <p:cNvPicPr>
              <a:picLocks noChangeAspect="1"/>
            </p:cNvPicPr>
            <p:nvPr/>
          </p:nvPicPr>
          <p:blipFill>
            <a:blip r:embed="rId7"/>
            <a:srcRect l="11765" t="9086" r="11765" b="9086"/>
            <a:stretch>
              <a:fillRect/>
            </a:stretch>
          </p:blipFill>
          <p:spPr>
            <a:xfrm rot="16200000">
              <a:off x="6308363" y="379051"/>
              <a:ext cx="2377263" cy="3294011"/>
            </a:xfrm>
            <a:prstGeom prst="rect">
              <a:avLst/>
            </a:prstGeom>
          </p:spPr>
        </p:pic>
        <p:sp>
          <p:nvSpPr>
            <p:cNvPr id="242" name="Text Box 12"/>
            <p:cNvSpPr txBox="1">
              <a:spLocks noChangeArrowheads="1"/>
            </p:cNvSpPr>
            <p:nvPr/>
          </p:nvSpPr>
          <p:spPr bwMode="auto">
            <a:xfrm>
              <a:off x="6629400" y="1385888"/>
              <a:ext cx="659155" cy="302840"/>
            </a:xfrm>
            <a:prstGeom prst="rect">
              <a:avLst/>
            </a:prstGeom>
            <a:noFill/>
            <a:ln w="12700">
              <a:noFill/>
              <a:miter lim="800000"/>
              <a:headEnd type="none" w="sm" len="sm"/>
              <a:tailEnd type="none" w="sm" len="sm"/>
            </a:ln>
          </p:spPr>
          <p:txBody>
            <a:bodyPr wrap="none">
              <a:prstTxWarp prst="textNoShape">
                <a:avLst/>
              </a:prstTxWarp>
              <a:spAutoFit/>
            </a:bodyPr>
            <a:lstStyle/>
            <a:p>
              <a:r>
                <a:rPr lang="en-US" sz="1800" i="0" dirty="0">
                  <a:solidFill>
                    <a:schemeClr val="tx1"/>
                  </a:solidFill>
                  <a:latin typeface="Arial" pitchFamily="1" charset="0"/>
                </a:rPr>
                <a:t>89V </a:t>
              </a:r>
            </a:p>
          </p:txBody>
        </p:sp>
        <p:cxnSp>
          <p:nvCxnSpPr>
            <p:cNvPr id="243" name="Straight Connector 242"/>
            <p:cNvCxnSpPr/>
            <p:nvPr/>
          </p:nvCxnSpPr>
          <p:spPr bwMode="auto">
            <a:xfrm>
              <a:off x="6502400" y="1282700"/>
              <a:ext cx="2438400" cy="1588"/>
            </a:xfrm>
            <a:prstGeom prst="line">
              <a:avLst/>
            </a:prstGeom>
            <a:solidFill>
              <a:srgbClr val="00FF00">
                <a:alpha val="50000"/>
              </a:srgbClr>
            </a:solidFill>
            <a:ln w="25400" cap="flat" cmpd="sng" algn="ctr">
              <a:solidFill>
                <a:srgbClr val="FF0000"/>
              </a:solidFill>
              <a:prstDash val="solid"/>
              <a:round/>
              <a:headEnd type="none" w="sm" len="sm"/>
              <a:tailEnd type="none" w="sm" len="sm"/>
            </a:ln>
            <a:effectLst/>
          </p:spPr>
        </p:cxnSp>
      </p:grpSp>
      <p:grpSp>
        <p:nvGrpSpPr>
          <p:cNvPr id="244" name="Group 243"/>
          <p:cNvGrpSpPr/>
          <p:nvPr/>
        </p:nvGrpSpPr>
        <p:grpSpPr>
          <a:xfrm>
            <a:off x="4442158" y="24820001"/>
            <a:ext cx="3655656" cy="2591362"/>
            <a:chOff x="2895600" y="3657600"/>
            <a:chExt cx="3290888" cy="2376488"/>
          </a:xfrm>
        </p:grpSpPr>
        <p:pic>
          <p:nvPicPr>
            <p:cNvPr id="245" name="Picture 25" descr="11shapes_20Jan_1833V"/>
            <p:cNvPicPr>
              <a:picLocks noChangeAspect="1" noChangeArrowheads="1"/>
            </p:cNvPicPr>
            <p:nvPr/>
          </p:nvPicPr>
          <p:blipFill>
            <a:blip r:embed="rId8"/>
            <a:srcRect l="9091" t="11765" r="9091" b="11765"/>
            <a:stretch>
              <a:fillRect/>
            </a:stretch>
          </p:blipFill>
          <p:spPr bwMode="auto">
            <a:xfrm>
              <a:off x="2895600" y="3657600"/>
              <a:ext cx="3290888" cy="2376488"/>
            </a:xfrm>
            <a:prstGeom prst="rect">
              <a:avLst/>
            </a:prstGeom>
            <a:noFill/>
            <a:ln w="9525">
              <a:noFill/>
              <a:miter lim="800000"/>
              <a:headEnd/>
              <a:tailEnd/>
            </a:ln>
          </p:spPr>
        </p:pic>
        <p:sp>
          <p:nvSpPr>
            <p:cNvPr id="246" name="Text Box 14"/>
            <p:cNvSpPr txBox="1">
              <a:spLocks noChangeArrowheads="1"/>
            </p:cNvSpPr>
            <p:nvPr/>
          </p:nvSpPr>
          <p:spPr bwMode="auto">
            <a:xfrm>
              <a:off x="4927600" y="3897313"/>
              <a:ext cx="1042273" cy="302840"/>
            </a:xfrm>
            <a:prstGeom prst="rect">
              <a:avLst/>
            </a:prstGeom>
            <a:solidFill>
              <a:schemeClr val="bg1"/>
            </a:solidFill>
            <a:ln w="12700">
              <a:noFill/>
              <a:miter lim="800000"/>
              <a:headEnd type="none" w="sm" len="sm"/>
              <a:tailEnd type="none" w="sm" len="sm"/>
            </a:ln>
          </p:spPr>
          <p:txBody>
            <a:bodyPr wrap="none">
              <a:prstTxWarp prst="textNoShape">
                <a:avLst/>
              </a:prstTxWarp>
              <a:spAutoFit/>
            </a:bodyPr>
            <a:lstStyle/>
            <a:p>
              <a:r>
                <a:rPr lang="en-US" sz="1800" i="0" dirty="0">
                  <a:solidFill>
                    <a:schemeClr val="tx1"/>
                  </a:solidFill>
                  <a:latin typeface="Arial" pitchFamily="1" charset="0"/>
                </a:rPr>
                <a:t>183</a:t>
              </a:r>
              <a:r>
                <a:rPr lang="en-US" sz="1800" i="0" dirty="0">
                  <a:solidFill>
                    <a:schemeClr val="tx1"/>
                  </a:solidFill>
                  <a:latin typeface="Arial" pitchFamily="1" charset="0"/>
                  <a:ea typeface="Arial" pitchFamily="1" charset="0"/>
                  <a:cs typeface="Arial" pitchFamily="1" charset="0"/>
                </a:rPr>
                <a:t>±</a:t>
              </a:r>
              <a:r>
                <a:rPr lang="en-US" sz="1800" i="0" dirty="0">
                  <a:solidFill>
                    <a:schemeClr val="tx1"/>
                  </a:solidFill>
                  <a:latin typeface="Arial" pitchFamily="1" charset="0"/>
                </a:rPr>
                <a:t>3V </a:t>
              </a:r>
            </a:p>
          </p:txBody>
        </p:sp>
        <p:cxnSp>
          <p:nvCxnSpPr>
            <p:cNvPr id="247" name="Straight Connector 246"/>
            <p:cNvCxnSpPr/>
            <p:nvPr/>
          </p:nvCxnSpPr>
          <p:spPr bwMode="auto">
            <a:xfrm>
              <a:off x="3530600" y="5294312"/>
              <a:ext cx="2438400" cy="1588"/>
            </a:xfrm>
            <a:prstGeom prst="line">
              <a:avLst/>
            </a:prstGeom>
            <a:solidFill>
              <a:srgbClr val="00FF00">
                <a:alpha val="50000"/>
              </a:srgbClr>
            </a:solidFill>
            <a:ln w="25400" cap="flat" cmpd="sng" algn="ctr">
              <a:solidFill>
                <a:srgbClr val="FF0000"/>
              </a:solidFill>
              <a:prstDash val="solid"/>
              <a:round/>
              <a:headEnd type="none" w="sm" len="sm"/>
              <a:tailEnd type="none" w="sm" len="sm"/>
            </a:ln>
            <a:effectLst/>
          </p:spPr>
        </p:cxnSp>
      </p:grpSp>
      <p:grpSp>
        <p:nvGrpSpPr>
          <p:cNvPr id="252" name="Group 251"/>
          <p:cNvGrpSpPr/>
          <p:nvPr/>
        </p:nvGrpSpPr>
        <p:grpSpPr>
          <a:xfrm>
            <a:off x="723899" y="22152487"/>
            <a:ext cx="3602541" cy="2688713"/>
            <a:chOff x="-76200" y="838200"/>
            <a:chExt cx="3290888" cy="2376488"/>
          </a:xfrm>
        </p:grpSpPr>
        <p:pic>
          <p:nvPicPr>
            <p:cNvPr id="253" name="Picture 20" descr="11shapes_20Jan_19V"/>
            <p:cNvPicPr>
              <a:picLocks noChangeAspect="1" noChangeArrowheads="1"/>
            </p:cNvPicPr>
            <p:nvPr/>
          </p:nvPicPr>
          <p:blipFill>
            <a:blip r:embed="rId9"/>
            <a:srcRect l="9082" t="11757" r="9082" b="11757"/>
            <a:stretch>
              <a:fillRect/>
            </a:stretch>
          </p:blipFill>
          <p:spPr bwMode="auto">
            <a:xfrm>
              <a:off x="-76200" y="838200"/>
              <a:ext cx="3290888" cy="2376488"/>
            </a:xfrm>
            <a:prstGeom prst="rect">
              <a:avLst/>
            </a:prstGeom>
            <a:noFill/>
            <a:ln w="9525">
              <a:noFill/>
              <a:miter lim="800000"/>
              <a:headEnd/>
              <a:tailEnd/>
            </a:ln>
          </p:spPr>
        </p:pic>
        <p:sp>
          <p:nvSpPr>
            <p:cNvPr id="254" name="Text Box 17"/>
            <p:cNvSpPr txBox="1">
              <a:spLocks noChangeArrowheads="1"/>
            </p:cNvSpPr>
            <p:nvPr/>
          </p:nvSpPr>
          <p:spPr bwMode="auto">
            <a:xfrm>
              <a:off x="685800" y="1385888"/>
              <a:ext cx="659155" cy="302840"/>
            </a:xfrm>
            <a:prstGeom prst="rect">
              <a:avLst/>
            </a:prstGeom>
            <a:solidFill>
              <a:schemeClr val="bg1"/>
            </a:solidFill>
            <a:ln w="12700">
              <a:noFill/>
              <a:miter lim="800000"/>
              <a:headEnd type="none" w="sm" len="sm"/>
              <a:tailEnd type="none" w="sm" len="sm"/>
            </a:ln>
          </p:spPr>
          <p:txBody>
            <a:bodyPr wrap="none">
              <a:prstTxWarp prst="textNoShape">
                <a:avLst/>
              </a:prstTxWarp>
              <a:spAutoFit/>
            </a:bodyPr>
            <a:lstStyle/>
            <a:p>
              <a:r>
                <a:rPr lang="en-US" sz="1800" i="0" dirty="0">
                  <a:solidFill>
                    <a:schemeClr val="tx1"/>
                  </a:solidFill>
                  <a:latin typeface="Arial" pitchFamily="1" charset="0"/>
                </a:rPr>
                <a:t>19V </a:t>
              </a:r>
            </a:p>
          </p:txBody>
        </p:sp>
        <p:cxnSp>
          <p:nvCxnSpPr>
            <p:cNvPr id="255" name="Straight Connector 254"/>
            <p:cNvCxnSpPr/>
            <p:nvPr/>
          </p:nvCxnSpPr>
          <p:spPr bwMode="auto">
            <a:xfrm>
              <a:off x="571500" y="2235200"/>
              <a:ext cx="2438400" cy="1588"/>
            </a:xfrm>
            <a:prstGeom prst="line">
              <a:avLst/>
            </a:prstGeom>
            <a:solidFill>
              <a:srgbClr val="00FF00">
                <a:alpha val="50000"/>
              </a:srgbClr>
            </a:solidFill>
            <a:ln w="25400" cap="flat" cmpd="sng" algn="ctr">
              <a:solidFill>
                <a:srgbClr val="FF0000"/>
              </a:solidFill>
              <a:prstDash val="solid"/>
              <a:round/>
              <a:headEnd type="none" w="sm" len="sm"/>
              <a:tailEnd type="none" w="sm" len="sm"/>
            </a:ln>
            <a:effectLst/>
          </p:spPr>
        </p:cxnSp>
      </p:grpSp>
      <p:graphicFrame>
        <p:nvGraphicFramePr>
          <p:cNvPr id="256" name="Group 391"/>
          <p:cNvGraphicFramePr>
            <a:graphicFrameLocks noGrp="1"/>
          </p:cNvGraphicFramePr>
          <p:nvPr>
            <p:extLst>
              <p:ext uri="{D42A27DB-BD31-4B8C-83A1-F6EECF244321}">
                <p14:modId xmlns:p14="http://schemas.microsoft.com/office/powerpoint/2010/main" val="1152679000"/>
              </p:ext>
            </p:extLst>
          </p:nvPr>
        </p:nvGraphicFramePr>
        <p:xfrm>
          <a:off x="7962900" y="29184600"/>
          <a:ext cx="7315199" cy="3505200"/>
        </p:xfrm>
        <a:graphic>
          <a:graphicData uri="http://schemas.openxmlformats.org/drawingml/2006/table">
            <a:tbl>
              <a:tblPr/>
              <a:tblGrid>
                <a:gridCol w="898634"/>
                <a:gridCol w="1283576"/>
                <a:gridCol w="1475389"/>
                <a:gridCol w="1924707"/>
                <a:gridCol w="1732893"/>
              </a:tblGrid>
              <a:tr h="70314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明朝" charset="-128"/>
                          <a:cs typeface="ＭＳ 明朝" charset="-128"/>
                        </a:rPr>
                        <a:t>Chan</a:t>
                      </a:r>
                      <a:endParaRPr kumimoji="0" lang="en-US" sz="1600" b="0" i="0" u="none" strike="noStrike" cap="none" normalizeH="0" baseline="0" dirty="0">
                        <a:ln>
                          <a:noFill/>
                        </a:ln>
                        <a:solidFill>
                          <a:schemeClr val="tx1"/>
                        </a:solidFill>
                        <a:effectLst/>
                        <a:latin typeface="Arial" charset="0"/>
                        <a:ea typeface="ＭＳ 明朝" charset="-128"/>
                        <a:cs typeface="ＭＳ 明朝"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明朝" charset="-128"/>
                          <a:cs typeface="ＭＳ 明朝" charset="-128"/>
                        </a:rPr>
                        <a:t>(GHz)</a:t>
                      </a:r>
                      <a:endParaRPr kumimoji="0" lang="en-US" sz="16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MS ??" charset="0"/>
                          <a:cs typeface="MS ??" charset="0"/>
                        </a:rPr>
                        <a:t>From ±0.02* error in emissivity</a:t>
                      </a:r>
                      <a:endParaRPr kumimoji="0" lang="en-US" sz="16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MS ??" charset="0"/>
                          <a:cs typeface="MS ??" charset="0"/>
                        </a:rPr>
                        <a:t>From ±2K* error in surface T</a:t>
                      </a:r>
                      <a:endParaRPr kumimoji="0" lang="en-US" sz="16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MS ??" charset="0"/>
                          <a:cs typeface="MS ??" charset="0"/>
                        </a:rPr>
                        <a:t>From difference in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MS ??" charset="0"/>
                          <a:cs typeface="MS ??" charset="0"/>
                        </a:rPr>
                        <a:t>summer versus winter profile</a:t>
                      </a:r>
                      <a:endParaRPr kumimoji="0" lang="en-US" sz="16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明朝" charset="-128"/>
                          <a:cs typeface="ＭＳ 明朝" charset="-128"/>
                        </a:rPr>
                        <a:t>Total Threshold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明朝" charset="-128"/>
                          <a:cs typeface="ＭＳ 明朝" charset="-128"/>
                        </a:rPr>
                        <a:t>Cutoff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r>
              <a:tr h="2812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明朝" charset="-128"/>
                          <a:cs typeface="ＭＳ 明朝" charset="-128"/>
                        </a:rPr>
                        <a:t>10</a:t>
                      </a:r>
                      <a:endParaRPr kumimoji="0" lang="en-US" sz="1600" b="0" i="0" u="none" strike="noStrike" cap="none" normalizeH="0" baseline="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明朝" charset="-128"/>
                          <a:cs typeface="ＭＳ 明朝" charset="-128"/>
                        </a:rPr>
                        <a:t>12 K</a:t>
                      </a:r>
                      <a:endParaRPr kumimoji="0" lang="en-US" sz="1600" b="0" i="0" u="none" strike="noStrike" cap="none" normalizeH="0" baseline="0" smtClean="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明朝" charset="-128"/>
                          <a:cs typeface="ＭＳ 明朝" charset="-128"/>
                        </a:rPr>
                        <a:t>4</a:t>
                      </a:r>
                      <a:endParaRPr kumimoji="0" lang="en-US" sz="1600" b="0" i="0" u="none" strike="noStrike" cap="none" normalizeH="0" baseline="0" smtClean="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明朝" charset="-128"/>
                          <a:cs typeface="ＭＳ 明朝" charset="-128"/>
                        </a:rPr>
                        <a:t>0</a:t>
                      </a:r>
                      <a:endParaRPr kumimoji="0" lang="en-US" sz="16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MS ??" charset="0"/>
                          <a:cs typeface="MS ??" charset="0"/>
                        </a:rPr>
                        <a:t>16 K</a:t>
                      </a:r>
                      <a:endParaRPr kumimoji="0" lang="en-US" sz="1600" b="0" i="0" u="none" strike="noStrike" cap="none" normalizeH="0" baseline="0" smtClean="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r>
              <a:tr h="2812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明朝" charset="-128"/>
                          <a:cs typeface="ＭＳ 明朝" charset="-128"/>
                        </a:rPr>
                        <a:t>19</a:t>
                      </a:r>
                      <a:endParaRPr kumimoji="0" lang="en-US" sz="1600" b="0" i="0" u="none" strike="noStrike" cap="none" normalizeH="0" baseline="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明朝" charset="-128"/>
                          <a:cs typeface="ＭＳ 明朝" charset="-128"/>
                        </a:rPr>
                        <a:t>12</a:t>
                      </a:r>
                      <a:endParaRPr kumimoji="0" lang="en-US" sz="1600" b="0" i="0" u="none" strike="noStrike" cap="none" normalizeH="0" baseline="0" smtClean="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明朝" charset="-128"/>
                          <a:cs typeface="ＭＳ 明朝" charset="-128"/>
                        </a:rPr>
                        <a:t>4</a:t>
                      </a:r>
                      <a:endParaRPr kumimoji="0" lang="en-US" sz="1600" b="0" i="0" u="none" strike="noStrike" cap="none" normalizeH="0" baseline="0" smtClean="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明朝" charset="-128"/>
                          <a:cs typeface="ＭＳ 明朝" charset="-128"/>
                        </a:rPr>
                        <a:t>1</a:t>
                      </a:r>
                      <a:endParaRPr kumimoji="0" lang="en-US" sz="16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MS ??" charset="0"/>
                          <a:cs typeface="MS ??" charset="0"/>
                        </a:rPr>
                        <a:t>17</a:t>
                      </a:r>
                      <a:endParaRPr kumimoji="0" lang="en-US" sz="1600" b="0" i="0" u="none" strike="noStrike" cap="none" normalizeH="0" baseline="0" smtClean="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r>
              <a:tr h="2812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明朝" charset="-128"/>
                          <a:cs typeface="ＭＳ 明朝" charset="-128"/>
                        </a:rPr>
                        <a:t>23</a:t>
                      </a:r>
                      <a:endParaRPr kumimoji="0" lang="en-US" sz="1600" b="0" i="0" u="none" strike="noStrike" cap="none" normalizeH="0" baseline="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明朝" charset="-128"/>
                          <a:cs typeface="ＭＳ 明朝" charset="-128"/>
                        </a:rPr>
                        <a:t>11</a:t>
                      </a:r>
                      <a:endParaRPr kumimoji="0" lang="en-US" sz="1600" b="0" i="0" u="none" strike="noStrike" cap="none" normalizeH="0" baseline="0" smtClean="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ＭＳ 明朝" charset="-128"/>
                          <a:cs typeface="ＭＳ 明朝" charset="-128"/>
                        </a:rPr>
                        <a:t>4</a:t>
                      </a:r>
                      <a:endParaRPr kumimoji="0" lang="en-US" sz="16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MS ??" charset="0"/>
                          <a:cs typeface="MS ??" charset="0"/>
                        </a:rPr>
                        <a:t>1</a:t>
                      </a:r>
                      <a:endParaRPr kumimoji="0" lang="en-US" sz="16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MS ??" charset="0"/>
                          <a:cs typeface="MS ??" charset="0"/>
                        </a:rPr>
                        <a:t>16</a:t>
                      </a:r>
                      <a:endParaRPr kumimoji="0" lang="en-US" sz="16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r>
              <a:tr h="2812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明朝" charset="-128"/>
                          <a:cs typeface="ＭＳ 明朝" charset="-128"/>
                        </a:rPr>
                        <a:t>37</a:t>
                      </a:r>
                      <a:endParaRPr kumimoji="0" lang="en-US" sz="1600" b="0" i="0" u="none" strike="noStrike" cap="none" normalizeH="0" baseline="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MS ??" charset="0"/>
                          <a:cs typeface="MS ??" charset="0"/>
                        </a:rPr>
                        <a:t>11</a:t>
                      </a:r>
                      <a:endParaRPr kumimoji="0" lang="en-US" sz="1600" b="0" i="0" u="none" strike="noStrike" cap="none" normalizeH="0" baseline="0" smtClean="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MS ??" charset="0"/>
                          <a:cs typeface="MS ??" charset="0"/>
                        </a:rPr>
                        <a:t>4</a:t>
                      </a:r>
                      <a:endParaRPr kumimoji="0" lang="en-US" sz="1600" b="0" i="0" u="none" strike="noStrike" cap="none" normalizeH="0" baseline="0" smtClean="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MS P????" charset="0"/>
                          <a:cs typeface="MS P????" charset="0"/>
                        </a:rPr>
                        <a:t>3</a:t>
                      </a:r>
                      <a:endParaRPr kumimoji="0" lang="en-US" sz="16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MS ??" charset="0"/>
                          <a:cs typeface="MS ??" charset="0"/>
                        </a:rPr>
                        <a:t>18</a:t>
                      </a:r>
                      <a:endParaRPr kumimoji="0" lang="en-US" sz="16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r>
              <a:tr h="2812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明朝" charset="-128"/>
                          <a:cs typeface="ＭＳ 明朝" charset="-128"/>
                        </a:rPr>
                        <a:t>89</a:t>
                      </a:r>
                      <a:endParaRPr kumimoji="0" lang="en-US" sz="1600" b="0" i="0" u="none" strike="noStrike" cap="none" normalizeH="0" baseline="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MS ??" charset="0"/>
                          <a:cs typeface="MS ??" charset="0"/>
                        </a:rPr>
                        <a:t>10</a:t>
                      </a:r>
                      <a:endParaRPr kumimoji="0" lang="en-US" sz="1600" b="0" i="0" u="none" strike="noStrike" cap="none" normalizeH="0" baseline="0" smtClean="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MS ??" charset="0"/>
                          <a:cs typeface="MS ??" charset="0"/>
                        </a:rPr>
                        <a:t>4</a:t>
                      </a:r>
                      <a:endParaRPr kumimoji="0" lang="en-US" sz="1600" b="0" i="0" u="none" strike="noStrike" cap="none" normalizeH="0" baseline="0" smtClean="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MS P????" charset="0"/>
                          <a:cs typeface="MS P????" charset="0"/>
                        </a:rPr>
                        <a:t>3</a:t>
                      </a:r>
                      <a:endParaRPr kumimoji="0" lang="en-US" sz="1600" b="0" i="0" u="none" strike="noStrike" cap="none" normalizeH="0" baseline="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MS ??" charset="0"/>
                          <a:cs typeface="MS ??" charset="0"/>
                        </a:rPr>
                        <a:t>17</a:t>
                      </a:r>
                      <a:endParaRPr kumimoji="0" lang="en-US" sz="16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r>
              <a:tr h="2812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明朝" charset="-128"/>
                          <a:cs typeface="ＭＳ 明朝" charset="-128"/>
                        </a:rPr>
                        <a:t>166</a:t>
                      </a:r>
                      <a:endParaRPr kumimoji="0" lang="en-US" sz="1600" b="0" i="0" u="none" strike="noStrike" cap="none" normalizeH="0" baseline="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MS ??" charset="0"/>
                          <a:cs typeface="MS ??" charset="0"/>
                        </a:rPr>
                        <a:t>8</a:t>
                      </a:r>
                      <a:endParaRPr kumimoji="0" lang="en-US" sz="1600" b="0" i="0" u="none" strike="noStrike" cap="none" normalizeH="0" baseline="0" smtClean="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MS ??" charset="0"/>
                          <a:cs typeface="MS ??" charset="0"/>
                        </a:rPr>
                        <a:t>4</a:t>
                      </a:r>
                      <a:endParaRPr kumimoji="0" lang="en-US" sz="1600" b="0" i="0" u="none" strike="noStrike" cap="none" normalizeH="0" baseline="0" smtClean="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MS P????" charset="0"/>
                          <a:cs typeface="MS P????" charset="0"/>
                        </a:rPr>
                        <a:t>10</a:t>
                      </a:r>
                      <a:endParaRPr kumimoji="0" lang="en-US" sz="1600" b="0" i="0" u="none" strike="noStrike" cap="none" normalizeH="0" baseline="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MS ??" charset="0"/>
                          <a:cs typeface="MS ??" charset="0"/>
                        </a:rPr>
                        <a:t>22</a:t>
                      </a:r>
                      <a:endParaRPr kumimoji="0" lang="en-US" sz="16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r>
              <a:tr h="2812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明朝" charset="-128"/>
                          <a:cs typeface="ＭＳ 明朝" charset="-128"/>
                        </a:rPr>
                        <a:t>183±3</a:t>
                      </a:r>
                      <a:endParaRPr kumimoji="0" lang="en-US" sz="16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MS ??" charset="0"/>
                          <a:cs typeface="MS ??" charset="0"/>
                        </a:rPr>
                        <a:t>0</a:t>
                      </a:r>
                      <a:endParaRPr kumimoji="0" lang="en-US" sz="1600" b="0" i="0" u="none" strike="noStrike" cap="none" normalizeH="0" baseline="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MS ??" charset="0"/>
                          <a:cs typeface="MS ??" charset="0"/>
                        </a:rPr>
                        <a:t>1</a:t>
                      </a:r>
                      <a:endParaRPr kumimoji="0" lang="en-US" sz="1600" b="0" i="0" u="none" strike="noStrike" cap="none" normalizeH="0" baseline="0" smtClean="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MS P????" charset="0"/>
                          <a:cs typeface="MS P????" charset="0"/>
                        </a:rPr>
                        <a:t>5</a:t>
                      </a:r>
                      <a:endParaRPr kumimoji="0" lang="en-US" sz="1600" b="0" i="0" u="none" strike="noStrike" cap="none" normalizeH="0" baseline="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MS ??" charset="0"/>
                          <a:cs typeface="MS ??" charset="0"/>
                        </a:rPr>
                        <a:t>6</a:t>
                      </a:r>
                      <a:endParaRPr kumimoji="0" lang="en-US" sz="16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r>
              <a:tr h="2812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明朝" charset="-128"/>
                          <a:cs typeface="ＭＳ 明朝" charset="-128"/>
                        </a:rPr>
                        <a:t>183±7</a:t>
                      </a:r>
                      <a:endParaRPr kumimoji="0" lang="en-US" sz="16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MS ??" charset="0"/>
                          <a:cs typeface="MS ??" charset="0"/>
                        </a:rPr>
                        <a:t>4</a:t>
                      </a:r>
                      <a:endParaRPr kumimoji="0" lang="en-US" sz="1600" b="0" i="0" u="none" strike="noStrike" cap="none" normalizeH="0" baseline="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MS ??" charset="0"/>
                          <a:cs typeface="MS ??" charset="0"/>
                        </a:rPr>
                        <a:t>2</a:t>
                      </a:r>
                      <a:endParaRPr kumimoji="0" lang="en-US" sz="1600" b="0" i="0" u="none" strike="noStrike" cap="none" normalizeH="0" baseline="0" smtClean="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MS P????" charset="0"/>
                          <a:cs typeface="MS P????" charset="0"/>
                        </a:rPr>
                        <a:t>10</a:t>
                      </a:r>
                      <a:endParaRPr kumimoji="0" lang="en-US" sz="16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MS ??" charset="0"/>
                          <a:cs typeface="MS ??" charset="0"/>
                        </a:rPr>
                        <a:t>16</a:t>
                      </a:r>
                      <a:endParaRPr kumimoji="0" lang="en-US" sz="16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r>
            </a:tbl>
          </a:graphicData>
        </a:graphic>
      </p:graphicFrame>
      <p:sp>
        <p:nvSpPr>
          <p:cNvPr id="257" name="TextBox 3"/>
          <p:cNvSpPr txBox="1">
            <a:spLocks noChangeArrowheads="1"/>
          </p:cNvSpPr>
          <p:nvPr/>
        </p:nvSpPr>
        <p:spPr bwMode="auto">
          <a:xfrm>
            <a:off x="957238" y="30612442"/>
            <a:ext cx="6880225" cy="934358"/>
          </a:xfrm>
          <a:prstGeom prst="rect">
            <a:avLst/>
          </a:prstGeom>
          <a:noFill/>
          <a:ln w="9525">
            <a:noFill/>
            <a:miter lim="800000"/>
            <a:headEnd/>
            <a:tailEnd/>
          </a:ln>
        </p:spPr>
        <p:txBody>
          <a:bodyPr wrap="square">
            <a:prstTxWarp prst="textNoShape">
              <a:avLst/>
            </a:prstTxWarp>
            <a:spAutoFit/>
          </a:bodyPr>
          <a:lstStyle/>
          <a:p>
            <a:r>
              <a:rPr lang="en-US" dirty="0" smtClean="0">
                <a:solidFill>
                  <a:schemeClr val="tx1"/>
                </a:solidFill>
              </a:rPr>
              <a:t>Red Lines use table at right: </a:t>
            </a:r>
          </a:p>
          <a:p>
            <a:endParaRPr lang="en-US" dirty="0">
              <a:solidFill>
                <a:schemeClr val="tx1"/>
              </a:solidFill>
            </a:endParaRPr>
          </a:p>
          <a:p>
            <a:r>
              <a:rPr lang="en-US" dirty="0" smtClean="0">
                <a:solidFill>
                  <a:schemeClr val="tx1"/>
                </a:solidFill>
              </a:rPr>
              <a:t>*two </a:t>
            </a:r>
            <a:r>
              <a:rPr lang="en-US" dirty="0">
                <a:solidFill>
                  <a:schemeClr val="tx1"/>
                </a:solidFill>
              </a:rPr>
              <a:t>times the error values in Ruston and </a:t>
            </a:r>
            <a:r>
              <a:rPr lang="en-US" dirty="0" err="1">
                <a:solidFill>
                  <a:schemeClr val="tx1"/>
                </a:solidFill>
              </a:rPr>
              <a:t>Vonderhaar</a:t>
            </a:r>
            <a:r>
              <a:rPr lang="en-US" dirty="0">
                <a:solidFill>
                  <a:schemeClr val="tx1"/>
                </a:solidFill>
              </a:rPr>
              <a:t> 2004, Aires et al., 2001, and Prigent et al., 2003</a:t>
            </a:r>
          </a:p>
        </p:txBody>
      </p:sp>
      <p:sp>
        <p:nvSpPr>
          <p:cNvPr id="258" name="TextBox 4"/>
          <p:cNvSpPr txBox="1">
            <a:spLocks noChangeArrowheads="1"/>
          </p:cNvSpPr>
          <p:nvPr/>
        </p:nvSpPr>
        <p:spPr bwMode="auto">
          <a:xfrm>
            <a:off x="8154572" y="23019315"/>
            <a:ext cx="7161628" cy="5588966"/>
          </a:xfrm>
          <a:prstGeom prst="rect">
            <a:avLst/>
          </a:prstGeom>
          <a:solidFill>
            <a:schemeClr val="bg1"/>
          </a:solidFill>
          <a:ln w="9525">
            <a:solidFill>
              <a:srgbClr val="0000FF"/>
            </a:solidFill>
            <a:miter lim="800000"/>
            <a:headEnd/>
            <a:tailEnd/>
          </a:ln>
        </p:spPr>
        <p:txBody>
          <a:bodyPr wrap="square" lIns="0" rIns="0">
            <a:prstTxWarp prst="textNoShape">
              <a:avLst/>
            </a:prstTxWarp>
            <a:spAutoFit/>
          </a:bodyPr>
          <a:lstStyle/>
          <a:p>
            <a:pPr algn="l"/>
            <a:r>
              <a:rPr lang="en-US" sz="3200" i="0" dirty="0" smtClean="0">
                <a:solidFill>
                  <a:srgbClr val="0000FF"/>
                </a:solidFill>
                <a:latin typeface="Calibri" pitchFamily="1" charset="0"/>
              </a:rPr>
              <a:t>Modeling Analysis Perspective</a:t>
            </a:r>
          </a:p>
          <a:p>
            <a:pPr algn="l"/>
            <a:endParaRPr lang="en-US" sz="2000" dirty="0">
              <a:solidFill>
                <a:schemeClr val="tx1"/>
              </a:solidFill>
              <a:latin typeface="Calibri" pitchFamily="1" charset="0"/>
            </a:endParaRPr>
          </a:p>
          <a:p>
            <a:pPr algn="l"/>
            <a:r>
              <a:rPr lang="en-US" sz="2000" i="0" dirty="0" smtClean="0">
                <a:solidFill>
                  <a:schemeClr val="tx1"/>
                </a:solidFill>
                <a:latin typeface="Calibri" pitchFamily="1" charset="0"/>
              </a:rPr>
              <a:t>Multiple </a:t>
            </a:r>
            <a:r>
              <a:rPr lang="en-US" sz="2000" i="0" dirty="0" smtClean="0">
                <a:solidFill>
                  <a:schemeClr val="tx1"/>
                </a:solidFill>
                <a:latin typeface="Calibri" pitchFamily="1" charset="0"/>
              </a:rPr>
              <a:t>&amp; appropriate fall speeds were used based on particle shape</a:t>
            </a:r>
          </a:p>
          <a:p>
            <a:pPr algn="l"/>
            <a:endParaRPr lang="en-US" sz="1800" i="0" u="sng" dirty="0" smtClean="0">
              <a:solidFill>
                <a:schemeClr val="tx1"/>
              </a:solidFill>
              <a:latin typeface="Calibri" pitchFamily="1" charset="0"/>
            </a:endParaRPr>
          </a:p>
          <a:p>
            <a:pPr algn="l"/>
            <a:r>
              <a:rPr lang="en-US" sz="1800" i="0" u="sng" dirty="0" smtClean="0">
                <a:solidFill>
                  <a:schemeClr val="tx1"/>
                </a:solidFill>
                <a:latin typeface="Calibri" pitchFamily="1" charset="0"/>
              </a:rPr>
              <a:t>Active</a:t>
            </a:r>
          </a:p>
          <a:p>
            <a:pPr algn="l"/>
            <a:r>
              <a:rPr lang="en-US" sz="1800" b="0" dirty="0" smtClean="0">
                <a:solidFill>
                  <a:schemeClr val="tx1"/>
                </a:solidFill>
                <a:latin typeface="Calibri" pitchFamily="1" charset="0"/>
              </a:rPr>
              <a:t>Avg.</a:t>
            </a:r>
            <a:r>
              <a:rPr lang="en-US" sz="1800" b="0" i="0" dirty="0" smtClean="0">
                <a:solidFill>
                  <a:schemeClr val="tx1"/>
                </a:solidFill>
                <a:latin typeface="Calibri" pitchFamily="1" charset="0"/>
              </a:rPr>
              <a:t> Surface IWC Detected: 		</a:t>
            </a:r>
            <a:r>
              <a:rPr lang="en-US" sz="1800" b="0" i="0" u="sng" dirty="0" smtClean="0">
                <a:solidFill>
                  <a:schemeClr val="tx1"/>
                </a:solidFill>
                <a:latin typeface="Calibri" pitchFamily="1" charset="0"/>
              </a:rPr>
              <a:t>Ku 	Ka 		  W 	Units</a:t>
            </a:r>
          </a:p>
          <a:p>
            <a:pPr algn="l"/>
            <a:r>
              <a:rPr lang="en-US" sz="1800" b="0" i="0" dirty="0" smtClean="0">
                <a:solidFill>
                  <a:schemeClr val="tx1"/>
                </a:solidFill>
                <a:latin typeface="Calibri" pitchFamily="1" charset="0"/>
              </a:rPr>
              <a:t>		</a:t>
            </a:r>
            <a:r>
              <a:rPr lang="en-US" sz="1800" dirty="0" smtClean="0">
                <a:solidFill>
                  <a:schemeClr val="tx1"/>
                </a:solidFill>
                <a:latin typeface="Calibri" pitchFamily="1" charset="0"/>
              </a:rPr>
              <a:t>		</a:t>
            </a:r>
            <a:r>
              <a:rPr lang="en-US" sz="1800" b="0" i="0" dirty="0" smtClean="0">
                <a:solidFill>
                  <a:schemeClr val="tx1"/>
                </a:solidFill>
                <a:latin typeface="Calibri" pitchFamily="1" charset="0"/>
              </a:rPr>
              <a:t>0.08</a:t>
            </a:r>
            <a:r>
              <a:rPr lang="en-US" sz="1800" b="0" i="0" dirty="0">
                <a:solidFill>
                  <a:schemeClr val="tx1"/>
                </a:solidFill>
                <a:latin typeface="Calibri" pitchFamily="1" charset="0"/>
              </a:rPr>
              <a:t>	0.07	</a:t>
            </a:r>
            <a:r>
              <a:rPr lang="en-US" sz="1800" b="0" i="0" dirty="0" smtClean="0">
                <a:solidFill>
                  <a:schemeClr val="tx1"/>
                </a:solidFill>
                <a:latin typeface="Calibri" pitchFamily="1" charset="0"/>
              </a:rPr>
              <a:t>	  0.002</a:t>
            </a:r>
            <a:r>
              <a:rPr lang="en-US" sz="1800" b="0" i="0" dirty="0">
                <a:solidFill>
                  <a:schemeClr val="tx1"/>
                </a:solidFill>
                <a:latin typeface="Calibri" pitchFamily="1" charset="0"/>
              </a:rPr>
              <a:t>	g m</a:t>
            </a:r>
            <a:r>
              <a:rPr lang="en-US" sz="1800" b="0" i="0" baseline="30000" dirty="0">
                <a:solidFill>
                  <a:schemeClr val="tx1"/>
                </a:solidFill>
                <a:latin typeface="Calibri" pitchFamily="1" charset="0"/>
              </a:rPr>
              <a:t>-3</a:t>
            </a:r>
          </a:p>
          <a:p>
            <a:pPr algn="l"/>
            <a:r>
              <a:rPr lang="en-US" sz="1800" b="0" i="0" dirty="0">
                <a:solidFill>
                  <a:schemeClr val="tx1"/>
                </a:solidFill>
                <a:latin typeface="Calibri" pitchFamily="1" charset="0"/>
              </a:rPr>
              <a:t>Simple falling snow conversion (melted snow rate)</a:t>
            </a:r>
            <a:endParaRPr lang="en-US" sz="1800" b="0" i="0" dirty="0" smtClean="0">
              <a:solidFill>
                <a:schemeClr val="tx1"/>
              </a:solidFill>
              <a:latin typeface="Calibri" pitchFamily="1" charset="0"/>
            </a:endParaRPr>
          </a:p>
          <a:p>
            <a:pPr algn="l"/>
            <a:r>
              <a:rPr lang="en-US" sz="1800" b="0" i="0" dirty="0" smtClean="0">
                <a:solidFill>
                  <a:schemeClr val="tx1"/>
                </a:solidFill>
                <a:latin typeface="Calibri" pitchFamily="1" charset="0"/>
              </a:rPr>
              <a:t>(Shape dependent fall velocities*)	</a:t>
            </a:r>
          </a:p>
          <a:p>
            <a:pPr algn="l"/>
            <a:r>
              <a:rPr lang="en-US" sz="1800" dirty="0" smtClean="0">
                <a:latin typeface="Calibri" pitchFamily="1" charset="0"/>
              </a:rPr>
              <a:t>		            		</a:t>
            </a:r>
            <a:r>
              <a:rPr lang="en-US" sz="1800" dirty="0" smtClean="0">
                <a:solidFill>
                  <a:srgbClr val="FF0000"/>
                </a:solidFill>
                <a:latin typeface="Calibri" pitchFamily="1" charset="0"/>
              </a:rPr>
              <a:t>0.13-0.54    0.11-0.48 mm </a:t>
            </a:r>
            <a:r>
              <a:rPr lang="en-US" sz="1800" dirty="0">
                <a:solidFill>
                  <a:srgbClr val="FF0000"/>
                </a:solidFill>
                <a:latin typeface="Calibri" pitchFamily="1" charset="0"/>
              </a:rPr>
              <a:t>hr</a:t>
            </a:r>
            <a:r>
              <a:rPr lang="en-US" sz="1800" baseline="30000" dirty="0">
                <a:solidFill>
                  <a:srgbClr val="FF0000"/>
                </a:solidFill>
                <a:latin typeface="Calibri" pitchFamily="1" charset="0"/>
              </a:rPr>
              <a:t>-</a:t>
            </a:r>
            <a:r>
              <a:rPr lang="en-US" sz="1800" baseline="30000" dirty="0" smtClean="0">
                <a:solidFill>
                  <a:srgbClr val="FF0000"/>
                </a:solidFill>
                <a:latin typeface="Calibri" pitchFamily="1" charset="0"/>
              </a:rPr>
              <a:t>1  </a:t>
            </a:r>
            <a:r>
              <a:rPr lang="en-US" sz="1800" b="0" i="0" dirty="0" smtClean="0">
                <a:latin typeface="Calibri" pitchFamily="1" charset="0"/>
              </a:rPr>
              <a:t>0.01-0.02 mm hr</a:t>
            </a:r>
            <a:r>
              <a:rPr lang="en-US" sz="1800" b="0" i="0" baseline="30000" dirty="0" smtClean="0">
                <a:latin typeface="Calibri" pitchFamily="1" charset="0"/>
              </a:rPr>
              <a:t>-1 </a:t>
            </a:r>
          </a:p>
          <a:p>
            <a:pPr algn="l"/>
            <a:endParaRPr lang="en-US" sz="1800" b="0" i="0" dirty="0" smtClean="0">
              <a:solidFill>
                <a:schemeClr val="tx1"/>
              </a:solidFill>
              <a:latin typeface="Calibri" pitchFamily="1" charset="0"/>
            </a:endParaRPr>
          </a:p>
          <a:p>
            <a:pPr algn="l"/>
            <a:r>
              <a:rPr lang="en-US" sz="1800" i="0" u="sng" dirty="0">
                <a:solidFill>
                  <a:schemeClr val="tx1"/>
                </a:solidFill>
                <a:latin typeface="Calibri" pitchFamily="1" charset="0"/>
              </a:rPr>
              <a:t>Passive over land</a:t>
            </a:r>
          </a:p>
          <a:p>
            <a:pPr algn="l"/>
            <a:r>
              <a:rPr lang="en-US" sz="1800" b="0" dirty="0">
                <a:solidFill>
                  <a:schemeClr val="tx1"/>
                </a:solidFill>
                <a:latin typeface="Calibri" pitchFamily="1" charset="0"/>
              </a:rPr>
              <a:t>Avg.</a:t>
            </a:r>
            <a:r>
              <a:rPr lang="en-US" sz="1800" b="0" i="0" dirty="0">
                <a:solidFill>
                  <a:schemeClr val="tx1"/>
                </a:solidFill>
                <a:latin typeface="Calibri" pitchFamily="1" charset="0"/>
              </a:rPr>
              <a:t> Columnar IWP Detected:</a:t>
            </a:r>
            <a:r>
              <a:rPr lang="en-US" sz="1800" b="0" i="0" dirty="0" smtClean="0">
                <a:solidFill>
                  <a:schemeClr val="tx1"/>
                </a:solidFill>
                <a:latin typeface="Calibri" pitchFamily="1" charset="0"/>
              </a:rPr>
              <a:t> 	</a:t>
            </a:r>
            <a:r>
              <a:rPr lang="en-US" sz="1800" b="0" i="0" u="sng" dirty="0" smtClean="0">
                <a:solidFill>
                  <a:schemeClr val="tx1"/>
                </a:solidFill>
                <a:latin typeface="Calibri" pitchFamily="1" charset="0"/>
              </a:rPr>
              <a:t>89 </a:t>
            </a:r>
            <a:r>
              <a:rPr lang="en-US" sz="1800" b="0" i="0" u="sng" dirty="0">
                <a:solidFill>
                  <a:schemeClr val="tx1"/>
                </a:solidFill>
                <a:latin typeface="Calibri" pitchFamily="1" charset="0"/>
              </a:rPr>
              <a:t>	166 	 183±7	Units</a:t>
            </a:r>
          </a:p>
          <a:p>
            <a:pPr algn="l"/>
            <a:r>
              <a:rPr lang="en-US" sz="1800" b="0" i="0" dirty="0">
                <a:solidFill>
                  <a:schemeClr val="tx1"/>
                </a:solidFill>
                <a:latin typeface="Calibri" pitchFamily="1" charset="0"/>
              </a:rPr>
              <a:t> 	Land V-</a:t>
            </a:r>
            <a:r>
              <a:rPr lang="en-US" sz="1800" b="0" i="0" dirty="0" err="1">
                <a:solidFill>
                  <a:schemeClr val="tx1"/>
                </a:solidFill>
                <a:latin typeface="Calibri" pitchFamily="1" charset="0"/>
              </a:rPr>
              <a:t>Pol</a:t>
            </a:r>
            <a:r>
              <a:rPr lang="en-US" sz="1800" b="0" i="0" dirty="0">
                <a:solidFill>
                  <a:schemeClr val="tx1"/>
                </a:solidFill>
                <a:latin typeface="Calibri" pitchFamily="1" charset="0"/>
              </a:rPr>
              <a:t> Lake </a:t>
            </a:r>
            <a:r>
              <a:rPr lang="en-US" sz="1800" b="0" i="0" dirty="0" err="1" smtClean="0">
                <a:solidFill>
                  <a:schemeClr val="tx1"/>
                </a:solidFill>
                <a:latin typeface="Calibri" pitchFamily="1" charset="0"/>
              </a:rPr>
              <a:t>Eff</a:t>
            </a:r>
            <a:r>
              <a:rPr lang="en-US" sz="1800" b="0" i="0" dirty="0" smtClean="0">
                <a:solidFill>
                  <a:schemeClr val="tx1"/>
                </a:solidFill>
                <a:latin typeface="Calibri" pitchFamily="1" charset="0"/>
              </a:rPr>
              <a:t>		0.38</a:t>
            </a:r>
            <a:r>
              <a:rPr lang="en-US" sz="1800" b="0" i="0" dirty="0">
                <a:solidFill>
                  <a:schemeClr val="tx1"/>
                </a:solidFill>
                <a:latin typeface="Calibri" pitchFamily="1" charset="0"/>
              </a:rPr>
              <a:t>	0.19	0.42	kg m</a:t>
            </a:r>
            <a:r>
              <a:rPr lang="en-US" sz="1800" b="0" i="0" baseline="30000" dirty="0">
                <a:solidFill>
                  <a:schemeClr val="tx1"/>
                </a:solidFill>
                <a:latin typeface="Calibri" pitchFamily="1" charset="0"/>
              </a:rPr>
              <a:t>-2</a:t>
            </a:r>
          </a:p>
          <a:p>
            <a:pPr algn="l"/>
            <a:r>
              <a:rPr lang="en-US" sz="1800" b="0" i="0" dirty="0">
                <a:solidFill>
                  <a:schemeClr val="tx1"/>
                </a:solidFill>
                <a:latin typeface="Calibri" pitchFamily="1" charset="0"/>
              </a:rPr>
              <a:t> 	Land V-Pol Synoptic</a:t>
            </a:r>
            <a:r>
              <a:rPr lang="en-US" sz="1800" b="0" i="0" dirty="0" smtClean="0">
                <a:solidFill>
                  <a:schemeClr val="tx1"/>
                </a:solidFill>
                <a:latin typeface="Calibri" pitchFamily="1" charset="0"/>
              </a:rPr>
              <a:t>	0.45</a:t>
            </a:r>
            <a:r>
              <a:rPr lang="en-US" sz="1800" b="0" i="0" dirty="0">
                <a:solidFill>
                  <a:schemeClr val="tx1"/>
                </a:solidFill>
                <a:latin typeface="Calibri" pitchFamily="1" charset="0"/>
              </a:rPr>
              <a:t>	0.34	0.60	kg m</a:t>
            </a:r>
            <a:r>
              <a:rPr lang="en-US" sz="1800" b="0" i="0" baseline="30000" dirty="0">
                <a:solidFill>
                  <a:schemeClr val="tx1"/>
                </a:solidFill>
                <a:latin typeface="Calibri" pitchFamily="1" charset="0"/>
              </a:rPr>
              <a:t>-2</a:t>
            </a:r>
          </a:p>
          <a:p>
            <a:pPr algn="l"/>
            <a:r>
              <a:rPr lang="en-US" sz="1800" b="0" i="0" dirty="0">
                <a:solidFill>
                  <a:srgbClr val="6D6D6D"/>
                </a:solidFill>
                <a:latin typeface="Calibri" pitchFamily="1" charset="0"/>
              </a:rPr>
              <a:t>Simple IWC conversion </a:t>
            </a:r>
            <a:r>
              <a:rPr lang="en-US" sz="1800" b="0" i="0" dirty="0" smtClean="0">
                <a:solidFill>
                  <a:srgbClr val="6D6D6D"/>
                </a:solidFill>
                <a:latin typeface="Calibri" pitchFamily="1" charset="0"/>
              </a:rPr>
              <a:t>(</a:t>
            </a:r>
            <a:r>
              <a:rPr lang="en-US" sz="1800" b="0" i="0" dirty="0" err="1" smtClean="0">
                <a:solidFill>
                  <a:srgbClr val="6D6D6D"/>
                </a:solidFill>
                <a:latin typeface="Calibri" pitchFamily="1" charset="0"/>
              </a:rPr>
              <a:t>IWCsurface</a:t>
            </a:r>
            <a:r>
              <a:rPr lang="en-US" sz="1800" b="0" i="0" dirty="0" smtClean="0">
                <a:solidFill>
                  <a:srgbClr val="6D6D6D"/>
                </a:solidFill>
                <a:latin typeface="Calibri" pitchFamily="1" charset="0"/>
              </a:rPr>
              <a:t> = 25%IWP**)</a:t>
            </a:r>
            <a:endParaRPr lang="en-US" sz="1800" b="0" i="0" dirty="0">
              <a:solidFill>
                <a:srgbClr val="6D6D6D"/>
              </a:solidFill>
              <a:latin typeface="Calibri" pitchFamily="1" charset="0"/>
            </a:endParaRPr>
          </a:p>
          <a:p>
            <a:pPr algn="l"/>
            <a:r>
              <a:rPr lang="en-US" sz="1800" b="0" i="0" dirty="0">
                <a:solidFill>
                  <a:srgbClr val="6D6D6D"/>
                </a:solidFill>
                <a:latin typeface="Calibri" pitchFamily="1" charset="0"/>
              </a:rPr>
              <a:t>	</a:t>
            </a:r>
            <a:r>
              <a:rPr lang="en-US" sz="1800" b="0" i="0" dirty="0" smtClean="0">
                <a:solidFill>
                  <a:srgbClr val="6D6D6D"/>
                </a:solidFill>
                <a:latin typeface="Calibri" pitchFamily="1" charset="0"/>
              </a:rPr>
              <a:t>Lake </a:t>
            </a:r>
            <a:r>
              <a:rPr lang="en-US" sz="1800" b="0" i="0" dirty="0">
                <a:solidFill>
                  <a:srgbClr val="6D6D6D"/>
                </a:solidFill>
                <a:latin typeface="Calibri" pitchFamily="1" charset="0"/>
              </a:rPr>
              <a:t>(3 km clouds)</a:t>
            </a:r>
            <a:r>
              <a:rPr lang="en-US" sz="1800" b="0" i="0" dirty="0" smtClean="0">
                <a:solidFill>
                  <a:srgbClr val="6D6D6D"/>
                </a:solidFill>
                <a:latin typeface="Calibri" pitchFamily="1" charset="0"/>
              </a:rPr>
              <a:t>		0.09	0.05	0.11	</a:t>
            </a:r>
            <a:r>
              <a:rPr lang="en-US" sz="1800" b="0" i="0" dirty="0" err="1">
                <a:solidFill>
                  <a:srgbClr val="6D6D6D"/>
                </a:solidFill>
                <a:latin typeface="Calibri" pitchFamily="1" charset="0"/>
              </a:rPr>
              <a:t>g</a:t>
            </a:r>
            <a:r>
              <a:rPr lang="en-US" sz="1800" b="0" i="0" dirty="0">
                <a:solidFill>
                  <a:srgbClr val="6D6D6D"/>
                </a:solidFill>
                <a:latin typeface="Calibri" pitchFamily="1" charset="0"/>
              </a:rPr>
              <a:t> m</a:t>
            </a:r>
            <a:r>
              <a:rPr lang="en-US" sz="1800" b="0" i="0" baseline="30000" dirty="0">
                <a:solidFill>
                  <a:srgbClr val="6D6D6D"/>
                </a:solidFill>
                <a:latin typeface="Calibri" pitchFamily="1" charset="0"/>
              </a:rPr>
              <a:t>-3</a:t>
            </a:r>
          </a:p>
          <a:p>
            <a:pPr algn="l"/>
            <a:r>
              <a:rPr lang="en-US" sz="1800" b="0" i="0" dirty="0">
                <a:solidFill>
                  <a:srgbClr val="6D6D6D"/>
                </a:solidFill>
                <a:latin typeface="Calibri" pitchFamily="1" charset="0"/>
              </a:rPr>
              <a:t> 	Synoptic (6 </a:t>
            </a:r>
            <a:r>
              <a:rPr lang="en-US" sz="1800" b="0" i="0" dirty="0" smtClean="0">
                <a:solidFill>
                  <a:srgbClr val="6D6D6D"/>
                </a:solidFill>
                <a:latin typeface="Calibri" pitchFamily="1" charset="0"/>
              </a:rPr>
              <a:t>km)		0.11	0.08	0.15</a:t>
            </a:r>
            <a:r>
              <a:rPr lang="en-US" sz="1800" b="0" i="0" dirty="0" smtClean="0">
                <a:solidFill>
                  <a:srgbClr val="6D6D6D"/>
                </a:solidFill>
              </a:rPr>
              <a:t>	</a:t>
            </a:r>
            <a:r>
              <a:rPr lang="en-US" sz="1800" b="0" i="0" dirty="0" err="1">
                <a:solidFill>
                  <a:srgbClr val="6D6D6D"/>
                </a:solidFill>
                <a:latin typeface="Calibri" pitchFamily="1" charset="0"/>
              </a:rPr>
              <a:t>g</a:t>
            </a:r>
            <a:r>
              <a:rPr lang="en-US" sz="1800" b="0" i="0" dirty="0">
                <a:solidFill>
                  <a:srgbClr val="6D6D6D"/>
                </a:solidFill>
                <a:latin typeface="Calibri" pitchFamily="1" charset="0"/>
              </a:rPr>
              <a:t> m</a:t>
            </a:r>
            <a:r>
              <a:rPr lang="en-US" sz="1800" b="0" i="0" baseline="30000" dirty="0">
                <a:solidFill>
                  <a:srgbClr val="6D6D6D"/>
                </a:solidFill>
                <a:latin typeface="Calibri" pitchFamily="1" charset="0"/>
              </a:rPr>
              <a:t>-3</a:t>
            </a:r>
          </a:p>
          <a:p>
            <a:pPr algn="l"/>
            <a:r>
              <a:rPr lang="en-US" sz="1800" b="0" i="0" dirty="0">
                <a:solidFill>
                  <a:schemeClr val="tx1"/>
                </a:solidFill>
                <a:latin typeface="Calibri" pitchFamily="1" charset="0"/>
              </a:rPr>
              <a:t>Simple falling snow </a:t>
            </a:r>
            <a:r>
              <a:rPr lang="en-US" sz="1800" b="0" i="0" dirty="0" smtClean="0">
                <a:solidFill>
                  <a:schemeClr val="tx1"/>
                </a:solidFill>
                <a:latin typeface="Calibri" pitchFamily="1" charset="0"/>
              </a:rPr>
              <a:t>conversion (melted SR/shape dependent fall speeds*)</a:t>
            </a:r>
          </a:p>
          <a:p>
            <a:pPr algn="l"/>
            <a:r>
              <a:rPr lang="en-US" sz="1800" b="0" i="0" dirty="0">
                <a:latin typeface="Calibri" pitchFamily="1" charset="0"/>
              </a:rPr>
              <a:t>	</a:t>
            </a:r>
            <a:r>
              <a:rPr lang="en-US" sz="1800" b="0" i="0" dirty="0" smtClean="0">
                <a:latin typeface="Calibri" pitchFamily="1" charset="0"/>
              </a:rPr>
              <a:t>Lake(</a:t>
            </a:r>
            <a:r>
              <a:rPr lang="en-US" sz="1800" b="0" i="0" dirty="0">
                <a:latin typeface="Calibri" pitchFamily="1" charset="0"/>
              </a:rPr>
              <a:t>3 km clouds</a:t>
            </a:r>
            <a:r>
              <a:rPr lang="en-US" sz="1800" b="0" i="0" dirty="0" smtClean="0">
                <a:latin typeface="Calibri" pitchFamily="1" charset="0"/>
              </a:rPr>
              <a:t>)</a:t>
            </a:r>
            <a:r>
              <a:rPr lang="en-US" sz="1800" dirty="0" smtClean="0">
                <a:latin typeface="Calibri" pitchFamily="1" charset="0"/>
              </a:rPr>
              <a:t>      	</a:t>
            </a:r>
            <a:r>
              <a:rPr lang="en-US" sz="1800" dirty="0" smtClean="0">
                <a:solidFill>
                  <a:srgbClr val="FF0000"/>
                </a:solidFill>
                <a:latin typeface="Calibri" pitchFamily="1" charset="0"/>
              </a:rPr>
              <a:t>0.03-1.5 	</a:t>
            </a:r>
            <a:r>
              <a:rPr lang="en-US" sz="1800" dirty="0">
                <a:solidFill>
                  <a:srgbClr val="FF0000"/>
                </a:solidFill>
                <a:latin typeface="Calibri" pitchFamily="1" charset="0"/>
              </a:rPr>
              <a:t>mm hr</a:t>
            </a:r>
            <a:r>
              <a:rPr lang="en-US" sz="1800" baseline="30000" dirty="0">
                <a:solidFill>
                  <a:srgbClr val="FF0000"/>
                </a:solidFill>
                <a:latin typeface="Calibri" pitchFamily="1" charset="0"/>
              </a:rPr>
              <a:t>-</a:t>
            </a:r>
            <a:r>
              <a:rPr lang="en-US" sz="1800" baseline="30000" dirty="0" smtClean="0">
                <a:solidFill>
                  <a:srgbClr val="FF0000"/>
                </a:solidFill>
                <a:latin typeface="Calibri" pitchFamily="1" charset="0"/>
              </a:rPr>
              <a:t>1</a:t>
            </a:r>
          </a:p>
          <a:p>
            <a:pPr algn="l"/>
            <a:r>
              <a:rPr lang="en-US" sz="1800" b="0" i="0" baseline="30000" dirty="0">
                <a:latin typeface="Calibri" pitchFamily="1" charset="0"/>
              </a:rPr>
              <a:t>	</a:t>
            </a:r>
            <a:r>
              <a:rPr lang="en-US" sz="1800" b="0" i="0" dirty="0" smtClean="0">
                <a:latin typeface="Calibri" pitchFamily="1" charset="0"/>
              </a:rPr>
              <a:t>Synoptic </a:t>
            </a:r>
            <a:r>
              <a:rPr lang="en-US" sz="1800" b="0" i="0" dirty="0">
                <a:latin typeface="Calibri" pitchFamily="1" charset="0"/>
              </a:rPr>
              <a:t>(6 </a:t>
            </a:r>
            <a:r>
              <a:rPr lang="en-US" sz="1800" b="0" i="0" dirty="0" smtClean="0">
                <a:latin typeface="Calibri" pitchFamily="1" charset="0"/>
              </a:rPr>
              <a:t>km)      </a:t>
            </a:r>
            <a:r>
              <a:rPr lang="en-US" sz="1800" dirty="0" smtClean="0">
                <a:latin typeface="Calibri" pitchFamily="1" charset="0"/>
              </a:rPr>
              <a:t>		</a:t>
            </a:r>
            <a:r>
              <a:rPr lang="en-US" sz="1800" dirty="0" smtClean="0">
                <a:solidFill>
                  <a:srgbClr val="FF0000"/>
                </a:solidFill>
                <a:latin typeface="Calibri" pitchFamily="1" charset="0"/>
              </a:rPr>
              <a:t>0.07-1.15	mm hr</a:t>
            </a:r>
            <a:r>
              <a:rPr lang="en-US" sz="1800" baseline="30000" dirty="0" smtClean="0">
                <a:solidFill>
                  <a:srgbClr val="FF0000"/>
                </a:solidFill>
                <a:latin typeface="Calibri" pitchFamily="1" charset="0"/>
              </a:rPr>
              <a:t>-1</a:t>
            </a:r>
          </a:p>
          <a:p>
            <a:endParaRPr lang="en-US" b="0" i="0" dirty="0" smtClean="0">
              <a:solidFill>
                <a:schemeClr val="tx1"/>
              </a:solidFill>
              <a:latin typeface="Calibri" pitchFamily="1" charset="0"/>
            </a:endParaRPr>
          </a:p>
          <a:p>
            <a:pPr algn="l"/>
            <a:r>
              <a:rPr lang="en-US" b="0" i="0" dirty="0" smtClean="0">
                <a:solidFill>
                  <a:schemeClr val="tx1"/>
                </a:solidFill>
                <a:latin typeface="Calibri" pitchFamily="1" charset="0"/>
              </a:rPr>
              <a:t>*</a:t>
            </a:r>
            <a:r>
              <a:rPr lang="en-US" sz="1600" b="0" i="0" dirty="0" smtClean="0">
                <a:solidFill>
                  <a:schemeClr val="tx1"/>
                </a:solidFill>
                <a:latin typeface="Calibri" pitchFamily="1" charset="0"/>
              </a:rPr>
              <a:t>Fall velocities: </a:t>
            </a:r>
            <a:r>
              <a:rPr lang="en-US" sz="1600" b="0" i="0" dirty="0" err="1" smtClean="0">
                <a:solidFill>
                  <a:schemeClr val="tx1"/>
                </a:solidFill>
                <a:latin typeface="Calibri" pitchFamily="1" charset="0"/>
              </a:rPr>
              <a:t>Langleben</a:t>
            </a:r>
            <a:r>
              <a:rPr lang="en-US" sz="1600" b="0" i="0" dirty="0" smtClean="0">
                <a:solidFill>
                  <a:schemeClr val="tx1"/>
                </a:solidFill>
                <a:latin typeface="Calibri" pitchFamily="1" charset="0"/>
              </a:rPr>
              <a:t> (1954), </a:t>
            </a:r>
            <a:r>
              <a:rPr lang="en-US" sz="1600" b="0" i="0" dirty="0" err="1" smtClean="0">
                <a:solidFill>
                  <a:schemeClr val="tx1"/>
                </a:solidFill>
                <a:latin typeface="Calibri" pitchFamily="1" charset="0"/>
              </a:rPr>
              <a:t>Locatelli</a:t>
            </a:r>
            <a:r>
              <a:rPr lang="en-US" sz="1600" b="0" i="0" dirty="0" smtClean="0">
                <a:solidFill>
                  <a:schemeClr val="tx1"/>
                </a:solidFill>
                <a:latin typeface="Calibri" pitchFamily="1" charset="0"/>
              </a:rPr>
              <a:t> and Hobbs (1974), </a:t>
            </a:r>
            <a:r>
              <a:rPr lang="en-US" sz="1600" b="0" i="0" dirty="0" err="1" smtClean="0">
                <a:solidFill>
                  <a:schemeClr val="tx1"/>
                </a:solidFill>
                <a:latin typeface="Calibri" pitchFamily="1" charset="0"/>
              </a:rPr>
              <a:t>Kulie</a:t>
            </a:r>
            <a:r>
              <a:rPr lang="en-US" sz="1600" b="0" i="0" dirty="0" smtClean="0">
                <a:solidFill>
                  <a:schemeClr val="tx1"/>
                </a:solidFill>
                <a:latin typeface="Calibri" pitchFamily="1" charset="0"/>
              </a:rPr>
              <a:t> and </a:t>
            </a:r>
            <a:r>
              <a:rPr lang="en-US" sz="1600" b="0" i="0" dirty="0" err="1" smtClean="0">
                <a:solidFill>
                  <a:schemeClr val="tx1"/>
                </a:solidFill>
                <a:latin typeface="Calibri" pitchFamily="1" charset="0"/>
              </a:rPr>
              <a:t>Bennartz</a:t>
            </a:r>
            <a:r>
              <a:rPr lang="en-US" sz="1600" b="0" i="0" dirty="0" smtClean="0">
                <a:solidFill>
                  <a:schemeClr val="tx1"/>
                </a:solidFill>
                <a:latin typeface="Calibri" pitchFamily="1" charset="0"/>
              </a:rPr>
              <a:t> 2009</a:t>
            </a:r>
          </a:p>
          <a:p>
            <a:pPr algn="l"/>
            <a:r>
              <a:rPr lang="en-US" b="0" i="0" dirty="0" smtClean="0">
                <a:solidFill>
                  <a:schemeClr val="tx1"/>
                </a:solidFill>
                <a:latin typeface="Calibri" pitchFamily="1" charset="0"/>
              </a:rPr>
              <a:t>**Analysis of WRF profiles show that 25% of the IWP is in the lowest 500 m</a:t>
            </a:r>
            <a:endParaRPr lang="en-US" sz="1600" b="0" i="0" dirty="0">
              <a:solidFill>
                <a:schemeClr val="tx1"/>
              </a:solidFill>
              <a:latin typeface="Calibri" pitchFamily="1" charset="0"/>
            </a:endParaRPr>
          </a:p>
        </p:txBody>
      </p:sp>
      <p:sp>
        <p:nvSpPr>
          <p:cNvPr id="259" name="Text Box 107"/>
          <p:cNvSpPr txBox="1">
            <a:spLocks noChangeArrowheads="1"/>
          </p:cNvSpPr>
          <p:nvPr/>
        </p:nvSpPr>
        <p:spPr bwMode="auto">
          <a:xfrm>
            <a:off x="15468600" y="6230592"/>
            <a:ext cx="14325600" cy="1731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Lucida Sans Unicode" pitchFamily="34" charset="0"/>
                <a:cs typeface="Lucida Sans Unicode" pitchFamily="34" charset="0"/>
              </a:defRPr>
            </a:lvl1pPr>
            <a:lvl2pPr marL="37931725" indent="-37474525" eaLnBrk="0" hangingPunct="0">
              <a:defRPr sz="2400">
                <a:solidFill>
                  <a:schemeClr val="bg1"/>
                </a:solidFill>
                <a:latin typeface="Arial" charset="0"/>
                <a:ea typeface="Lucida Sans Unicode" pitchFamily="34" charset="0"/>
                <a:cs typeface="Lucida Sans Unicode" pitchFamily="34" charset="0"/>
              </a:defRPr>
            </a:lvl2pPr>
            <a:lvl3pPr eaLnBrk="0" hangingPunct="0">
              <a:defRPr sz="2400">
                <a:solidFill>
                  <a:schemeClr val="bg1"/>
                </a:solidFill>
                <a:latin typeface="Arial" charset="0"/>
                <a:ea typeface="Lucida Sans Unicode" pitchFamily="34" charset="0"/>
                <a:cs typeface="Lucida Sans Unicode" pitchFamily="34" charset="0"/>
              </a:defRPr>
            </a:lvl3pPr>
            <a:lvl4pPr eaLnBrk="0" hangingPunct="0">
              <a:defRPr sz="2400">
                <a:solidFill>
                  <a:schemeClr val="bg1"/>
                </a:solidFill>
                <a:latin typeface="Arial" charset="0"/>
                <a:ea typeface="Lucida Sans Unicode" pitchFamily="34" charset="0"/>
                <a:cs typeface="Lucida Sans Unicode" pitchFamily="34" charset="0"/>
              </a:defRPr>
            </a:lvl4pPr>
            <a:lvl5pPr eaLnBrk="0" hangingPunct="0">
              <a:defRPr sz="2400">
                <a:solidFill>
                  <a:schemeClr val="bg1"/>
                </a:solidFill>
                <a:latin typeface="Arial" charset="0"/>
                <a:ea typeface="Lucida Sans Unicode" pitchFamily="34" charset="0"/>
                <a:cs typeface="Lucida Sans Unicode" pitchFamily="34" charset="0"/>
              </a:defRPr>
            </a:lvl5pPr>
            <a:lvl6pPr marL="4572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6pPr>
            <a:lvl7pPr marL="9144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7pPr>
            <a:lvl8pPr marL="13716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8pPr>
            <a:lvl9pPr marL="18288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9pPr>
          </a:lstStyle>
          <a:p>
            <a:pPr algn="ctr" eaLnBrk="1" hangingPunct="1"/>
            <a:r>
              <a:rPr lang="en-US" sz="3600" b="1" dirty="0" smtClean="0">
                <a:solidFill>
                  <a:srgbClr val="0000FF"/>
                </a:solidFill>
              </a:rPr>
              <a:t>Column 2: Observational Falling Snow Threshold Analysis</a:t>
            </a:r>
            <a:r>
              <a:rPr lang="en-US" altLang="ko-KR" sz="2800" dirty="0" smtClean="0">
                <a:ea typeface="굴림" charset="-127"/>
              </a:rPr>
              <a:t> </a:t>
            </a:r>
            <a:endParaRPr lang="en-US" altLang="ko-KR" sz="2800" dirty="0">
              <a:ea typeface="굴림" charset="-127"/>
            </a:endParaRPr>
          </a:p>
          <a:p>
            <a:pPr>
              <a:lnSpc>
                <a:spcPct val="100000"/>
              </a:lnSpc>
            </a:pPr>
            <a:r>
              <a:rPr lang="en-US" altLang="ko-KR" sz="2800" dirty="0">
                <a:solidFill>
                  <a:schemeClr val="tx1"/>
                </a:solidFill>
                <a:ea typeface="굴림" charset="-127"/>
              </a:rPr>
              <a:t>	</a:t>
            </a:r>
            <a:r>
              <a:rPr lang="en-US" sz="2800" b="1" dirty="0" smtClean="0">
                <a:solidFill>
                  <a:schemeClr val="tx1"/>
                </a:solidFill>
              </a:rPr>
              <a:t>This study quantifies the minimum detectable precipitation rate and fraction of precipitation detected for four representative instruments (TMI, GMI, AMSU-A, and AMSU-B) that will be part of the GPM constellation</a:t>
            </a:r>
            <a:r>
              <a:rPr lang="en-US" sz="2800" dirty="0" smtClean="0">
                <a:solidFill>
                  <a:schemeClr val="tx1"/>
                </a:solidFill>
              </a:rPr>
              <a:t>. Observations for these instruments were constructed from equivalent channels on the SSMIS instrument on DMSP satellites F16 and F17 and matched to precipitation data from NOAA’s National Mosaic and QPE (NMQ) during 2009 over the continuous United States. A </a:t>
            </a:r>
            <a:r>
              <a:rPr lang="en-US" sz="2800" dirty="0" err="1" smtClean="0">
                <a:solidFill>
                  <a:schemeClr val="tx1"/>
                </a:solidFill>
              </a:rPr>
              <a:t>variational</a:t>
            </a:r>
            <a:r>
              <a:rPr lang="en-US" sz="2800" dirty="0" smtClean="0">
                <a:solidFill>
                  <a:schemeClr val="tx1"/>
                </a:solidFill>
              </a:rPr>
              <a:t> optimal estimation retrieval of non-precipitation surface and atmosphere parameters was used to determine the consistency between the observed brightness temperatures and these parameters, with high cost function values shown to be related to precipitation. The minimum detectable precipitation rate, defined as the lowest rate for which probability of detection exceeds 50%, and the detected fraction of precipitation, are reported for each sensor, surface type (ocean, coast, bare land, snow cover) and precipitation type (rain, mix, snow). Munchak and Skofronick-Jackson 2013.</a:t>
            </a:r>
          </a:p>
          <a:p>
            <a:pPr eaLnBrk="1" hangingPunct="1">
              <a:lnSpc>
                <a:spcPct val="100000"/>
              </a:lnSpc>
            </a:pPr>
            <a:endParaRPr lang="en-US" sz="2800" b="1" dirty="0" smtClean="0">
              <a:solidFill>
                <a:schemeClr val="tx1"/>
              </a:solidFill>
            </a:endParaRPr>
          </a:p>
          <a:p>
            <a:pPr eaLnBrk="1" hangingPunct="1">
              <a:lnSpc>
                <a:spcPct val="100000"/>
              </a:lnSpc>
            </a:pPr>
            <a:endParaRPr lang="en-US" sz="2800" b="1" dirty="0">
              <a:solidFill>
                <a:schemeClr val="tx1"/>
              </a:solidFill>
            </a:endParaRPr>
          </a:p>
          <a:p>
            <a:pPr eaLnBrk="1" hangingPunct="1">
              <a:lnSpc>
                <a:spcPct val="100000"/>
              </a:lnSpc>
            </a:pPr>
            <a:endParaRPr lang="en-US" sz="2800" b="1" dirty="0" smtClean="0">
              <a:solidFill>
                <a:schemeClr val="tx1"/>
              </a:solidFill>
            </a:endParaRPr>
          </a:p>
          <a:p>
            <a:pPr eaLnBrk="1" hangingPunct="1">
              <a:lnSpc>
                <a:spcPct val="100000"/>
              </a:lnSpc>
            </a:pPr>
            <a:endParaRPr lang="en-US" sz="2800" b="1" dirty="0">
              <a:solidFill>
                <a:schemeClr val="tx1"/>
              </a:solidFill>
            </a:endParaRPr>
          </a:p>
          <a:p>
            <a:pPr eaLnBrk="1" hangingPunct="1">
              <a:lnSpc>
                <a:spcPct val="100000"/>
              </a:lnSpc>
            </a:pPr>
            <a:endParaRPr lang="en-US" sz="2800" b="1" dirty="0" smtClean="0">
              <a:solidFill>
                <a:schemeClr val="tx1"/>
              </a:solidFill>
            </a:endParaRPr>
          </a:p>
          <a:p>
            <a:pPr eaLnBrk="1" hangingPunct="1">
              <a:lnSpc>
                <a:spcPct val="100000"/>
              </a:lnSpc>
            </a:pPr>
            <a:endParaRPr lang="en-US" sz="2800" b="1" dirty="0">
              <a:solidFill>
                <a:schemeClr val="tx1"/>
              </a:solidFill>
            </a:endParaRPr>
          </a:p>
          <a:p>
            <a:pPr eaLnBrk="1" hangingPunct="1">
              <a:lnSpc>
                <a:spcPct val="100000"/>
              </a:lnSpc>
            </a:pPr>
            <a:endParaRPr lang="en-US" sz="2800" b="1" dirty="0" smtClean="0">
              <a:solidFill>
                <a:schemeClr val="tx1"/>
              </a:solidFill>
            </a:endParaRPr>
          </a:p>
          <a:p>
            <a:pPr eaLnBrk="1" hangingPunct="1">
              <a:lnSpc>
                <a:spcPct val="100000"/>
              </a:lnSpc>
            </a:pPr>
            <a:endParaRPr lang="en-US" sz="2800" b="1" dirty="0">
              <a:solidFill>
                <a:schemeClr val="tx1"/>
              </a:solidFill>
            </a:endParaRPr>
          </a:p>
          <a:p>
            <a:pPr eaLnBrk="1" hangingPunct="1">
              <a:lnSpc>
                <a:spcPct val="100000"/>
              </a:lnSpc>
            </a:pPr>
            <a:endParaRPr lang="en-US" sz="2800" b="1" dirty="0" smtClean="0">
              <a:solidFill>
                <a:schemeClr val="tx1"/>
              </a:solidFill>
            </a:endParaRPr>
          </a:p>
          <a:p>
            <a:pPr eaLnBrk="1" hangingPunct="1">
              <a:lnSpc>
                <a:spcPct val="100000"/>
              </a:lnSpc>
            </a:pPr>
            <a:endParaRPr lang="en-US" sz="2800" b="1" dirty="0">
              <a:solidFill>
                <a:schemeClr val="tx1"/>
              </a:solidFill>
            </a:endParaRPr>
          </a:p>
          <a:p>
            <a:pPr eaLnBrk="1" hangingPunct="1">
              <a:lnSpc>
                <a:spcPct val="100000"/>
              </a:lnSpc>
            </a:pPr>
            <a:endParaRPr lang="en-US" sz="2800" b="1" dirty="0" smtClean="0">
              <a:solidFill>
                <a:schemeClr val="tx1"/>
              </a:solidFill>
            </a:endParaRPr>
          </a:p>
          <a:p>
            <a:pPr eaLnBrk="1" hangingPunct="1">
              <a:lnSpc>
                <a:spcPct val="100000"/>
              </a:lnSpc>
            </a:pPr>
            <a:endParaRPr lang="en-US" sz="2800" b="1" dirty="0">
              <a:solidFill>
                <a:schemeClr val="tx1"/>
              </a:solidFill>
            </a:endParaRPr>
          </a:p>
          <a:p>
            <a:pPr eaLnBrk="1" hangingPunct="1">
              <a:lnSpc>
                <a:spcPct val="100000"/>
              </a:lnSpc>
            </a:pPr>
            <a:endParaRPr lang="en-US" sz="2800" b="1" dirty="0" smtClean="0">
              <a:solidFill>
                <a:schemeClr val="tx1"/>
              </a:solidFill>
            </a:endParaRPr>
          </a:p>
          <a:p>
            <a:pPr eaLnBrk="1" hangingPunct="1">
              <a:lnSpc>
                <a:spcPct val="100000"/>
              </a:lnSpc>
            </a:pPr>
            <a:endParaRPr lang="en-US" sz="2800" b="1" dirty="0">
              <a:solidFill>
                <a:schemeClr val="tx1"/>
              </a:solidFill>
            </a:endParaRPr>
          </a:p>
          <a:p>
            <a:pPr eaLnBrk="1" hangingPunct="1">
              <a:lnSpc>
                <a:spcPct val="100000"/>
              </a:lnSpc>
            </a:pPr>
            <a:endParaRPr lang="en-US" sz="2800" b="1" dirty="0" smtClean="0">
              <a:solidFill>
                <a:schemeClr val="tx1"/>
              </a:solidFill>
            </a:endParaRPr>
          </a:p>
          <a:p>
            <a:pPr eaLnBrk="1" hangingPunct="1">
              <a:lnSpc>
                <a:spcPct val="100000"/>
              </a:lnSpc>
            </a:pPr>
            <a:endParaRPr lang="en-US" sz="2800" b="1" dirty="0">
              <a:solidFill>
                <a:schemeClr val="tx1"/>
              </a:solidFill>
            </a:endParaRPr>
          </a:p>
          <a:p>
            <a:pPr eaLnBrk="1" hangingPunct="1">
              <a:lnSpc>
                <a:spcPct val="100000"/>
              </a:lnSpc>
            </a:pPr>
            <a:endParaRPr lang="en-US" sz="2800" b="1" dirty="0" smtClean="0">
              <a:solidFill>
                <a:schemeClr val="tx1"/>
              </a:solidFill>
            </a:endParaRPr>
          </a:p>
          <a:p>
            <a:pPr eaLnBrk="1" hangingPunct="1">
              <a:lnSpc>
                <a:spcPct val="100000"/>
              </a:lnSpc>
            </a:pPr>
            <a:endParaRPr lang="en-US" sz="2800" b="1" dirty="0">
              <a:solidFill>
                <a:schemeClr val="tx1"/>
              </a:solidFill>
            </a:endParaRPr>
          </a:p>
          <a:p>
            <a:pPr eaLnBrk="1" hangingPunct="1">
              <a:lnSpc>
                <a:spcPct val="100000"/>
              </a:lnSpc>
            </a:pPr>
            <a:r>
              <a:rPr lang="en-US" sz="2800" dirty="0" smtClean="0">
                <a:solidFill>
                  <a:schemeClr val="tx1"/>
                </a:solidFill>
              </a:rPr>
              <a:t>Left panel: Time series of monthly </a:t>
            </a:r>
            <a:r>
              <a:rPr lang="en-US" sz="2800" dirty="0" err="1" smtClean="0">
                <a:solidFill>
                  <a:schemeClr val="tx1"/>
                </a:solidFill>
              </a:rPr>
              <a:t>Heidke</a:t>
            </a:r>
            <a:r>
              <a:rPr lang="en-US" sz="2800" dirty="0" smtClean="0">
                <a:solidFill>
                  <a:schemeClr val="tx1"/>
                </a:solidFill>
              </a:rPr>
              <a:t> skill score for four sensors (TMI, GMI, SNDA, SNDB) [colors], over four surfaces [top to bottom panels], and for three precipitation types [line type] for precipitation rates between 0.5 and 2 mm hr-1.  A </a:t>
            </a:r>
            <a:r>
              <a:rPr lang="en-US" sz="2800" dirty="0" err="1" smtClean="0">
                <a:solidFill>
                  <a:schemeClr val="tx1"/>
                </a:solidFill>
              </a:rPr>
              <a:t>Heidke</a:t>
            </a:r>
            <a:r>
              <a:rPr lang="en-US" sz="2800" dirty="0" smtClean="0">
                <a:solidFill>
                  <a:schemeClr val="tx1"/>
                </a:solidFill>
              </a:rPr>
              <a:t> score of 1 means perfect retrieval with no uncertainties. Right panel: </a:t>
            </a:r>
            <a:r>
              <a:rPr lang="en-US" sz="2800" dirty="0" err="1" smtClean="0">
                <a:solidFill>
                  <a:schemeClr val="tx1"/>
                </a:solidFill>
              </a:rPr>
              <a:t>Heidke</a:t>
            </a:r>
            <a:r>
              <a:rPr lang="en-US" sz="2800" dirty="0" smtClean="0">
                <a:solidFill>
                  <a:schemeClr val="tx1"/>
                </a:solidFill>
              </a:rPr>
              <a:t> skill score as a function of precipitation rate for each sensor and surface type. The solid, dashed, dotted lines represent varying knowledge of real-time ancillary data where baseline is climatology, MERRA is reanalysis vertical profile T and RH, and SNODAS is real-time snow cover. These retrievals were performed using SSMIS and NMQ data. </a:t>
            </a:r>
            <a:endParaRPr lang="en-US" sz="2800" b="1" u="sng" dirty="0" smtClean="0">
              <a:solidFill>
                <a:schemeClr val="tx1"/>
              </a:solidFill>
              <a:ea typeface="Lucida Sans Unicode" charset="0"/>
              <a:cs typeface="Lucida Sans Unicode" charset="0"/>
            </a:endParaRPr>
          </a:p>
        </p:txBody>
      </p:sp>
      <p:pic>
        <p:nvPicPr>
          <p:cNvPr id="260" name="Picture 259" descr="hss_month.jpg"/>
          <p:cNvPicPr>
            <a:picLocks noChangeAspect="1"/>
          </p:cNvPicPr>
          <p:nvPr/>
        </p:nvPicPr>
        <p:blipFill>
          <a:blip r:embed="rId10"/>
          <a:stretch>
            <a:fillRect/>
          </a:stretch>
        </p:blipFill>
        <p:spPr>
          <a:xfrm>
            <a:off x="16192500" y="12344400"/>
            <a:ext cx="5829300" cy="7543800"/>
          </a:xfrm>
          <a:prstGeom prst="rect">
            <a:avLst/>
          </a:prstGeom>
        </p:spPr>
      </p:pic>
      <p:pic>
        <p:nvPicPr>
          <p:cNvPr id="261" name="Picture 260" descr="hss_ancillary.jpg"/>
          <p:cNvPicPr>
            <a:picLocks noChangeAspect="1"/>
          </p:cNvPicPr>
          <p:nvPr/>
        </p:nvPicPr>
        <p:blipFill>
          <a:blip r:embed="rId11"/>
          <a:stretch>
            <a:fillRect/>
          </a:stretch>
        </p:blipFill>
        <p:spPr>
          <a:xfrm>
            <a:off x="22821900" y="12344400"/>
            <a:ext cx="5829300" cy="7543800"/>
          </a:xfrm>
          <a:prstGeom prst="rect">
            <a:avLst/>
          </a:prstGeom>
        </p:spPr>
      </p:pic>
      <p:sp>
        <p:nvSpPr>
          <p:cNvPr id="262" name="Rectangle 954"/>
          <p:cNvSpPr>
            <a:spLocks noChangeArrowheads="1"/>
          </p:cNvSpPr>
          <p:nvPr/>
        </p:nvSpPr>
        <p:spPr bwMode="auto">
          <a:xfrm>
            <a:off x="15544800" y="28421300"/>
            <a:ext cx="14249400" cy="4690515"/>
          </a:xfrm>
          <a:prstGeom prst="rect">
            <a:avLst/>
          </a:prstGeom>
          <a:noFill/>
          <a:ln w="9525">
            <a:noFill/>
            <a:miter lim="800000"/>
            <a:headEnd/>
            <a:tailEnd/>
          </a:ln>
        </p:spPr>
        <p:txBody>
          <a:bodyPr wrap="square">
            <a:prstTxWarp prst="textNoShape">
              <a:avLst/>
            </a:prstTxWarp>
            <a:spAutoFit/>
          </a:bodyPr>
          <a:lstStyle/>
          <a:p>
            <a:pPr>
              <a:lnSpc>
                <a:spcPct val="90000"/>
              </a:lnSpc>
            </a:pPr>
            <a:r>
              <a:rPr lang="en-US" sz="2800" dirty="0">
                <a:solidFill>
                  <a:srgbClr val="000000"/>
                </a:solidFill>
              </a:rPr>
              <a:t>	Passive microwave retrievals over land are challenging due to the contamination from surface emission, but falling snow detection is achievable</a:t>
            </a:r>
            <a:r>
              <a:rPr lang="en-US" sz="2800" dirty="0">
                <a:solidFill>
                  <a:schemeClr val="tx1"/>
                </a:solidFill>
              </a:rPr>
              <a:t>.</a:t>
            </a:r>
            <a:r>
              <a:rPr lang="en-US" sz="2800" dirty="0" smtClean="0">
                <a:solidFill>
                  <a:schemeClr val="tx1"/>
                </a:solidFill>
              </a:rPr>
              <a:t> The notable results show: (1) the W-Band radar has detection thresholds more than an order of magnitude lower than the future GPM sensors, (2) the cloud structure macrophysics influences the thresholds of detection for passive channels, (3) the snowflake microphysics plays a large role in the detection threshold for active and passive sensors, (4) with reasonable assumptions, the passive 166 GHz channel has detection threshold values comparable to the GPM DPR Ku and Ka band radars </a:t>
            </a:r>
            <a:r>
              <a:rPr lang="en-US" sz="2800" b="1" dirty="0" smtClean="0">
                <a:solidFill>
                  <a:schemeClr val="tx1"/>
                </a:solidFill>
              </a:rPr>
              <a:t>with ~0.05 </a:t>
            </a:r>
            <a:r>
              <a:rPr lang="en-US" sz="2800" b="1" dirty="0" err="1" smtClean="0">
                <a:solidFill>
                  <a:schemeClr val="tx1"/>
                </a:solidFill>
              </a:rPr>
              <a:t>g</a:t>
            </a:r>
            <a:r>
              <a:rPr lang="en-US" sz="2800" b="1" dirty="0" smtClean="0">
                <a:solidFill>
                  <a:schemeClr val="tx1"/>
                </a:solidFill>
              </a:rPr>
              <a:t> m</a:t>
            </a:r>
            <a:r>
              <a:rPr lang="en-US" sz="2800" b="1" baseline="30000" dirty="0" smtClean="0">
                <a:solidFill>
                  <a:schemeClr val="tx1"/>
                </a:solidFill>
              </a:rPr>
              <a:t>-3</a:t>
            </a:r>
            <a:r>
              <a:rPr lang="en-US" sz="2800" b="1" dirty="0" smtClean="0">
                <a:solidFill>
                  <a:schemeClr val="tx1"/>
                </a:solidFill>
              </a:rPr>
              <a:t> detected at the surface, or an ~0.5-1 mm hr</a:t>
            </a:r>
            <a:r>
              <a:rPr lang="en-US" sz="2800" b="1" baseline="30000" dirty="0" smtClean="0">
                <a:solidFill>
                  <a:schemeClr val="tx1"/>
                </a:solidFill>
              </a:rPr>
              <a:t>-1</a:t>
            </a:r>
            <a:r>
              <a:rPr lang="en-US" sz="2800" b="1" dirty="0" smtClean="0">
                <a:solidFill>
                  <a:schemeClr val="tx1"/>
                </a:solidFill>
              </a:rPr>
              <a:t> melted snow rate (equivalent to 0.5-2 cm hr</a:t>
            </a:r>
            <a:r>
              <a:rPr lang="en-US" sz="2800" b="1" baseline="30000" dirty="0" smtClean="0">
                <a:solidFill>
                  <a:schemeClr val="tx1"/>
                </a:solidFill>
              </a:rPr>
              <a:t>-1</a:t>
            </a:r>
            <a:r>
              <a:rPr lang="en-US" sz="2800" b="1" dirty="0" smtClean="0">
                <a:solidFill>
                  <a:schemeClr val="tx1"/>
                </a:solidFill>
              </a:rPr>
              <a:t> solid fluffy snowflake rate)</a:t>
            </a:r>
            <a:r>
              <a:rPr lang="en-US" sz="2800" dirty="0" smtClean="0">
                <a:solidFill>
                  <a:schemeClr val="tx1"/>
                </a:solidFill>
              </a:rPr>
              <a:t>. </a:t>
            </a:r>
            <a:r>
              <a:rPr lang="en-US" sz="2800" dirty="0" smtClean="0">
                <a:solidFill>
                  <a:srgbClr val="000000"/>
                </a:solidFill>
              </a:rPr>
              <a:t>Additional efforts will constrain the process to improve algorithms to distinguish rain, clear-air, snow, and indeterminate cases.</a:t>
            </a:r>
          </a:p>
          <a:p>
            <a:pPr>
              <a:lnSpc>
                <a:spcPct val="90000"/>
              </a:lnSpc>
            </a:pPr>
            <a:endParaRPr lang="en-US" sz="2400" dirty="0" smtClean="0">
              <a:solidFill>
                <a:srgbClr val="000000"/>
              </a:solidFill>
            </a:endParaRPr>
          </a:p>
        </p:txBody>
      </p:sp>
      <p:sp>
        <p:nvSpPr>
          <p:cNvPr id="263" name="TextBox 4"/>
          <p:cNvSpPr txBox="1">
            <a:spLocks noChangeArrowheads="1"/>
          </p:cNvSpPr>
          <p:nvPr/>
        </p:nvSpPr>
        <p:spPr bwMode="auto">
          <a:xfrm>
            <a:off x="15683138" y="23789000"/>
            <a:ext cx="7655831" cy="4176400"/>
          </a:xfrm>
          <a:prstGeom prst="rect">
            <a:avLst/>
          </a:prstGeom>
          <a:noFill/>
          <a:ln w="9525">
            <a:noFill/>
            <a:miter lim="800000"/>
            <a:headEnd/>
            <a:tailEnd/>
          </a:ln>
        </p:spPr>
        <p:txBody>
          <a:bodyPr wrap="square" lIns="0" rIns="0">
            <a:prstTxWarp prst="textNoShape">
              <a:avLst/>
            </a:prstTxWarp>
            <a:spAutoFit/>
          </a:bodyPr>
          <a:lstStyle/>
          <a:p>
            <a:pPr>
              <a:lnSpc>
                <a:spcPct val="85000"/>
              </a:lnSpc>
            </a:pPr>
            <a:r>
              <a:rPr lang="en-US" sz="2600" dirty="0" smtClean="0">
                <a:solidFill>
                  <a:schemeClr val="tx1"/>
                </a:solidFill>
              </a:rPr>
              <a:t>Minimum detectable precipitation rate (mm hr −1) and percentage of precipitation volume detected (in parentheses) for each sensor, surface type, and precipitation type. The minimum detectable rate is defined as the mean rainfall rate at the lowest </a:t>
            </a:r>
            <a:r>
              <a:rPr lang="en-US" sz="2600" dirty="0" err="1" smtClean="0">
                <a:solidFill>
                  <a:schemeClr val="tx1"/>
                </a:solidFill>
                <a:latin typeface="Lucida Grande"/>
                <a:ea typeface="Lucida Grande"/>
                <a:cs typeface="Lucida Grande"/>
              </a:rPr>
              <a:t>ϕ</a:t>
            </a:r>
            <a:r>
              <a:rPr lang="en-US" sz="2600" dirty="0" smtClean="0">
                <a:solidFill>
                  <a:schemeClr val="tx1"/>
                </a:solidFill>
              </a:rPr>
              <a:t> value where at least 50% of retrievals have R &gt;= 0.01mm hr−1. Here, MERRA atmospheric state was substituted for climatology as the a priori atmospheric state and, for snow covered surfaces the SNODAS database was substituted for TELSEM </a:t>
            </a:r>
            <a:r>
              <a:rPr lang="en-US" sz="2600" dirty="0" err="1" smtClean="0">
                <a:solidFill>
                  <a:schemeClr val="tx1"/>
                </a:solidFill>
              </a:rPr>
              <a:t>emissivities</a:t>
            </a:r>
            <a:r>
              <a:rPr lang="en-US" sz="2600" dirty="0" smtClean="0">
                <a:solidFill>
                  <a:schemeClr val="tx1"/>
                </a:solidFill>
              </a:rPr>
              <a:t>. </a:t>
            </a:r>
            <a:r>
              <a:rPr lang="en-US" sz="2600" i="0" dirty="0" smtClean="0">
                <a:solidFill>
                  <a:schemeClr val="tx1"/>
                </a:solidFill>
                <a:latin typeface="Calibri" pitchFamily="1" charset="0"/>
              </a:rPr>
              <a:t>(</a:t>
            </a:r>
            <a:r>
              <a:rPr lang="en-US" sz="2600" i="0" dirty="0" err="1" smtClean="0">
                <a:solidFill>
                  <a:schemeClr val="tx1"/>
                </a:solidFill>
                <a:latin typeface="Calibri" pitchFamily="1" charset="0"/>
              </a:rPr>
              <a:t>Munchak</a:t>
            </a:r>
            <a:r>
              <a:rPr lang="en-US" sz="2600" i="0" dirty="0" smtClean="0">
                <a:solidFill>
                  <a:schemeClr val="tx1"/>
                </a:solidFill>
                <a:latin typeface="Calibri" pitchFamily="1" charset="0"/>
              </a:rPr>
              <a:t> &amp; </a:t>
            </a:r>
            <a:r>
              <a:rPr lang="en-US" sz="2600" i="0" dirty="0" err="1" smtClean="0">
                <a:solidFill>
                  <a:schemeClr val="tx1"/>
                </a:solidFill>
                <a:latin typeface="Calibri" pitchFamily="1" charset="0"/>
              </a:rPr>
              <a:t>Skofronick</a:t>
            </a:r>
            <a:r>
              <a:rPr lang="en-US" sz="2600" i="0" dirty="0" smtClean="0">
                <a:solidFill>
                  <a:schemeClr val="tx1"/>
                </a:solidFill>
                <a:latin typeface="Calibri" pitchFamily="1" charset="0"/>
              </a:rPr>
              <a:t>-Jackson et al., 2012) </a:t>
            </a:r>
          </a:p>
        </p:txBody>
      </p:sp>
      <p:pic>
        <p:nvPicPr>
          <p:cNvPr id="265" name="Picture 264" descr="Minimum detectable precipitation rate.jpg"/>
          <p:cNvPicPr>
            <a:picLocks noChangeAspect="1"/>
          </p:cNvPicPr>
          <p:nvPr/>
        </p:nvPicPr>
        <p:blipFill rotWithShape="1">
          <a:blip r:embed="rId12"/>
          <a:srcRect l="13426" t="27749" r="27198" b="41492"/>
          <a:stretch/>
        </p:blipFill>
        <p:spPr>
          <a:xfrm>
            <a:off x="23338970" y="23734823"/>
            <a:ext cx="6226629" cy="4174476"/>
          </a:xfrm>
          <a:prstGeom prst="rect">
            <a:avLst/>
          </a:prstGeom>
        </p:spPr>
      </p:pic>
      <p:sp>
        <p:nvSpPr>
          <p:cNvPr id="266" name="Rectangle 833"/>
          <p:cNvSpPr>
            <a:spLocks noChangeArrowheads="1"/>
          </p:cNvSpPr>
          <p:nvPr/>
        </p:nvSpPr>
        <p:spPr bwMode="auto">
          <a:xfrm>
            <a:off x="15501256" y="27988466"/>
            <a:ext cx="14292943" cy="4734669"/>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7" name="Text Box 107"/>
          <p:cNvSpPr txBox="1">
            <a:spLocks noChangeArrowheads="1"/>
          </p:cNvSpPr>
          <p:nvPr/>
        </p:nvSpPr>
        <p:spPr bwMode="auto">
          <a:xfrm>
            <a:off x="30022800" y="6248400"/>
            <a:ext cx="13335000" cy="3960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Lucida Sans Unicode" pitchFamily="34" charset="0"/>
                <a:cs typeface="Lucida Sans Unicode" pitchFamily="34" charset="0"/>
              </a:defRPr>
            </a:lvl1pPr>
            <a:lvl2pPr marL="37931725" indent="-37474525" eaLnBrk="0" hangingPunct="0">
              <a:defRPr sz="2400">
                <a:solidFill>
                  <a:schemeClr val="bg1"/>
                </a:solidFill>
                <a:latin typeface="Arial" charset="0"/>
                <a:ea typeface="Lucida Sans Unicode" pitchFamily="34" charset="0"/>
                <a:cs typeface="Lucida Sans Unicode" pitchFamily="34" charset="0"/>
              </a:defRPr>
            </a:lvl2pPr>
            <a:lvl3pPr eaLnBrk="0" hangingPunct="0">
              <a:defRPr sz="2400">
                <a:solidFill>
                  <a:schemeClr val="bg1"/>
                </a:solidFill>
                <a:latin typeface="Arial" charset="0"/>
                <a:ea typeface="Lucida Sans Unicode" pitchFamily="34" charset="0"/>
                <a:cs typeface="Lucida Sans Unicode" pitchFamily="34" charset="0"/>
              </a:defRPr>
            </a:lvl3pPr>
            <a:lvl4pPr eaLnBrk="0" hangingPunct="0">
              <a:defRPr sz="2400">
                <a:solidFill>
                  <a:schemeClr val="bg1"/>
                </a:solidFill>
                <a:latin typeface="Arial" charset="0"/>
                <a:ea typeface="Lucida Sans Unicode" pitchFamily="34" charset="0"/>
                <a:cs typeface="Lucida Sans Unicode" pitchFamily="34" charset="0"/>
              </a:defRPr>
            </a:lvl4pPr>
            <a:lvl5pPr eaLnBrk="0" hangingPunct="0">
              <a:defRPr sz="2400">
                <a:solidFill>
                  <a:schemeClr val="bg1"/>
                </a:solidFill>
                <a:latin typeface="Arial" charset="0"/>
                <a:ea typeface="Lucida Sans Unicode" pitchFamily="34" charset="0"/>
                <a:cs typeface="Lucida Sans Unicode" pitchFamily="34" charset="0"/>
              </a:defRPr>
            </a:lvl5pPr>
            <a:lvl6pPr marL="4572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6pPr>
            <a:lvl7pPr marL="9144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7pPr>
            <a:lvl8pPr marL="13716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8pPr>
            <a:lvl9pPr marL="1828800" eaLnBrk="0" fontAlgn="base" hangingPunct="0">
              <a:lnSpc>
                <a:spcPct val="76000"/>
              </a:lnSpc>
              <a:spcBef>
                <a:spcPct val="0"/>
              </a:spcBef>
              <a:spcAft>
                <a:spcPct val="0"/>
              </a:spcAft>
              <a:defRPr sz="2400">
                <a:solidFill>
                  <a:schemeClr val="bg1"/>
                </a:solidFill>
                <a:latin typeface="Arial" charset="0"/>
                <a:ea typeface="Lucida Sans Unicode" pitchFamily="34" charset="0"/>
                <a:cs typeface="Lucida Sans Unicode" pitchFamily="34" charset="0"/>
              </a:defRPr>
            </a:lvl9pPr>
          </a:lstStyle>
          <a:p>
            <a:pPr algn="ctr" eaLnBrk="1" hangingPunct="1"/>
            <a:r>
              <a:rPr lang="en-US" sz="3600" b="1" dirty="0" smtClean="0">
                <a:solidFill>
                  <a:srgbClr val="0000FF"/>
                </a:solidFill>
              </a:rPr>
              <a:t>Column 3: Initial GPROF Results</a:t>
            </a:r>
            <a:endParaRPr lang="en-US" altLang="ko-KR" sz="2800" dirty="0">
              <a:ea typeface="굴림" charset="-127"/>
            </a:endParaRPr>
          </a:p>
          <a:p>
            <a:pPr eaLnBrk="1" hangingPunct="1">
              <a:lnSpc>
                <a:spcPct val="100000"/>
              </a:lnSpc>
            </a:pPr>
            <a:r>
              <a:rPr lang="en-US" altLang="ko-KR" sz="2800" dirty="0">
                <a:solidFill>
                  <a:schemeClr val="tx1"/>
                </a:solidFill>
                <a:ea typeface="굴림" charset="-127"/>
              </a:rPr>
              <a:t>	</a:t>
            </a:r>
            <a:r>
              <a:rPr lang="en-US" altLang="ja-JP" sz="2800" b="1" dirty="0" smtClean="0">
                <a:solidFill>
                  <a:schemeClr val="tx1"/>
                </a:solidFill>
                <a:ea typeface="ＭＳ Ｐゴシック" charset="-128"/>
              </a:rPr>
              <a:t>These results show retrievals using GPROF compared to NMQ</a:t>
            </a:r>
            <a:r>
              <a:rPr lang="en-US" sz="2800" b="1" dirty="0" smtClean="0">
                <a:solidFill>
                  <a:srgbClr val="000000"/>
                </a:solidFill>
              </a:rPr>
              <a:t>. </a:t>
            </a:r>
            <a:r>
              <a:rPr lang="en-US" sz="2800" dirty="0" smtClean="0">
                <a:solidFill>
                  <a:srgbClr val="000000"/>
                </a:solidFill>
              </a:rPr>
              <a:t>The GPROF database uses SSMIS observational data. The “satellite” data are SSMIS overpasses. Where GPROF detects no-zero rain or snow the plots show a black dot. Areas where NMQ gauge-adjusted rain rates above 0.5 mm/</a:t>
            </a:r>
            <a:r>
              <a:rPr lang="en-US" sz="2800" dirty="0" err="1" smtClean="0">
                <a:solidFill>
                  <a:srgbClr val="000000"/>
                </a:solidFill>
              </a:rPr>
              <a:t>hr</a:t>
            </a:r>
            <a:r>
              <a:rPr lang="en-US" sz="2800" dirty="0" smtClean="0">
                <a:solidFill>
                  <a:srgbClr val="000000"/>
                </a:solidFill>
              </a:rPr>
              <a:t> are indicated with thin white line contours. The thin blue line contours indicate NMQ </a:t>
            </a:r>
            <a:r>
              <a:rPr lang="en-US" sz="2800" i="1" u="sng" dirty="0" smtClean="0">
                <a:solidFill>
                  <a:srgbClr val="000000"/>
                </a:solidFill>
              </a:rPr>
              <a:t>radar</a:t>
            </a:r>
            <a:r>
              <a:rPr lang="en-US" sz="2800" dirty="0" smtClean="0">
                <a:solidFill>
                  <a:srgbClr val="000000"/>
                </a:solidFill>
              </a:rPr>
              <a:t> using a Z-S relationship that produces low snow amounts for a given Z, while the dark blue/purple contour lines are for a Z-S relationship that produces high snow amounts for the same Z.</a:t>
            </a:r>
            <a:endParaRPr lang="en-US" sz="2800" dirty="0">
              <a:solidFill>
                <a:schemeClr val="tx1"/>
              </a:solidFill>
            </a:endParaRPr>
          </a:p>
        </p:txBody>
      </p:sp>
      <p:pic>
        <p:nvPicPr>
          <p:cNvPr id="6" name="Picture 5"/>
          <p:cNvPicPr>
            <a:picLocks noChangeAspect="1"/>
          </p:cNvPicPr>
          <p:nvPr/>
        </p:nvPicPr>
        <p:blipFill rotWithShape="1">
          <a:blip r:embed="rId13">
            <a:extLst>
              <a:ext uri="{28A0092B-C50C-407E-A947-70E740481C1C}">
                <a14:useLocalDpi xmlns:a14="http://schemas.microsoft.com/office/drawing/2010/main" val="0"/>
              </a:ext>
            </a:extLst>
          </a:blip>
          <a:srcRect t="14456" b="15372"/>
          <a:stretch/>
        </p:blipFill>
        <p:spPr>
          <a:xfrm>
            <a:off x="30066340" y="10248044"/>
            <a:ext cx="6400800" cy="3368696"/>
          </a:xfrm>
          <a:prstGeom prst="rect">
            <a:avLst/>
          </a:prstGeom>
        </p:spPr>
      </p:pic>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3146" b="18496"/>
          <a:stretch/>
        </p:blipFill>
        <p:spPr>
          <a:xfrm>
            <a:off x="36888964" y="10138008"/>
            <a:ext cx="6400800" cy="3281610"/>
          </a:xfrm>
          <a:prstGeom prst="rect">
            <a:avLst/>
          </a:prstGeom>
        </p:spPr>
      </p:pic>
      <p:pic>
        <p:nvPicPr>
          <p:cNvPr id="8" name="Picture 7"/>
          <p:cNvPicPr>
            <a:picLocks noChangeAspect="1"/>
          </p:cNvPicPr>
          <p:nvPr/>
        </p:nvPicPr>
        <p:blipFill rotWithShape="1">
          <a:blip r:embed="rId15">
            <a:extLst>
              <a:ext uri="{28A0092B-C50C-407E-A947-70E740481C1C}">
                <a14:useLocalDpi xmlns:a14="http://schemas.microsoft.com/office/drawing/2010/main" val="0"/>
              </a:ext>
            </a:extLst>
          </a:blip>
          <a:srcRect t="11678" b="18750"/>
          <a:stretch/>
        </p:blipFill>
        <p:spPr>
          <a:xfrm>
            <a:off x="30066340" y="13579072"/>
            <a:ext cx="6400800" cy="3339873"/>
          </a:xfrm>
          <a:prstGeom prst="rect">
            <a:avLst/>
          </a:prstGeom>
        </p:spPr>
      </p:pic>
      <p:pic>
        <p:nvPicPr>
          <p:cNvPr id="9" name="Picture 8"/>
          <p:cNvPicPr>
            <a:picLocks noChangeAspect="1"/>
          </p:cNvPicPr>
          <p:nvPr/>
        </p:nvPicPr>
        <p:blipFill rotWithShape="1">
          <a:blip r:embed="rId16">
            <a:extLst>
              <a:ext uri="{28A0092B-C50C-407E-A947-70E740481C1C}">
                <a14:useLocalDpi xmlns:a14="http://schemas.microsoft.com/office/drawing/2010/main" val="0"/>
              </a:ext>
            </a:extLst>
          </a:blip>
          <a:srcRect t="18920" b="15059"/>
          <a:stretch/>
        </p:blipFill>
        <p:spPr>
          <a:xfrm>
            <a:off x="36888964" y="13565732"/>
            <a:ext cx="6400800" cy="3169430"/>
          </a:xfrm>
          <a:prstGeom prst="rect">
            <a:avLst/>
          </a:prstGeom>
        </p:spPr>
      </p:pic>
      <p:pic>
        <p:nvPicPr>
          <p:cNvPr id="10" name="Picture 9"/>
          <p:cNvPicPr>
            <a:picLocks noChangeAspect="1"/>
          </p:cNvPicPr>
          <p:nvPr/>
        </p:nvPicPr>
        <p:blipFill rotWithShape="1">
          <a:blip r:embed="rId17">
            <a:extLst>
              <a:ext uri="{28A0092B-C50C-407E-A947-70E740481C1C}">
                <a14:useLocalDpi xmlns:a14="http://schemas.microsoft.com/office/drawing/2010/main" val="0"/>
              </a:ext>
            </a:extLst>
          </a:blip>
          <a:srcRect t="13146" b="14291"/>
          <a:stretch/>
        </p:blipFill>
        <p:spPr>
          <a:xfrm>
            <a:off x="30066340" y="16881276"/>
            <a:ext cx="6400800" cy="3483429"/>
          </a:xfrm>
          <a:prstGeom prst="rect">
            <a:avLst/>
          </a:prstGeom>
        </p:spPr>
      </p:pic>
      <p:pic>
        <p:nvPicPr>
          <p:cNvPr id="11" name="Picture 10"/>
          <p:cNvPicPr>
            <a:picLocks noChangeAspect="1"/>
          </p:cNvPicPr>
          <p:nvPr/>
        </p:nvPicPr>
        <p:blipFill rotWithShape="1">
          <a:blip r:embed="rId18">
            <a:extLst>
              <a:ext uri="{28A0092B-C50C-407E-A947-70E740481C1C}">
                <a14:useLocalDpi xmlns:a14="http://schemas.microsoft.com/office/drawing/2010/main" val="0"/>
              </a:ext>
            </a:extLst>
          </a:blip>
          <a:srcRect t="14190" b="15727"/>
          <a:stretch/>
        </p:blipFill>
        <p:spPr>
          <a:xfrm>
            <a:off x="36888964" y="16881276"/>
            <a:ext cx="6400800" cy="3364399"/>
          </a:xfrm>
          <a:prstGeom prst="rect">
            <a:avLst/>
          </a:prstGeom>
        </p:spPr>
      </p:pic>
      <p:pic>
        <p:nvPicPr>
          <p:cNvPr id="12" name="Picture 1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0708600" y="21126450"/>
            <a:ext cx="5562600" cy="4171950"/>
          </a:xfrm>
          <a:prstGeom prst="rect">
            <a:avLst/>
          </a:prstGeom>
        </p:spPr>
      </p:pic>
      <p:pic>
        <p:nvPicPr>
          <p:cNvPr id="13" name="Picture 1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7261800" y="21202650"/>
            <a:ext cx="5562600" cy="4171950"/>
          </a:xfrm>
          <a:prstGeom prst="rect">
            <a:avLst/>
          </a:prstGeom>
        </p:spPr>
      </p:pic>
      <p:cxnSp>
        <p:nvCxnSpPr>
          <p:cNvPr id="276" name="Straight Connector 275"/>
          <p:cNvCxnSpPr/>
          <p:nvPr/>
        </p:nvCxnSpPr>
        <p:spPr bwMode="auto">
          <a:xfrm>
            <a:off x="17830800" y="23548538"/>
            <a:ext cx="9144000" cy="0"/>
          </a:xfrm>
          <a:prstGeom prst="line">
            <a:avLst/>
          </a:prstGeom>
          <a:solidFill>
            <a:srgbClr val="00B8FF"/>
          </a:solidFill>
          <a:ln w="38100" cap="flat" cmpd="sng" algn="ctr">
            <a:solidFill>
              <a:srgbClr val="0000FF"/>
            </a:solidFill>
            <a:prstDash val="solid"/>
            <a:round/>
            <a:headEnd type="none" w="med" len="med"/>
            <a:tailEnd type="none" w="med" len="med"/>
          </a:ln>
          <a:effectLst/>
        </p:spPr>
      </p:cxn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76000"/>
          </a:lnSpc>
          <a:spcBef>
            <a:spcPct val="0"/>
          </a:spcBef>
          <a:spcAft>
            <a:spcPct val="0"/>
          </a:spcAft>
          <a:buClr>
            <a:srgbClr val="000000"/>
          </a:buClr>
          <a:buSzPct val="100000"/>
          <a:buFont typeface="Arial" charset="0"/>
          <a:buNone/>
          <a:tabLst/>
          <a:defRPr kumimoji="0" lang="en-GB" sz="1800" b="0" i="0" u="none" strike="noStrike" cap="none" normalizeH="0" baseline="0">
            <a:ln>
              <a:noFill/>
            </a:ln>
            <a:solidFill>
              <a:schemeClr val="bg1"/>
            </a:solidFill>
            <a:effectLst/>
            <a:latin typeface="Arial" charset="0"/>
            <a:ea typeface="Lucida Sans Unicode"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76000"/>
          </a:lnSpc>
          <a:spcBef>
            <a:spcPct val="0"/>
          </a:spcBef>
          <a:spcAft>
            <a:spcPct val="0"/>
          </a:spcAft>
          <a:buClr>
            <a:srgbClr val="000000"/>
          </a:buClr>
          <a:buSzPct val="100000"/>
          <a:buFont typeface="Arial" charset="0"/>
          <a:buNone/>
          <a:tabLst/>
          <a:defRPr kumimoji="0" lang="en-GB" sz="1800" b="0" i="0" u="none" strike="noStrike" cap="none" normalizeH="0" baseline="0">
            <a:ln>
              <a:noFill/>
            </a:ln>
            <a:solidFill>
              <a:schemeClr val="bg1"/>
            </a:solidFill>
            <a:effectLst/>
            <a:latin typeface="Arial" charset="0"/>
            <a:ea typeface="Lucida Sans Unicode" charset="0"/>
            <a:cs typeface="Lucida Sans Unicode"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5359</TotalTime>
  <Words>855</Words>
  <Application>Microsoft Office PowerPoint</Application>
  <PresentationFormat>Custom</PresentationFormat>
  <Paragraphs>189</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Lucida Sans Unicode</vt:lpstr>
      <vt:lpstr>Times New Roman</vt:lpstr>
      <vt:lpstr>ＭＳ Ｐゴシック</vt:lpstr>
      <vt:lpstr>굴림</vt:lpstr>
      <vt:lpstr>Book Antiqua</vt:lpstr>
      <vt:lpstr>ＭＳ 明朝</vt:lpstr>
      <vt:lpstr>Default Design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Jackson, Gail Skofronick (GSFC-6120)</dc:creator>
  <cp:lastModifiedBy>Jackson, Gail Skofronick (GSFC-6120)</cp:lastModifiedBy>
  <cp:revision>182</cp:revision>
  <cp:lastPrinted>2013-03-15T20:40:52Z</cp:lastPrinted>
  <dcterms:created xsi:type="dcterms:W3CDTF">2011-11-03T19:55:53Z</dcterms:created>
  <dcterms:modified xsi:type="dcterms:W3CDTF">2013-03-15T20:52:07Z</dcterms:modified>
</cp:coreProperties>
</file>