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485"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96" d="100"/>
          <a:sy n="96" d="100"/>
        </p:scale>
        <p:origin x="-102"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6F2F4-E4EB-41A8-9DF3-B592B7976404}" type="datetimeFigureOut">
              <a:rPr lang="en-US" smtClean="0"/>
              <a:t>9/16/2022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CBCC99-F386-4DAA-858C-115F22C4A5A1}" type="slidenum">
              <a:rPr lang="en-US" smtClean="0"/>
              <a:t>‹#›</a:t>
            </a:fld>
            <a:endParaRPr lang="en-US"/>
          </a:p>
        </p:txBody>
      </p:sp>
    </p:spTree>
    <p:extLst>
      <p:ext uri="{BB962C8B-B14F-4D97-AF65-F5344CB8AC3E}">
        <p14:creationId xmlns:p14="http://schemas.microsoft.com/office/powerpoint/2010/main" val="118273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49C316-A2B6-4CF7-B6EA-B132F9046B5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15789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 name="Picture 7" descr="Picture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10611" y="0"/>
            <a:ext cx="9871679"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9089" y="168814"/>
            <a:ext cx="10363200" cy="1470025"/>
          </a:xfrm>
        </p:spPr>
        <p:txBody>
          <a:bodyPr/>
          <a:lstStyle>
            <a:lvl1pPr algn="ctr">
              <a:defRPr sz="3600"/>
            </a:lvl1pPr>
          </a:lstStyle>
          <a:p>
            <a:r>
              <a:rPr lang="en-US"/>
              <a:t>Click to edit Master title style</a:t>
            </a:r>
          </a:p>
        </p:txBody>
      </p:sp>
      <p:sp>
        <p:nvSpPr>
          <p:cNvPr id="3" name="Subtitle 2"/>
          <p:cNvSpPr>
            <a:spLocks noGrp="1"/>
          </p:cNvSpPr>
          <p:nvPr>
            <p:ph type="subTitle" idx="1"/>
          </p:nvPr>
        </p:nvSpPr>
        <p:spPr>
          <a:xfrm>
            <a:off x="7202660" y="1821765"/>
            <a:ext cx="3947941" cy="4756835"/>
          </a:xfrm>
        </p:spPr>
        <p:txBody>
          <a:bodyPr/>
          <a:lstStyle>
            <a:lvl1pPr marL="0" indent="0" algn="ctr">
              <a:buNone/>
              <a:defRPr>
                <a:solidFill>
                  <a:srgbClr val="FFCC00"/>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75908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954E67F-AF4F-D94C-A41E-1AE2901024A5}" type="datetime1">
              <a:rPr lang="en-US"/>
              <a:pPr>
                <a:defRPr/>
              </a:pPr>
              <a:t>9/16/2022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840AB-69EC-5049-9BB0-9B563DAF5C99}" type="slidenum">
              <a:rPr lang="en-US"/>
              <a:pPr>
                <a:defRPr/>
              </a:pPr>
              <a:t>‹#›</a:t>
            </a:fld>
            <a:endParaRPr lang="en-US"/>
          </a:p>
        </p:txBody>
      </p:sp>
    </p:spTree>
    <p:extLst>
      <p:ext uri="{BB962C8B-B14F-4D97-AF65-F5344CB8AC3E}">
        <p14:creationId xmlns:p14="http://schemas.microsoft.com/office/powerpoint/2010/main" val="156235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86AEB1F-9729-4541-A48B-07E9AB89E1A0}" type="datetime1">
              <a:rPr lang="en-US"/>
              <a:pPr>
                <a:defRPr/>
              </a:pPr>
              <a:t>9/16/2022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475F84-ADAF-834F-8E21-D47D1DC42F73}" type="slidenum">
              <a:rPr lang="en-US"/>
              <a:pPr>
                <a:defRPr/>
              </a:pPr>
              <a:t>‹#›</a:t>
            </a:fld>
            <a:endParaRPr lang="en-US"/>
          </a:p>
        </p:txBody>
      </p:sp>
    </p:spTree>
    <p:extLst>
      <p:ext uri="{BB962C8B-B14F-4D97-AF65-F5344CB8AC3E}">
        <p14:creationId xmlns:p14="http://schemas.microsoft.com/office/powerpoint/2010/main" val="3613854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47701"/>
            <a:ext cx="10515600" cy="553998"/>
          </a:xfrm>
        </p:spPr>
        <p:txBody>
          <a:bodyPr anchor="t" anchorCtr="0">
            <a:spAutoFit/>
          </a:bodyPr>
          <a:lstStyle>
            <a:lvl1pPr>
              <a:defRPr sz="3000"/>
            </a:lvl1pPr>
          </a:lstStyle>
          <a:p>
            <a:r>
              <a:rPr lang="en-US" dirty="0"/>
              <a:t>Click to edit Master title style</a:t>
            </a:r>
          </a:p>
        </p:txBody>
      </p:sp>
      <p:sp>
        <p:nvSpPr>
          <p:cNvPr id="5" name="Slide Number Placeholder 4"/>
          <p:cNvSpPr>
            <a:spLocks noGrp="1"/>
          </p:cNvSpPr>
          <p:nvPr>
            <p:ph type="sldNum" sz="quarter" idx="12"/>
          </p:nvPr>
        </p:nvSpPr>
        <p:spPr>
          <a:xfrm>
            <a:off x="9067800" y="6356352"/>
            <a:ext cx="2743200" cy="365125"/>
          </a:xfrm>
        </p:spPr>
        <p:txBody>
          <a:bodyPr/>
          <a:lstStyle/>
          <a:p>
            <a:fld id="{786A64DB-DBB3-CA48-993E-0DE1651AF3A6}" type="slidenum">
              <a:rPr lang="en-US" smtClean="0"/>
              <a:t>‹#›</a:t>
            </a:fld>
            <a:endParaRPr lang="en-US" dirty="0"/>
          </a:p>
        </p:txBody>
      </p:sp>
      <p:sp>
        <p:nvSpPr>
          <p:cNvPr id="4" name="Content Placeholder 2"/>
          <p:cNvSpPr>
            <a:spLocks noGrp="1"/>
          </p:cNvSpPr>
          <p:nvPr>
            <p:ph idx="1"/>
          </p:nvPr>
        </p:nvSpPr>
        <p:spPr>
          <a:xfrm>
            <a:off x="838200" y="1825625"/>
            <a:ext cx="10515600" cy="4351339"/>
          </a:xfrm>
        </p:spPr>
        <p:txBody>
          <a:bodyPr/>
          <a:lstStyle>
            <a:lvl1pPr>
              <a:buClr>
                <a:srgbClr val="203864"/>
              </a:buClr>
              <a:defRPr>
                <a:solidFill>
                  <a:srgbClr val="203864"/>
                </a:solidFill>
              </a:defRPr>
            </a:lvl1pPr>
            <a:lvl2pPr marL="514338" indent="-171446">
              <a:buFont typeface=".AppleSystemUIFont"/>
              <a:buChar char="-"/>
              <a:defRPr>
                <a:solidFill>
                  <a:srgbClr val="203864"/>
                </a:solidFill>
              </a:defRPr>
            </a:lvl2pPr>
            <a:lvl3pPr marL="857229" indent="-171446">
              <a:buFont typeface=".AppleSystemUIFont"/>
              <a:buChar char="-"/>
              <a:defRPr>
                <a:solidFill>
                  <a:srgbClr val="203864"/>
                </a:solidFill>
              </a:defRPr>
            </a:lvl3pPr>
            <a:lvl4pPr marL="1200121" indent="-171446">
              <a:buFont typeface=".AppleSystemUIFont"/>
              <a:buChar char="-"/>
              <a:defRPr b="0">
                <a:solidFill>
                  <a:srgbClr val="203864"/>
                </a:solidFill>
              </a:defRPr>
            </a:lvl4pPr>
            <a:lvl5pPr marL="1543012" indent="-171446">
              <a:buFont typeface=".AppleSystemUIFont"/>
              <a:buChar char="-"/>
              <a:defRPr b="0">
                <a:solidFill>
                  <a:srgbClr val="20386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332996"/>
      </p:ext>
    </p:extLst>
  </p:cSld>
  <p:clrMapOvr>
    <a:masterClrMapping/>
  </p:clrMapOvr>
  <p:extLst>
    <p:ext uri="{DCECCB84-F9BA-43D5-87BE-67443E8EF086}">
      <p15:sldGuideLst xmlns:p15="http://schemas.microsoft.com/office/powerpoint/2012/main">
        <p15:guide id="1" orient="horz" pos="408">
          <p15:clr>
            <a:srgbClr val="FBAE40"/>
          </p15:clr>
        </p15:guide>
        <p15:guide id="2" pos="95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4C03BB-9A69-1B42-B67A-7980849BD99E}" type="datetime1">
              <a:rPr lang="en-US"/>
              <a:pPr>
                <a:defRPr/>
              </a:pPr>
              <a:t>9/16/2022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EA9501-3991-224D-A028-CF6B5AA6D9A1}" type="slidenum">
              <a:rPr lang="en-US"/>
              <a:pPr>
                <a:defRPr/>
              </a:pPr>
              <a:t>‹#›</a:t>
            </a:fld>
            <a:endParaRPr lang="en-US"/>
          </a:p>
        </p:txBody>
      </p:sp>
    </p:spTree>
    <p:extLst>
      <p:ext uri="{BB962C8B-B14F-4D97-AF65-F5344CB8AC3E}">
        <p14:creationId xmlns:p14="http://schemas.microsoft.com/office/powerpoint/2010/main" val="107637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E76AB17-1BE5-0D40-AC14-A9FBE4D386F7}" type="datetime1">
              <a:rPr lang="en-US"/>
              <a:pPr>
                <a:defRPr/>
              </a:pPr>
              <a:t>9/16/2022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BF1FE2-CE14-1B4E-BA2B-E1C9F69D1F5F}" type="slidenum">
              <a:rPr lang="en-US"/>
              <a:pPr>
                <a:defRPr/>
              </a:pPr>
              <a:t>‹#›</a:t>
            </a:fld>
            <a:endParaRPr lang="en-US"/>
          </a:p>
        </p:txBody>
      </p:sp>
    </p:spTree>
    <p:extLst>
      <p:ext uri="{BB962C8B-B14F-4D97-AF65-F5344CB8AC3E}">
        <p14:creationId xmlns:p14="http://schemas.microsoft.com/office/powerpoint/2010/main" val="1121425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477CDAE-087B-2142-BD06-9251EE443CDF}" type="datetime1">
              <a:rPr lang="en-US"/>
              <a:pPr>
                <a:defRPr/>
              </a:pPr>
              <a:t>9/16/2022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3B404D-F7A0-9B45-B116-B48F01FDF618}" type="slidenum">
              <a:rPr lang="en-US"/>
              <a:pPr>
                <a:defRPr/>
              </a:pPr>
              <a:t>‹#›</a:t>
            </a:fld>
            <a:endParaRPr lang="en-US"/>
          </a:p>
        </p:txBody>
      </p:sp>
    </p:spTree>
    <p:extLst>
      <p:ext uri="{BB962C8B-B14F-4D97-AF65-F5344CB8AC3E}">
        <p14:creationId xmlns:p14="http://schemas.microsoft.com/office/powerpoint/2010/main" val="234270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485C529-952B-3D4B-9C64-439EB63D99DA}" type="datetime1">
              <a:rPr lang="en-US"/>
              <a:pPr>
                <a:defRPr/>
              </a:pPr>
              <a:t>9/16/2022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1F461F7-3BD8-9843-87F4-3946A26469AF}" type="slidenum">
              <a:rPr lang="en-US"/>
              <a:pPr>
                <a:defRPr/>
              </a:pPr>
              <a:t>‹#›</a:t>
            </a:fld>
            <a:endParaRPr lang="en-US"/>
          </a:p>
        </p:txBody>
      </p:sp>
    </p:spTree>
    <p:extLst>
      <p:ext uri="{BB962C8B-B14F-4D97-AF65-F5344CB8AC3E}">
        <p14:creationId xmlns:p14="http://schemas.microsoft.com/office/powerpoint/2010/main" val="249022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328476-7B80-C84E-8B11-DD0E4B008314}" type="datetime1">
              <a:rPr lang="en-US"/>
              <a:pPr>
                <a:defRPr/>
              </a:pPr>
              <a:t>9/16/2022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B45DA23-0FBB-724C-B3D7-226850D5E33C}" type="slidenum">
              <a:rPr lang="en-US"/>
              <a:pPr>
                <a:defRPr/>
              </a:pPr>
              <a:t>‹#›</a:t>
            </a:fld>
            <a:endParaRPr lang="en-US"/>
          </a:p>
        </p:txBody>
      </p:sp>
    </p:spTree>
    <p:extLst>
      <p:ext uri="{BB962C8B-B14F-4D97-AF65-F5344CB8AC3E}">
        <p14:creationId xmlns:p14="http://schemas.microsoft.com/office/powerpoint/2010/main" val="2623835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9CE7E0-84D1-C642-B548-D48E328A57A4}" type="datetime1">
              <a:rPr lang="en-US"/>
              <a:pPr>
                <a:defRPr/>
              </a:pPr>
              <a:t>9/16/2022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525D19E-8A07-2A4B-9276-CF85B7988EBF}" type="slidenum">
              <a:rPr lang="en-US"/>
              <a:pPr>
                <a:defRPr/>
              </a:pPr>
              <a:t>‹#›</a:t>
            </a:fld>
            <a:endParaRPr lang="en-US"/>
          </a:p>
        </p:txBody>
      </p:sp>
    </p:spTree>
    <p:extLst>
      <p:ext uri="{BB962C8B-B14F-4D97-AF65-F5344CB8AC3E}">
        <p14:creationId xmlns:p14="http://schemas.microsoft.com/office/powerpoint/2010/main" val="3880697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078BD2E-E3BA-0C4E-B479-757F30608243}" type="datetime1">
              <a:rPr lang="en-US"/>
              <a:pPr>
                <a:defRPr/>
              </a:pPr>
              <a:t>9/16/2022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40DB55-CB19-CA43-A44A-5D27BA8C504D}" type="slidenum">
              <a:rPr lang="en-US"/>
              <a:pPr>
                <a:defRPr/>
              </a:pPr>
              <a:t>‹#›</a:t>
            </a:fld>
            <a:endParaRPr lang="en-US"/>
          </a:p>
        </p:txBody>
      </p:sp>
    </p:spTree>
    <p:extLst>
      <p:ext uri="{BB962C8B-B14F-4D97-AF65-F5344CB8AC3E}">
        <p14:creationId xmlns:p14="http://schemas.microsoft.com/office/powerpoint/2010/main" val="2791438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318887B-6A82-504C-AFA1-C42023A272EF}" type="datetime1">
              <a:rPr lang="en-US"/>
              <a:pPr>
                <a:defRPr/>
              </a:pPr>
              <a:t>9/16/2022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08717A-10F8-EE47-9CB6-FFCD0A79AA13}" type="slidenum">
              <a:rPr lang="en-US"/>
              <a:pPr>
                <a:defRPr/>
              </a:pPr>
              <a:t>‹#›</a:t>
            </a:fld>
            <a:endParaRPr lang="en-US"/>
          </a:p>
        </p:txBody>
      </p:sp>
    </p:spTree>
    <p:extLst>
      <p:ext uri="{BB962C8B-B14F-4D97-AF65-F5344CB8AC3E}">
        <p14:creationId xmlns:p14="http://schemas.microsoft.com/office/powerpoint/2010/main" val="871300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334935" y="98427"/>
            <a:ext cx="6711951" cy="492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825500" y="850901"/>
            <a:ext cx="10972800" cy="532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charset="0"/>
              </a:defRPr>
            </a:lvl1pPr>
          </a:lstStyle>
          <a:p>
            <a:pPr>
              <a:defRPr/>
            </a:pPr>
            <a:fld id="{F43C3E0C-2E9E-7F4E-B656-C8169CFB586A}" type="datetime1">
              <a:rPr lang="en-US"/>
              <a:pPr>
                <a:defRPr/>
              </a:pPr>
              <a:t>9/16/2022</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charset="0"/>
              </a:defRPr>
            </a:lvl1pPr>
          </a:lstStyle>
          <a:p>
            <a:pPr>
              <a:defRPr/>
            </a:pPr>
            <a:fld id="{910660B5-1146-B042-8FA5-76A8B04C985A}" type="slidenum">
              <a:rPr lang="en-US"/>
              <a:pPr>
                <a:defRPr/>
              </a:pPr>
              <a:t>‹#›</a:t>
            </a:fld>
            <a:endParaRPr lang="en-US"/>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954" y="0"/>
            <a:ext cx="12186047" cy="6861351"/>
          </a:xfrm>
          <a:prstGeom prst="rect">
            <a:avLst/>
          </a:prstGeom>
        </p:spPr>
      </p:pic>
    </p:spTree>
    <p:extLst>
      <p:ext uri="{BB962C8B-B14F-4D97-AF65-F5344CB8AC3E}">
        <p14:creationId xmlns:p14="http://schemas.microsoft.com/office/powerpoint/2010/main" val="2720611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r" defTabSz="457189" rtl="0" eaLnBrk="0" fontAlgn="base" hangingPunct="0">
        <a:spcBef>
          <a:spcPct val="0"/>
        </a:spcBef>
        <a:spcAft>
          <a:spcPct val="0"/>
        </a:spcAft>
        <a:defRPr sz="2800" b="1" kern="1200">
          <a:solidFill>
            <a:schemeClr val="bg1"/>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2pPr>
      <a:lvl3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3pPr>
      <a:lvl4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4pPr>
      <a:lvl5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5pPr>
      <a:lvl6pPr marL="457189" algn="ctr" defTabSz="457189" rtl="0" eaLnBrk="1" fontAlgn="base" hangingPunct="1">
        <a:spcBef>
          <a:spcPct val="0"/>
        </a:spcBef>
        <a:spcAft>
          <a:spcPct val="0"/>
        </a:spcAft>
        <a:defRPr sz="4400">
          <a:solidFill>
            <a:schemeClr val="tx1"/>
          </a:solidFill>
          <a:latin typeface="Calibri" charset="0"/>
          <a:ea typeface="ＭＳ Ｐゴシック" charset="-128"/>
        </a:defRPr>
      </a:lvl6pPr>
      <a:lvl7pPr marL="914377" algn="ctr" defTabSz="457189" rtl="0" eaLnBrk="1" fontAlgn="base" hangingPunct="1">
        <a:spcBef>
          <a:spcPct val="0"/>
        </a:spcBef>
        <a:spcAft>
          <a:spcPct val="0"/>
        </a:spcAft>
        <a:defRPr sz="4400">
          <a:solidFill>
            <a:schemeClr val="tx1"/>
          </a:solidFill>
          <a:latin typeface="Calibri" charset="0"/>
          <a:ea typeface="ＭＳ Ｐゴシック" charset="-128"/>
        </a:defRPr>
      </a:lvl7pPr>
      <a:lvl8pPr marL="1371566" algn="ctr" defTabSz="457189" rtl="0" eaLnBrk="1" fontAlgn="base" hangingPunct="1">
        <a:spcBef>
          <a:spcPct val="0"/>
        </a:spcBef>
        <a:spcAft>
          <a:spcPct val="0"/>
        </a:spcAft>
        <a:defRPr sz="4400">
          <a:solidFill>
            <a:schemeClr val="tx1"/>
          </a:solidFill>
          <a:latin typeface="Calibri" charset="0"/>
          <a:ea typeface="ＭＳ Ｐゴシック" charset="-128"/>
        </a:defRPr>
      </a:lvl8pPr>
      <a:lvl9pPr marL="1828754" algn="ctr" defTabSz="457189"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891" indent="-342891" algn="l" defTabSz="457189" rtl="0" eaLnBrk="0" fontAlgn="base" hangingPunct="0">
        <a:spcBef>
          <a:spcPct val="20000"/>
        </a:spcBef>
        <a:spcAft>
          <a:spcPct val="0"/>
        </a:spcAft>
        <a:buFont typeface="Arial" charset="0"/>
        <a:buChar char="•"/>
        <a:defRPr sz="2800" kern="1200">
          <a:solidFill>
            <a:srgbClr val="000099"/>
          </a:solidFill>
          <a:latin typeface="+mn-lt"/>
          <a:ea typeface="ＭＳ Ｐゴシック" charset="-128"/>
          <a:cs typeface="ＭＳ Ｐゴシック" charset="-128"/>
        </a:defRPr>
      </a:lvl1pPr>
      <a:lvl2pPr marL="742932" indent="-285744" algn="l" defTabSz="457189"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2971" indent="-228594" algn="l" defTabSz="457189" rtl="0" eaLnBrk="0" fontAlgn="base" hangingPunct="0">
        <a:spcBef>
          <a:spcPct val="20000"/>
        </a:spcBef>
        <a:spcAft>
          <a:spcPct val="0"/>
        </a:spcAft>
        <a:buFont typeface="Arial" charset="0"/>
        <a:buChar char="•"/>
        <a:defRPr sz="2400" kern="1200">
          <a:solidFill>
            <a:srgbClr val="FFCC00"/>
          </a:solidFill>
          <a:latin typeface="+mn-lt"/>
          <a:ea typeface="ＭＳ Ｐゴシック" charset="-128"/>
          <a:cs typeface="+mn-cs"/>
        </a:defRPr>
      </a:lvl3pPr>
      <a:lvl4pPr marL="1600160" indent="-228594" algn="l" defTabSz="457189"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349" indent="-228594" algn="l" defTabSz="457189"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gpm.nasa.gov/applications/2022-gpm-mentorshi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p:cNvSpPr>
            <a:spLocks noGrp="1"/>
          </p:cNvSpPr>
          <p:nvPr>
            <p:ph type="title"/>
          </p:nvPr>
        </p:nvSpPr>
        <p:spPr>
          <a:xfrm>
            <a:off x="5663812" y="766609"/>
            <a:ext cx="4165537" cy="754289"/>
          </a:xfrm>
          <a:solidFill>
            <a:srgbClr val="EECA2E"/>
          </a:solidFill>
        </p:spPr>
        <p:txBody>
          <a:bodyPr rtlCol="0">
            <a:noAutofit/>
          </a:bodyPr>
          <a:lstStyle/>
          <a:p>
            <a:pPr algn="ctr" eaLnBrk="1" fontAlgn="auto" hangingPunct="1">
              <a:spcAft>
                <a:spcPts val="0"/>
              </a:spcAft>
              <a:defRPr/>
            </a:pPr>
            <a:r>
              <a:rPr lang="en-US" sz="2400" b="0" dirty="0">
                <a:solidFill>
                  <a:schemeClr val="tx1"/>
                </a:solidFill>
                <a:effectLst/>
                <a:latin typeface="Oswald" panose="00000500000000000000" pitchFamily="2" charset="0"/>
                <a:ea typeface="Tahoma" panose="020B0604030504040204" pitchFamily="34" charset="0"/>
                <a:cs typeface="Arial" panose="020B0604020202020204" pitchFamily="34" charset="0"/>
              </a:rPr>
              <a:t>Convective Rainfall and AOD in Central Kalimantan, Indonesia </a:t>
            </a:r>
          </a:p>
        </p:txBody>
      </p:sp>
      <p:sp>
        <p:nvSpPr>
          <p:cNvPr id="17" name="Equals 16">
            <a:extLst>
              <a:ext uri="{FF2B5EF4-FFF2-40B4-BE49-F238E27FC236}">
                <a16:creationId xmlns:a16="http://schemas.microsoft.com/office/drawing/2014/main" id="{47363A62-958C-4E26-9387-0D69246039AB}"/>
              </a:ext>
            </a:extLst>
          </p:cNvPr>
          <p:cNvSpPr/>
          <p:nvPr/>
        </p:nvSpPr>
        <p:spPr>
          <a:xfrm>
            <a:off x="5029465" y="874731"/>
            <a:ext cx="457200" cy="457200"/>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6BBEC4FD-892E-4754-A2A7-5620E25D46AE}"/>
              </a:ext>
            </a:extLst>
          </p:cNvPr>
          <p:cNvSpPr txBox="1"/>
          <p:nvPr/>
        </p:nvSpPr>
        <p:spPr>
          <a:xfrm>
            <a:off x="5412287" y="101744"/>
            <a:ext cx="568603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swald SemiBold" panose="00000700000000000000" pitchFamily="2" charset="0"/>
                <a:ea typeface="+mn-ea"/>
                <a:cs typeface="+mn-cs"/>
              </a:rPr>
              <a:t>2022 NASA GPM Mentorship Program</a:t>
            </a:r>
          </a:p>
        </p:txBody>
      </p:sp>
      <p:sp>
        <p:nvSpPr>
          <p:cNvPr id="21" name="Rectangle 20">
            <a:extLst>
              <a:ext uri="{FF2B5EF4-FFF2-40B4-BE49-F238E27FC236}">
                <a16:creationId xmlns:a16="http://schemas.microsoft.com/office/drawing/2014/main" id="{E189189C-33CD-4306-B702-F073035D3EEF}"/>
              </a:ext>
            </a:extLst>
          </p:cNvPr>
          <p:cNvSpPr/>
          <p:nvPr/>
        </p:nvSpPr>
        <p:spPr>
          <a:xfrm>
            <a:off x="1192204" y="578693"/>
            <a:ext cx="760011" cy="1005840"/>
          </a:xfrm>
          <a:prstGeom prst="rect">
            <a:avLst/>
          </a:prstGeom>
          <a:blipFill>
            <a:blip r:embed="rId3"/>
            <a:stretch>
              <a:fillRect/>
            </a:stretch>
          </a:blipFill>
          <a:ln w="28575"/>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EFD8CBDE-DE83-4AA6-836C-BA2C10215985}"/>
              </a:ext>
            </a:extLst>
          </p:cNvPr>
          <p:cNvSpPr/>
          <p:nvPr/>
        </p:nvSpPr>
        <p:spPr>
          <a:xfrm>
            <a:off x="4090253" y="624964"/>
            <a:ext cx="640946" cy="1005840"/>
          </a:xfrm>
          <a:prstGeom prst="rect">
            <a:avLst/>
          </a:prstGeom>
          <a:blipFill>
            <a:blip r:embed="rId4"/>
            <a:stretch>
              <a:fillRect/>
            </a:stretch>
          </a:blipFill>
          <a:ln w="3175"/>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5E662DA9-96FD-499F-BFC0-3CCBF892AA18}"/>
              </a:ext>
            </a:extLst>
          </p:cNvPr>
          <p:cNvSpPr txBox="1"/>
          <p:nvPr/>
        </p:nvSpPr>
        <p:spPr>
          <a:xfrm>
            <a:off x="406647" y="2510440"/>
            <a:ext cx="6993394" cy="4076950"/>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Deep convective rainfall and wildfires are a common occurrence in Indonesia’s Central Kalimantan region. Previous studies show that aerosols can affect and/or influence the forming of convective clouds. </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For this project, the team analyzed shallow, deep convective and stratiform events from 2015 over Central Kalimantan using GPM DPR data and comparing it to the amount of atmospheric aerosols using AOD retrievals from ground-based measurements from AERONET. </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Project findings show that Central Kalimantan has a monsoonal rainfall pattern in which both wet season and dry season are dominated by deep convective rainfall events and low AOD appears linked to enhanced deep convective rainfall (Nov – Jan).</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This type of analysis provides an opportunity for the BMKG (Met Agency of Indonesia) to understand more about the relationships among active fires, AOD and convective rainfall events throughout the Central Kalimantan region. </a:t>
            </a:r>
          </a:p>
        </p:txBody>
      </p:sp>
      <p:sp>
        <p:nvSpPr>
          <p:cNvPr id="25" name="Cross 24">
            <a:extLst>
              <a:ext uri="{FF2B5EF4-FFF2-40B4-BE49-F238E27FC236}">
                <a16:creationId xmlns:a16="http://schemas.microsoft.com/office/drawing/2014/main" id="{8025ADFF-27F6-40D3-96F6-0ABC7D7F2CEA}"/>
              </a:ext>
            </a:extLst>
          </p:cNvPr>
          <p:cNvSpPr/>
          <p:nvPr/>
        </p:nvSpPr>
        <p:spPr>
          <a:xfrm>
            <a:off x="2122763" y="936132"/>
            <a:ext cx="274320" cy="274320"/>
          </a:xfrm>
          <a:prstGeom prst="plus">
            <a:avLst>
              <a:gd name="adj" fmla="val 35000"/>
            </a:avLst>
          </a:prstGeom>
          <a:gradFill>
            <a:gsLst>
              <a:gs pos="2000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Title 20">
            <a:extLst>
              <a:ext uri="{FF2B5EF4-FFF2-40B4-BE49-F238E27FC236}">
                <a16:creationId xmlns:a16="http://schemas.microsoft.com/office/drawing/2014/main" id="{85C0E4B0-8A40-43D7-A8C2-B68CDCC359B3}"/>
              </a:ext>
            </a:extLst>
          </p:cNvPr>
          <p:cNvSpPr txBox="1">
            <a:spLocks/>
          </p:cNvSpPr>
          <p:nvPr/>
        </p:nvSpPr>
        <p:spPr bwMode="auto">
          <a:xfrm>
            <a:off x="713783" y="1618031"/>
            <a:ext cx="1732225" cy="457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r" defTabSz="457189" rtl="0" eaLnBrk="0" fontAlgn="base" hangingPunct="0">
              <a:spcBef>
                <a:spcPct val="0"/>
              </a:spcBef>
              <a:spcAft>
                <a:spcPct val="0"/>
              </a:spcAft>
              <a:defRPr sz="2800" b="1" kern="1200">
                <a:solidFill>
                  <a:schemeClr val="bg1"/>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2pPr>
            <a:lvl3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3pPr>
            <a:lvl4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4pPr>
            <a:lvl5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5pPr>
            <a:lvl6pPr marL="457189" algn="ctr" defTabSz="457189" rtl="0" eaLnBrk="1" fontAlgn="base" hangingPunct="1">
              <a:spcBef>
                <a:spcPct val="0"/>
              </a:spcBef>
              <a:spcAft>
                <a:spcPct val="0"/>
              </a:spcAft>
              <a:defRPr sz="4400">
                <a:solidFill>
                  <a:schemeClr val="tx1"/>
                </a:solidFill>
                <a:latin typeface="Calibri" charset="0"/>
                <a:ea typeface="ＭＳ Ｐゴシック" charset="-128"/>
              </a:defRPr>
            </a:lvl6pPr>
            <a:lvl7pPr marL="914377" algn="ctr" defTabSz="457189" rtl="0" eaLnBrk="1" fontAlgn="base" hangingPunct="1">
              <a:spcBef>
                <a:spcPct val="0"/>
              </a:spcBef>
              <a:spcAft>
                <a:spcPct val="0"/>
              </a:spcAft>
              <a:defRPr sz="4400">
                <a:solidFill>
                  <a:schemeClr val="tx1"/>
                </a:solidFill>
                <a:latin typeface="Calibri" charset="0"/>
                <a:ea typeface="ＭＳ Ｐゴシック" charset="-128"/>
              </a:defRPr>
            </a:lvl7pPr>
            <a:lvl8pPr marL="1371566" algn="ctr" defTabSz="457189" rtl="0" eaLnBrk="1" fontAlgn="base" hangingPunct="1">
              <a:spcBef>
                <a:spcPct val="0"/>
              </a:spcBef>
              <a:spcAft>
                <a:spcPct val="0"/>
              </a:spcAft>
              <a:defRPr sz="4400">
                <a:solidFill>
                  <a:schemeClr val="tx1"/>
                </a:solidFill>
                <a:latin typeface="Calibri" charset="0"/>
                <a:ea typeface="ＭＳ Ｐゴシック" charset="-128"/>
              </a:defRPr>
            </a:lvl8pPr>
            <a:lvl9pPr marL="1828754" algn="ctr" defTabSz="457189" rtl="0" eaLnBrk="1" fontAlgn="base" hangingPunct="1">
              <a:spcBef>
                <a:spcPct val="0"/>
              </a:spcBef>
              <a:spcAft>
                <a:spcPct val="0"/>
              </a:spcAft>
              <a:defRPr sz="4400">
                <a:solidFill>
                  <a:schemeClr val="tx1"/>
                </a:solidFill>
                <a:latin typeface="Calibri" charset="0"/>
                <a:ea typeface="ＭＳ Ｐゴシック" charset="-128"/>
              </a:defRPr>
            </a:lvl9p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swald" panose="00000500000000000000" pitchFamily="2" charset="0"/>
                <a:ea typeface="Tahoma" panose="020B0604030504040204" pitchFamily="34" charset="0"/>
                <a:cs typeface="Arial" panose="020B0604020202020204" pitchFamily="34" charset="0"/>
              </a:rPr>
              <a:t>PMM Mentor: </a:t>
            </a:r>
          </a:p>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swald" panose="00000500000000000000" pitchFamily="2" charset="0"/>
                <a:ea typeface="Tahoma" panose="020B0604030504040204" pitchFamily="34" charset="0"/>
                <a:cs typeface="Arial" panose="020B0604020202020204" pitchFamily="34" charset="0"/>
              </a:rPr>
              <a:t>Courtney Schumacher</a:t>
            </a:r>
          </a:p>
        </p:txBody>
      </p:sp>
      <p:sp>
        <p:nvSpPr>
          <p:cNvPr id="27" name="Title 20">
            <a:extLst>
              <a:ext uri="{FF2B5EF4-FFF2-40B4-BE49-F238E27FC236}">
                <a16:creationId xmlns:a16="http://schemas.microsoft.com/office/drawing/2014/main" id="{617CA5BF-915A-49F6-9FA5-4D3993D59462}"/>
              </a:ext>
            </a:extLst>
          </p:cNvPr>
          <p:cNvSpPr txBox="1">
            <a:spLocks/>
          </p:cNvSpPr>
          <p:nvPr/>
        </p:nvSpPr>
        <p:spPr bwMode="auto">
          <a:xfrm>
            <a:off x="2972717" y="1715093"/>
            <a:ext cx="2888066" cy="474666"/>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r" defTabSz="457189" rtl="0" eaLnBrk="0" fontAlgn="base" hangingPunct="0">
              <a:spcBef>
                <a:spcPct val="0"/>
              </a:spcBef>
              <a:spcAft>
                <a:spcPct val="0"/>
              </a:spcAft>
              <a:defRPr sz="2800" b="1" kern="1200">
                <a:solidFill>
                  <a:schemeClr val="bg1"/>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2pPr>
            <a:lvl3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3pPr>
            <a:lvl4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4pPr>
            <a:lvl5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5pPr>
            <a:lvl6pPr marL="457189" algn="ctr" defTabSz="457189" rtl="0" eaLnBrk="1" fontAlgn="base" hangingPunct="1">
              <a:spcBef>
                <a:spcPct val="0"/>
              </a:spcBef>
              <a:spcAft>
                <a:spcPct val="0"/>
              </a:spcAft>
              <a:defRPr sz="4400">
                <a:solidFill>
                  <a:schemeClr val="tx1"/>
                </a:solidFill>
                <a:latin typeface="Calibri" charset="0"/>
                <a:ea typeface="ＭＳ Ｐゴシック" charset="-128"/>
              </a:defRPr>
            </a:lvl6pPr>
            <a:lvl7pPr marL="914377" algn="ctr" defTabSz="457189" rtl="0" eaLnBrk="1" fontAlgn="base" hangingPunct="1">
              <a:spcBef>
                <a:spcPct val="0"/>
              </a:spcBef>
              <a:spcAft>
                <a:spcPct val="0"/>
              </a:spcAft>
              <a:defRPr sz="4400">
                <a:solidFill>
                  <a:schemeClr val="tx1"/>
                </a:solidFill>
                <a:latin typeface="Calibri" charset="0"/>
                <a:ea typeface="ＭＳ Ｐゴシック" charset="-128"/>
              </a:defRPr>
            </a:lvl7pPr>
            <a:lvl8pPr marL="1371566" algn="ctr" defTabSz="457189" rtl="0" eaLnBrk="1" fontAlgn="base" hangingPunct="1">
              <a:spcBef>
                <a:spcPct val="0"/>
              </a:spcBef>
              <a:spcAft>
                <a:spcPct val="0"/>
              </a:spcAft>
              <a:defRPr sz="4400">
                <a:solidFill>
                  <a:schemeClr val="tx1"/>
                </a:solidFill>
                <a:latin typeface="Calibri" charset="0"/>
                <a:ea typeface="ＭＳ Ｐゴシック" charset="-128"/>
              </a:defRPr>
            </a:lvl8pPr>
            <a:lvl9pPr marL="1828754" algn="ctr" defTabSz="457189" rtl="0" eaLnBrk="1" fontAlgn="base" hangingPunct="1">
              <a:spcBef>
                <a:spcPct val="0"/>
              </a:spcBef>
              <a:spcAft>
                <a:spcPct val="0"/>
              </a:spcAft>
              <a:defRPr sz="4400">
                <a:solidFill>
                  <a:schemeClr val="tx1"/>
                </a:solidFill>
                <a:latin typeface="Calibri" charset="0"/>
                <a:ea typeface="ＭＳ Ｐゴシック" charset="-128"/>
              </a:defRPr>
            </a:lvl9p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swald" panose="00000500000000000000" pitchFamily="2" charset="0"/>
                <a:ea typeface="Tahoma" panose="020B0604030504040204" pitchFamily="34" charset="0"/>
                <a:cs typeface="Arial" panose="020B0604020202020204" pitchFamily="34" charset="0"/>
              </a:rPr>
              <a:t>Mentee: </a:t>
            </a:r>
          </a:p>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swald" panose="00000500000000000000" pitchFamily="2" charset="0"/>
                <a:ea typeface="Tahoma" panose="020B0604030504040204" pitchFamily="34" charset="0"/>
                <a:cs typeface="Arial" panose="020B0604020202020204" pitchFamily="34" charset="0"/>
              </a:rPr>
              <a:t>Ayuna Santika,</a:t>
            </a:r>
          </a:p>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swald" panose="00000500000000000000" pitchFamily="2" charset="0"/>
                <a:ea typeface="Tahoma" panose="020B0604030504040204" pitchFamily="34" charset="0"/>
                <a:cs typeface="Arial" panose="020B0604020202020204" pitchFamily="34" charset="0"/>
              </a:rPr>
              <a:t>BMKG</a:t>
            </a:r>
          </a:p>
        </p:txBody>
      </p:sp>
      <p:sp>
        <p:nvSpPr>
          <p:cNvPr id="30" name="TextBox 29">
            <a:extLst>
              <a:ext uri="{FF2B5EF4-FFF2-40B4-BE49-F238E27FC236}">
                <a16:creationId xmlns:a16="http://schemas.microsoft.com/office/drawing/2014/main" id="{8980D203-C981-460F-A5F0-D7F1EB28BB21}"/>
              </a:ext>
            </a:extLst>
          </p:cNvPr>
          <p:cNvSpPr txBox="1"/>
          <p:nvPr/>
        </p:nvSpPr>
        <p:spPr>
          <a:xfrm>
            <a:off x="7619815" y="5522750"/>
            <a:ext cx="493473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Figure: An analysis of monthly convective shallow, deep convective and stratiform events over Indonesia’s Central Kalimantan region using GPM DPR (top) and monthly AOD profiles using data from AERONET (bottom) (Credit: A Santika).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799BABD2-7809-4F1F-924F-EB9B4B6300D9}"/>
              </a:ext>
            </a:extLst>
          </p:cNvPr>
          <p:cNvSpPr/>
          <p:nvPr/>
        </p:nvSpPr>
        <p:spPr>
          <a:xfrm>
            <a:off x="2567631" y="578693"/>
            <a:ext cx="822960" cy="1005840"/>
          </a:xfrm>
          <a:prstGeom prst="rect">
            <a:avLst/>
          </a:prstGeom>
          <a:blipFill>
            <a:blip r:embed="rId5"/>
            <a:stretch>
              <a:fillRect/>
            </a:stretch>
          </a:blipFill>
          <a:ln w="28575"/>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itle 20">
            <a:extLst>
              <a:ext uri="{FF2B5EF4-FFF2-40B4-BE49-F238E27FC236}">
                <a16:creationId xmlns:a16="http://schemas.microsoft.com/office/drawing/2014/main" id="{F09A2BD0-B818-44F5-9673-B71BE814AFD4}"/>
              </a:ext>
            </a:extLst>
          </p:cNvPr>
          <p:cNvSpPr txBox="1">
            <a:spLocks/>
          </p:cNvSpPr>
          <p:nvPr/>
        </p:nvSpPr>
        <p:spPr bwMode="auto">
          <a:xfrm>
            <a:off x="1960145" y="1619302"/>
            <a:ext cx="2025660" cy="457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r" defTabSz="457189" rtl="0" eaLnBrk="0" fontAlgn="base" hangingPunct="0">
              <a:spcBef>
                <a:spcPct val="0"/>
              </a:spcBef>
              <a:spcAft>
                <a:spcPct val="0"/>
              </a:spcAft>
              <a:defRPr sz="2800" b="1" kern="1200">
                <a:solidFill>
                  <a:schemeClr val="bg1"/>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2pPr>
            <a:lvl3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3pPr>
            <a:lvl4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4pPr>
            <a:lvl5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5pPr>
            <a:lvl6pPr marL="457189" algn="ctr" defTabSz="457189" rtl="0" eaLnBrk="1" fontAlgn="base" hangingPunct="1">
              <a:spcBef>
                <a:spcPct val="0"/>
              </a:spcBef>
              <a:spcAft>
                <a:spcPct val="0"/>
              </a:spcAft>
              <a:defRPr sz="4400">
                <a:solidFill>
                  <a:schemeClr val="tx1"/>
                </a:solidFill>
                <a:latin typeface="Calibri" charset="0"/>
                <a:ea typeface="ＭＳ Ｐゴシック" charset="-128"/>
              </a:defRPr>
            </a:lvl6pPr>
            <a:lvl7pPr marL="914377" algn="ctr" defTabSz="457189" rtl="0" eaLnBrk="1" fontAlgn="base" hangingPunct="1">
              <a:spcBef>
                <a:spcPct val="0"/>
              </a:spcBef>
              <a:spcAft>
                <a:spcPct val="0"/>
              </a:spcAft>
              <a:defRPr sz="4400">
                <a:solidFill>
                  <a:schemeClr val="tx1"/>
                </a:solidFill>
                <a:latin typeface="Calibri" charset="0"/>
                <a:ea typeface="ＭＳ Ｐゴシック" charset="-128"/>
              </a:defRPr>
            </a:lvl7pPr>
            <a:lvl8pPr marL="1371566" algn="ctr" defTabSz="457189" rtl="0" eaLnBrk="1" fontAlgn="base" hangingPunct="1">
              <a:spcBef>
                <a:spcPct val="0"/>
              </a:spcBef>
              <a:spcAft>
                <a:spcPct val="0"/>
              </a:spcAft>
              <a:defRPr sz="4400">
                <a:solidFill>
                  <a:schemeClr val="tx1"/>
                </a:solidFill>
                <a:latin typeface="Calibri" charset="0"/>
                <a:ea typeface="ＭＳ Ｐゴシック" charset="-128"/>
              </a:defRPr>
            </a:lvl8pPr>
            <a:lvl9pPr marL="1828754" algn="ctr" defTabSz="457189" rtl="0" eaLnBrk="1" fontAlgn="base" hangingPunct="1">
              <a:spcBef>
                <a:spcPct val="0"/>
              </a:spcBef>
              <a:spcAft>
                <a:spcPct val="0"/>
              </a:spcAft>
              <a:defRPr sz="4400">
                <a:solidFill>
                  <a:schemeClr val="tx1"/>
                </a:solidFill>
                <a:latin typeface="Calibri" charset="0"/>
                <a:ea typeface="ＭＳ Ｐゴシック" charset="-128"/>
              </a:defRPr>
            </a:lvl9p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swald" panose="00000500000000000000" pitchFamily="2" charset="0"/>
                <a:ea typeface="Tahoma" panose="020B0604030504040204" pitchFamily="34" charset="0"/>
                <a:cs typeface="Arial" panose="020B0604020202020204" pitchFamily="34" charset="0"/>
              </a:rPr>
              <a:t>PMM Mentor: </a:t>
            </a:r>
          </a:p>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swald" panose="00000500000000000000" pitchFamily="2" charset="0"/>
                <a:ea typeface="Tahoma" panose="020B0604030504040204" pitchFamily="34" charset="0"/>
                <a:cs typeface="Arial" panose="020B0604020202020204" pitchFamily="34" charset="0"/>
              </a:rPr>
              <a:t>Aaron Funk</a:t>
            </a:r>
          </a:p>
        </p:txBody>
      </p:sp>
      <p:sp>
        <p:nvSpPr>
          <p:cNvPr id="16" name="Title 20">
            <a:extLst>
              <a:ext uri="{FF2B5EF4-FFF2-40B4-BE49-F238E27FC236}">
                <a16:creationId xmlns:a16="http://schemas.microsoft.com/office/drawing/2014/main" id="{4A3D3F59-B5F9-416B-9222-72BB498ACB5A}"/>
              </a:ext>
            </a:extLst>
          </p:cNvPr>
          <p:cNvSpPr txBox="1">
            <a:spLocks/>
          </p:cNvSpPr>
          <p:nvPr/>
        </p:nvSpPr>
        <p:spPr bwMode="auto">
          <a:xfrm>
            <a:off x="1005561" y="2081589"/>
            <a:ext cx="2783043" cy="43172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r" defTabSz="457189" rtl="0" eaLnBrk="0" fontAlgn="base" hangingPunct="0">
              <a:spcBef>
                <a:spcPct val="0"/>
              </a:spcBef>
              <a:spcAft>
                <a:spcPct val="0"/>
              </a:spcAft>
              <a:defRPr sz="2800" b="1" kern="1200">
                <a:solidFill>
                  <a:schemeClr val="bg1"/>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2pPr>
            <a:lvl3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3pPr>
            <a:lvl4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4pPr>
            <a:lvl5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5pPr>
            <a:lvl6pPr marL="457189" algn="ctr" defTabSz="457189" rtl="0" eaLnBrk="1" fontAlgn="base" hangingPunct="1">
              <a:spcBef>
                <a:spcPct val="0"/>
              </a:spcBef>
              <a:spcAft>
                <a:spcPct val="0"/>
              </a:spcAft>
              <a:defRPr sz="4400">
                <a:solidFill>
                  <a:schemeClr val="tx1"/>
                </a:solidFill>
                <a:latin typeface="Calibri" charset="0"/>
                <a:ea typeface="ＭＳ Ｐゴシック" charset="-128"/>
              </a:defRPr>
            </a:lvl6pPr>
            <a:lvl7pPr marL="914377" algn="ctr" defTabSz="457189" rtl="0" eaLnBrk="1" fontAlgn="base" hangingPunct="1">
              <a:spcBef>
                <a:spcPct val="0"/>
              </a:spcBef>
              <a:spcAft>
                <a:spcPct val="0"/>
              </a:spcAft>
              <a:defRPr sz="4400">
                <a:solidFill>
                  <a:schemeClr val="tx1"/>
                </a:solidFill>
                <a:latin typeface="Calibri" charset="0"/>
                <a:ea typeface="ＭＳ Ｐゴシック" charset="-128"/>
              </a:defRPr>
            </a:lvl7pPr>
            <a:lvl8pPr marL="1371566" algn="ctr" defTabSz="457189" rtl="0" eaLnBrk="1" fontAlgn="base" hangingPunct="1">
              <a:spcBef>
                <a:spcPct val="0"/>
              </a:spcBef>
              <a:spcAft>
                <a:spcPct val="0"/>
              </a:spcAft>
              <a:defRPr sz="4400">
                <a:solidFill>
                  <a:schemeClr val="tx1"/>
                </a:solidFill>
                <a:latin typeface="Calibri" charset="0"/>
                <a:ea typeface="ＭＳ Ｐゴシック" charset="-128"/>
              </a:defRPr>
            </a:lvl8pPr>
            <a:lvl9pPr marL="1828754" algn="ctr" defTabSz="457189" rtl="0" eaLnBrk="1" fontAlgn="base" hangingPunct="1">
              <a:spcBef>
                <a:spcPct val="0"/>
              </a:spcBef>
              <a:spcAft>
                <a:spcPct val="0"/>
              </a:spcAft>
              <a:defRPr sz="4400">
                <a:solidFill>
                  <a:schemeClr val="tx1"/>
                </a:solidFill>
                <a:latin typeface="Calibri" charset="0"/>
                <a:ea typeface="ＭＳ Ｐゴシック" charset="-128"/>
              </a:defRPr>
            </a:lvl9p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swald" panose="00000500000000000000" pitchFamily="2" charset="0"/>
                <a:ea typeface="Tahoma" panose="020B0604030504040204" pitchFamily="34" charset="0"/>
                <a:cs typeface="Arial" panose="020B0604020202020204" pitchFamily="34" charset="0"/>
              </a:rPr>
              <a:t>Texas A&amp;M University- College Station</a:t>
            </a:r>
          </a:p>
        </p:txBody>
      </p:sp>
      <p:sp>
        <p:nvSpPr>
          <p:cNvPr id="18" name="Cross 17">
            <a:extLst>
              <a:ext uri="{FF2B5EF4-FFF2-40B4-BE49-F238E27FC236}">
                <a16:creationId xmlns:a16="http://schemas.microsoft.com/office/drawing/2014/main" id="{DAA27F00-7CC2-4C15-8C2F-ADEE205970BA}"/>
              </a:ext>
            </a:extLst>
          </p:cNvPr>
          <p:cNvSpPr/>
          <p:nvPr/>
        </p:nvSpPr>
        <p:spPr>
          <a:xfrm>
            <a:off x="3574900" y="936132"/>
            <a:ext cx="274320" cy="274320"/>
          </a:xfrm>
          <a:prstGeom prst="plus">
            <a:avLst>
              <a:gd name="adj" fmla="val 35000"/>
            </a:avLst>
          </a:prstGeom>
          <a:gradFill>
            <a:gsLst>
              <a:gs pos="2000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8D36C81D-EC48-4400-A88F-3274A0B685F5}"/>
              </a:ext>
            </a:extLst>
          </p:cNvPr>
          <p:cNvPicPr>
            <a:picLocks noChangeAspect="1"/>
          </p:cNvPicPr>
          <p:nvPr/>
        </p:nvPicPr>
        <p:blipFill>
          <a:blip r:embed="rId6"/>
          <a:stretch>
            <a:fillRect/>
          </a:stretch>
        </p:blipFill>
        <p:spPr>
          <a:xfrm>
            <a:off x="7619815" y="1566113"/>
            <a:ext cx="4165538" cy="3940238"/>
          </a:xfrm>
          <a:prstGeom prst="rect">
            <a:avLst/>
          </a:prstGeom>
          <a:ln>
            <a:solidFill>
              <a:schemeClr val="tx1"/>
            </a:solidFill>
          </a:ln>
        </p:spPr>
      </p:pic>
      <p:sp>
        <p:nvSpPr>
          <p:cNvPr id="19" name="TextBox 18">
            <a:extLst>
              <a:ext uri="{FF2B5EF4-FFF2-40B4-BE49-F238E27FC236}">
                <a16:creationId xmlns:a16="http://schemas.microsoft.com/office/drawing/2014/main" id="{2F4CDB9C-21A3-4861-92D1-75A186F75D03}"/>
              </a:ext>
            </a:extLst>
          </p:cNvPr>
          <p:cNvSpPr txBox="1"/>
          <p:nvPr/>
        </p:nvSpPr>
        <p:spPr>
          <a:xfrm>
            <a:off x="6801693" y="6537541"/>
            <a:ext cx="575603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Check out more details at </a:t>
            </a:r>
            <a:r>
              <a:rPr kumimoji="0" lang="en-US" sz="1200" b="0" i="1"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hlinkClick r:id="rId7"/>
              </a:rPr>
              <a:t>https://gpm.nasa.gov/applications/2022-gpm-mentorship/</a:t>
            </a:r>
            <a:r>
              <a:rPr kumimoji="0" lang="en-US" sz="1200" b="0" i="1"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dirty="0">
              <a:ln>
                <a:noFill/>
              </a:ln>
              <a:solidFill>
                <a:srgbClr val="0070C0"/>
              </a:solidFill>
              <a:effectLst/>
              <a:uLnTx/>
              <a:uFillTx/>
              <a:latin typeface="Calibri"/>
              <a:ea typeface="+mn-ea"/>
              <a:cs typeface="+mn-cs"/>
            </a:endParaRPr>
          </a:p>
        </p:txBody>
      </p:sp>
    </p:spTree>
    <p:extLst>
      <p:ext uri="{BB962C8B-B14F-4D97-AF65-F5344CB8AC3E}">
        <p14:creationId xmlns:p14="http://schemas.microsoft.com/office/powerpoint/2010/main" val="3493587789"/>
      </p:ext>
    </p:extLst>
  </p:cSld>
  <p:clrMapOvr>
    <a:masterClrMapping/>
  </p:clrMapOvr>
</p:sld>
</file>

<file path=ppt/theme/theme1.xml><?xml version="1.0" encoding="utf-8"?>
<a:theme xmlns:a="http://schemas.openxmlformats.org/drawingml/2006/main" name="K-2 GPM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248</Words>
  <Application>Microsoft Office PowerPoint</Application>
  <PresentationFormat>Widescreen</PresentationFormat>
  <Paragraphs>17</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.AppleSystemUIFont</vt:lpstr>
      <vt:lpstr>Arial</vt:lpstr>
      <vt:lpstr>Calibri</vt:lpstr>
      <vt:lpstr>Oswald</vt:lpstr>
      <vt:lpstr>Oswald SemiBold</vt:lpstr>
      <vt:lpstr>Wingdings</vt:lpstr>
      <vt:lpstr>K-2 GPM final</vt:lpstr>
      <vt:lpstr>Convective Rainfall and AOD in Central Kalimantan, Indonesia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Convective Rainfall and AOD in Central Kalimantan, Indonesia </dc:title>
  <dc:creator>Portier, Andrea M. (GSFC-612.0)[SCIENCE SYSTEMS AND APPLICATIONS INC]</dc:creator>
  <cp:lastModifiedBy>Portier, Andrea M. (GSFC-612.0)[SCIENCE SYSTEMS AND APPLICATIONS INC]</cp:lastModifiedBy>
  <cp:revision>1</cp:revision>
  <dcterms:created xsi:type="dcterms:W3CDTF">2022-09-16T20:02:23Z</dcterms:created>
  <dcterms:modified xsi:type="dcterms:W3CDTF">2022-09-16T20:04:21Z</dcterms:modified>
</cp:coreProperties>
</file>