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7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6" d="100"/>
          <a:sy n="96" d="100"/>
        </p:scale>
        <p:origin x="18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DD798-5897-4F86-AEFA-7DE7FADDA928}"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F7887-8350-4E59-BCF9-40C424C3E19A}" type="slidenum">
              <a:rPr lang="en-US" smtClean="0"/>
              <a:t>‹#›</a:t>
            </a:fld>
            <a:endParaRPr lang="en-US"/>
          </a:p>
        </p:txBody>
      </p:sp>
    </p:spTree>
    <p:extLst>
      <p:ext uri="{BB962C8B-B14F-4D97-AF65-F5344CB8AC3E}">
        <p14:creationId xmlns:p14="http://schemas.microsoft.com/office/powerpoint/2010/main" val="237288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49C316-A2B6-4CF7-B6EA-B132F9046B5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09325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7" descr="Pictur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0611" y="0"/>
            <a:ext cx="987167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9089" y="168814"/>
            <a:ext cx="10363200" cy="1470025"/>
          </a:xfrm>
        </p:spPr>
        <p:txBody>
          <a:bodyPr/>
          <a:lstStyle>
            <a:lvl1pPr algn="ctr">
              <a:defRPr sz="3600"/>
            </a:lvl1pPr>
          </a:lstStyle>
          <a:p>
            <a:r>
              <a:rPr lang="en-US"/>
              <a:t>Click to edit Master title style</a:t>
            </a:r>
          </a:p>
        </p:txBody>
      </p:sp>
      <p:sp>
        <p:nvSpPr>
          <p:cNvPr id="3" name="Subtitle 2"/>
          <p:cNvSpPr>
            <a:spLocks noGrp="1"/>
          </p:cNvSpPr>
          <p:nvPr>
            <p:ph type="subTitle" idx="1"/>
          </p:nvPr>
        </p:nvSpPr>
        <p:spPr>
          <a:xfrm>
            <a:off x="7202660" y="1821765"/>
            <a:ext cx="3947941" cy="4756835"/>
          </a:xfrm>
        </p:spPr>
        <p:txBody>
          <a:bodyPr/>
          <a:lstStyle>
            <a:lvl1pPr marL="0" indent="0" algn="ctr">
              <a:buNone/>
              <a:defRPr>
                <a:solidFill>
                  <a:srgbClr val="FFCC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9675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54E67F-AF4F-D94C-A41E-1AE2901024A5}" type="datetime1">
              <a:rPr lang="en-US"/>
              <a:pPr>
                <a:defRPr/>
              </a:pPr>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840AB-69EC-5049-9BB0-9B563DAF5C99}" type="slidenum">
              <a:rPr lang="en-US"/>
              <a:pPr>
                <a:defRPr/>
              </a:pPr>
              <a:t>‹#›</a:t>
            </a:fld>
            <a:endParaRPr lang="en-US"/>
          </a:p>
        </p:txBody>
      </p:sp>
    </p:spTree>
    <p:extLst>
      <p:ext uri="{BB962C8B-B14F-4D97-AF65-F5344CB8AC3E}">
        <p14:creationId xmlns:p14="http://schemas.microsoft.com/office/powerpoint/2010/main" val="98377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6AEB1F-9729-4541-A48B-07E9AB89E1A0}" type="datetime1">
              <a:rPr lang="en-US"/>
              <a:pPr>
                <a:defRPr/>
              </a:pPr>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475F84-ADAF-834F-8E21-D47D1DC42F73}" type="slidenum">
              <a:rPr lang="en-US"/>
              <a:pPr>
                <a:defRPr/>
              </a:pPr>
              <a:t>‹#›</a:t>
            </a:fld>
            <a:endParaRPr lang="en-US"/>
          </a:p>
        </p:txBody>
      </p:sp>
    </p:spTree>
    <p:extLst>
      <p:ext uri="{BB962C8B-B14F-4D97-AF65-F5344CB8AC3E}">
        <p14:creationId xmlns:p14="http://schemas.microsoft.com/office/powerpoint/2010/main" val="2184772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1"/>
            <a:ext cx="10515600" cy="553998"/>
          </a:xfrm>
        </p:spPr>
        <p:txBody>
          <a:bodyPr anchor="t" anchorCtr="0">
            <a:spAutoFit/>
          </a:bodyPr>
          <a:lstStyle>
            <a:lvl1pPr>
              <a:defRPr sz="3000"/>
            </a:lvl1pPr>
          </a:lstStyle>
          <a:p>
            <a:r>
              <a:rPr lang="en-US" dirty="0"/>
              <a:t>Click to edit Master title style</a:t>
            </a:r>
          </a:p>
        </p:txBody>
      </p:sp>
      <p:sp>
        <p:nvSpPr>
          <p:cNvPr id="5" name="Slide Number Placeholder 4"/>
          <p:cNvSpPr>
            <a:spLocks noGrp="1"/>
          </p:cNvSpPr>
          <p:nvPr>
            <p:ph type="sldNum" sz="quarter" idx="12"/>
          </p:nvPr>
        </p:nvSpPr>
        <p:spPr>
          <a:xfrm>
            <a:off x="9067800" y="6356352"/>
            <a:ext cx="2743200" cy="365125"/>
          </a:xfrm>
        </p:spPr>
        <p:txBody>
          <a:bodyPr/>
          <a:lstStyle/>
          <a:p>
            <a:fld id="{786A64DB-DBB3-CA48-993E-0DE1651AF3A6}" type="slidenum">
              <a:rPr lang="en-US" smtClean="0"/>
              <a:t>‹#›</a:t>
            </a:fld>
            <a:endParaRPr lang="en-US" dirty="0"/>
          </a:p>
        </p:txBody>
      </p:sp>
      <p:sp>
        <p:nvSpPr>
          <p:cNvPr id="4" name="Content Placeholder 2"/>
          <p:cNvSpPr>
            <a:spLocks noGrp="1"/>
          </p:cNvSpPr>
          <p:nvPr>
            <p:ph idx="1"/>
          </p:nvPr>
        </p:nvSpPr>
        <p:spPr>
          <a:xfrm>
            <a:off x="838200" y="1825625"/>
            <a:ext cx="10515600" cy="4351339"/>
          </a:xfrm>
        </p:spPr>
        <p:txBody>
          <a:bodyPr/>
          <a:lstStyle>
            <a:lvl1pPr>
              <a:buClr>
                <a:srgbClr val="203864"/>
              </a:buClr>
              <a:defRPr>
                <a:solidFill>
                  <a:srgbClr val="203864"/>
                </a:solidFill>
              </a:defRPr>
            </a:lvl1pPr>
            <a:lvl2pPr marL="514338" indent="-171446">
              <a:buFont typeface=".AppleSystemUIFont"/>
              <a:buChar char="-"/>
              <a:defRPr>
                <a:solidFill>
                  <a:srgbClr val="203864"/>
                </a:solidFill>
              </a:defRPr>
            </a:lvl2pPr>
            <a:lvl3pPr marL="857229" indent="-171446">
              <a:buFont typeface=".AppleSystemUIFont"/>
              <a:buChar char="-"/>
              <a:defRPr>
                <a:solidFill>
                  <a:srgbClr val="203864"/>
                </a:solidFill>
              </a:defRPr>
            </a:lvl3pPr>
            <a:lvl4pPr marL="1200121" indent="-171446">
              <a:buFont typeface=".AppleSystemUIFont"/>
              <a:buChar char="-"/>
              <a:defRPr b="0">
                <a:solidFill>
                  <a:srgbClr val="203864"/>
                </a:solidFill>
              </a:defRPr>
            </a:lvl4pPr>
            <a:lvl5pPr marL="1543012" indent="-171446">
              <a:buFont typeface=".AppleSystemUIFont"/>
              <a:buChar char="-"/>
              <a:defRPr b="0">
                <a:solidFill>
                  <a:srgbClr val="2038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4115133"/>
      </p:ext>
    </p:extLst>
  </p:cSld>
  <p:clrMapOvr>
    <a:masterClrMapping/>
  </p:clrMapOvr>
  <p:extLst>
    <p:ext uri="{DCECCB84-F9BA-43D5-87BE-67443E8EF086}">
      <p15:sldGuideLst xmlns:p15="http://schemas.microsoft.com/office/powerpoint/2012/main">
        <p15:guide id="1" orient="horz" pos="408">
          <p15:clr>
            <a:srgbClr val="FBAE40"/>
          </p15:clr>
        </p15:guide>
        <p15:guide id="2" pos="95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4C03BB-9A69-1B42-B67A-7980849BD99E}" type="datetime1">
              <a:rPr lang="en-US"/>
              <a:pPr>
                <a:defRPr/>
              </a:pPr>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EA9501-3991-224D-A028-CF6B5AA6D9A1}" type="slidenum">
              <a:rPr lang="en-US"/>
              <a:pPr>
                <a:defRPr/>
              </a:pPr>
              <a:t>‹#›</a:t>
            </a:fld>
            <a:endParaRPr lang="en-US"/>
          </a:p>
        </p:txBody>
      </p:sp>
    </p:spTree>
    <p:extLst>
      <p:ext uri="{BB962C8B-B14F-4D97-AF65-F5344CB8AC3E}">
        <p14:creationId xmlns:p14="http://schemas.microsoft.com/office/powerpoint/2010/main" val="46460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76AB17-1BE5-0D40-AC14-A9FBE4D386F7}" type="datetime1">
              <a:rPr lang="en-US"/>
              <a:pPr>
                <a:defRPr/>
              </a:pPr>
              <a:t>9/16/2022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F1FE2-CE14-1B4E-BA2B-E1C9F69D1F5F}" type="slidenum">
              <a:rPr lang="en-US"/>
              <a:pPr>
                <a:defRPr/>
              </a:pPr>
              <a:t>‹#›</a:t>
            </a:fld>
            <a:endParaRPr lang="en-US"/>
          </a:p>
        </p:txBody>
      </p:sp>
    </p:spTree>
    <p:extLst>
      <p:ext uri="{BB962C8B-B14F-4D97-AF65-F5344CB8AC3E}">
        <p14:creationId xmlns:p14="http://schemas.microsoft.com/office/powerpoint/2010/main" val="256669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77CDAE-087B-2142-BD06-9251EE443CDF}" type="datetime1">
              <a:rPr lang="en-US"/>
              <a:pPr>
                <a:defRPr/>
              </a:pPr>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3B404D-F7A0-9B45-B116-B48F01FDF618}" type="slidenum">
              <a:rPr lang="en-US"/>
              <a:pPr>
                <a:defRPr/>
              </a:pPr>
              <a:t>‹#›</a:t>
            </a:fld>
            <a:endParaRPr lang="en-US"/>
          </a:p>
        </p:txBody>
      </p:sp>
    </p:spTree>
    <p:extLst>
      <p:ext uri="{BB962C8B-B14F-4D97-AF65-F5344CB8AC3E}">
        <p14:creationId xmlns:p14="http://schemas.microsoft.com/office/powerpoint/2010/main" val="128577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85C529-952B-3D4B-9C64-439EB63D99DA}" type="datetime1">
              <a:rPr lang="en-US"/>
              <a:pPr>
                <a:defRPr/>
              </a:pPr>
              <a:t>9/16/2022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F461F7-3BD8-9843-87F4-3946A26469AF}" type="slidenum">
              <a:rPr lang="en-US"/>
              <a:pPr>
                <a:defRPr/>
              </a:pPr>
              <a:t>‹#›</a:t>
            </a:fld>
            <a:endParaRPr lang="en-US"/>
          </a:p>
        </p:txBody>
      </p:sp>
    </p:spTree>
    <p:extLst>
      <p:ext uri="{BB962C8B-B14F-4D97-AF65-F5344CB8AC3E}">
        <p14:creationId xmlns:p14="http://schemas.microsoft.com/office/powerpoint/2010/main" val="408109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328476-7B80-C84E-8B11-DD0E4B008314}" type="datetime1">
              <a:rPr lang="en-US"/>
              <a:pPr>
                <a:defRPr/>
              </a:pPr>
              <a:t>9/16/2022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45DA23-0FBB-724C-B3D7-226850D5E33C}" type="slidenum">
              <a:rPr lang="en-US"/>
              <a:pPr>
                <a:defRPr/>
              </a:pPr>
              <a:t>‹#›</a:t>
            </a:fld>
            <a:endParaRPr lang="en-US"/>
          </a:p>
        </p:txBody>
      </p:sp>
    </p:spTree>
    <p:extLst>
      <p:ext uri="{BB962C8B-B14F-4D97-AF65-F5344CB8AC3E}">
        <p14:creationId xmlns:p14="http://schemas.microsoft.com/office/powerpoint/2010/main" val="309813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9CE7E0-84D1-C642-B548-D48E328A57A4}" type="datetime1">
              <a:rPr lang="en-US"/>
              <a:pPr>
                <a:defRPr/>
              </a:pPr>
              <a:t>9/16/2022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25D19E-8A07-2A4B-9276-CF85B7988EBF}" type="slidenum">
              <a:rPr lang="en-US"/>
              <a:pPr>
                <a:defRPr/>
              </a:pPr>
              <a:t>‹#›</a:t>
            </a:fld>
            <a:endParaRPr lang="en-US"/>
          </a:p>
        </p:txBody>
      </p:sp>
    </p:spTree>
    <p:extLst>
      <p:ext uri="{BB962C8B-B14F-4D97-AF65-F5344CB8AC3E}">
        <p14:creationId xmlns:p14="http://schemas.microsoft.com/office/powerpoint/2010/main" val="991552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78BD2E-E3BA-0C4E-B479-757F30608243}" type="datetime1">
              <a:rPr lang="en-US"/>
              <a:pPr>
                <a:defRPr/>
              </a:pPr>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40DB55-CB19-CA43-A44A-5D27BA8C504D}" type="slidenum">
              <a:rPr lang="en-US"/>
              <a:pPr>
                <a:defRPr/>
              </a:pPr>
              <a:t>‹#›</a:t>
            </a:fld>
            <a:endParaRPr lang="en-US"/>
          </a:p>
        </p:txBody>
      </p:sp>
    </p:spTree>
    <p:extLst>
      <p:ext uri="{BB962C8B-B14F-4D97-AF65-F5344CB8AC3E}">
        <p14:creationId xmlns:p14="http://schemas.microsoft.com/office/powerpoint/2010/main" val="4737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18887B-6A82-504C-AFA1-C42023A272EF}" type="datetime1">
              <a:rPr lang="en-US"/>
              <a:pPr>
                <a:defRPr/>
              </a:pPr>
              <a:t>9/16/2022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08717A-10F8-EE47-9CB6-FFCD0A79AA13}" type="slidenum">
              <a:rPr lang="en-US"/>
              <a:pPr>
                <a:defRPr/>
              </a:pPr>
              <a:t>‹#›</a:t>
            </a:fld>
            <a:endParaRPr lang="en-US"/>
          </a:p>
        </p:txBody>
      </p:sp>
    </p:spTree>
    <p:extLst>
      <p:ext uri="{BB962C8B-B14F-4D97-AF65-F5344CB8AC3E}">
        <p14:creationId xmlns:p14="http://schemas.microsoft.com/office/powerpoint/2010/main" val="3243981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334935" y="98427"/>
            <a:ext cx="6711951"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5500" y="850901"/>
            <a:ext cx="10972800" cy="532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F43C3E0C-2E9E-7F4E-B656-C8169CFB586A}" type="datetime1">
              <a:rPr lang="en-US"/>
              <a:pPr>
                <a:defRPr/>
              </a:pPr>
              <a:t>9/16/2022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910660B5-1146-B042-8FA5-76A8B04C985A}"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54" y="0"/>
            <a:ext cx="12186047" cy="6861351"/>
          </a:xfrm>
          <a:prstGeom prst="rect">
            <a:avLst/>
          </a:prstGeom>
        </p:spPr>
      </p:pic>
    </p:spTree>
    <p:extLst>
      <p:ext uri="{BB962C8B-B14F-4D97-AF65-F5344CB8AC3E}">
        <p14:creationId xmlns:p14="http://schemas.microsoft.com/office/powerpoint/2010/main" val="4061385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891" indent="-342891" algn="l" defTabSz="457189" rtl="0" eaLnBrk="0" fontAlgn="base" hangingPunct="0">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32" indent="-285744" algn="l" defTabSz="457189"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2971" indent="-228594" algn="l" defTabSz="457189" rtl="0" eaLnBrk="0" fontAlgn="base" hangingPunct="0">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pm.nasa.gov/applications/2022-gpm-mentorship/" TargetMode="External"/><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3969968" y="673439"/>
            <a:ext cx="6860592" cy="1103446"/>
          </a:xfrm>
          <a:solidFill>
            <a:srgbClr val="EECA2E"/>
          </a:solidFill>
        </p:spPr>
        <p:txBody>
          <a:bodyPr rtlCol="0">
            <a:noAutofit/>
          </a:bodyPr>
          <a:lstStyle/>
          <a:p>
            <a:pPr algn="ctr" eaLnBrk="1" fontAlgn="auto" hangingPunct="1">
              <a:spcAft>
                <a:spcPts val="0"/>
              </a:spcAft>
              <a:defRPr/>
            </a:pPr>
            <a:r>
              <a:rPr lang="en-US" sz="2400" b="0" dirty="0">
                <a:solidFill>
                  <a:schemeClr val="tx1"/>
                </a:solidFill>
                <a:effectLst/>
                <a:latin typeface="Oswald" panose="00000500000000000000" pitchFamily="2" charset="0"/>
                <a:ea typeface="Tahoma" panose="020B0604030504040204" pitchFamily="34" charset="0"/>
                <a:cs typeface="Arial" panose="020B0604020202020204" pitchFamily="34" charset="0"/>
              </a:rPr>
              <a:t>Analysis, Validation, and Correction of Satellite Quantitative Precipitation Estimation (SQPE) in Argentina </a:t>
            </a:r>
          </a:p>
        </p:txBody>
      </p:sp>
      <p:sp>
        <p:nvSpPr>
          <p:cNvPr id="17" name="Equals 16">
            <a:extLst>
              <a:ext uri="{FF2B5EF4-FFF2-40B4-BE49-F238E27FC236}">
                <a16:creationId xmlns:a16="http://schemas.microsoft.com/office/drawing/2014/main" id="{47363A62-958C-4E26-9387-0D69246039AB}"/>
              </a:ext>
            </a:extLst>
          </p:cNvPr>
          <p:cNvSpPr/>
          <p:nvPr/>
        </p:nvSpPr>
        <p:spPr>
          <a:xfrm>
            <a:off x="3216568" y="859402"/>
            <a:ext cx="457200" cy="4572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BBEC4FD-892E-4754-A2A7-5620E25D46AE}"/>
              </a:ext>
            </a:extLst>
          </p:cNvPr>
          <p:cNvSpPr txBox="1"/>
          <p:nvPr/>
        </p:nvSpPr>
        <p:spPr>
          <a:xfrm>
            <a:off x="5760202" y="99083"/>
            <a:ext cx="64317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swald SemiBold" panose="00000700000000000000" pitchFamily="2" charset="0"/>
                <a:ea typeface="+mn-ea"/>
                <a:cs typeface="+mn-cs"/>
              </a:rPr>
              <a:t>2022 NASA GPM Mentorship Program</a:t>
            </a:r>
          </a:p>
        </p:txBody>
      </p:sp>
      <p:sp>
        <p:nvSpPr>
          <p:cNvPr id="21" name="Oval 20">
            <a:extLst>
              <a:ext uri="{FF2B5EF4-FFF2-40B4-BE49-F238E27FC236}">
                <a16:creationId xmlns:a16="http://schemas.microsoft.com/office/drawing/2014/main" id="{E189189C-33CD-4306-B702-F073035D3EEF}"/>
              </a:ext>
            </a:extLst>
          </p:cNvPr>
          <p:cNvSpPr/>
          <p:nvPr/>
        </p:nvSpPr>
        <p:spPr>
          <a:xfrm>
            <a:off x="548640" y="630802"/>
            <a:ext cx="914400" cy="914400"/>
          </a:xfrm>
          <a:prstGeom prst="ellipse">
            <a:avLst/>
          </a:prstGeom>
          <a:blipFill>
            <a:blip r:embed="rId3"/>
            <a:stretch>
              <a:fillRect/>
            </a:stretch>
          </a:blipFill>
          <a:ln w="28575"/>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Oval 21">
            <a:extLst>
              <a:ext uri="{FF2B5EF4-FFF2-40B4-BE49-F238E27FC236}">
                <a16:creationId xmlns:a16="http://schemas.microsoft.com/office/drawing/2014/main" id="{EFD8CBDE-DE83-4AA6-836C-BA2C10215985}"/>
              </a:ext>
            </a:extLst>
          </p:cNvPr>
          <p:cNvSpPr/>
          <p:nvPr/>
        </p:nvSpPr>
        <p:spPr>
          <a:xfrm>
            <a:off x="2155471" y="630802"/>
            <a:ext cx="914400" cy="914400"/>
          </a:xfrm>
          <a:prstGeom prst="ellipse">
            <a:avLst/>
          </a:prstGeom>
          <a:blipFill>
            <a:blip r:embed="rId4"/>
            <a:stretch>
              <a:fillRect/>
            </a:stretch>
          </a:blipFill>
          <a:ln w="3175"/>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E662DA9-96FD-499F-BFC0-3CCBF892AA18}"/>
              </a:ext>
            </a:extLst>
          </p:cNvPr>
          <p:cNvSpPr txBox="1"/>
          <p:nvPr/>
        </p:nvSpPr>
        <p:spPr>
          <a:xfrm>
            <a:off x="332678" y="2231002"/>
            <a:ext cx="6860591" cy="4729821"/>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team explored different gauge bias correction methods of SQPE products using IMERG E with the goal to improve the current Gauge-corrected SQPE product that the Argentina Met Agency uses within its systems.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project is still ongoing, with next steps including a comparison of the current local bias correction applying the Zhang et al (2011) inverse distance weight technique and the Kriging with External Drift technique. The activities considered are adapting code, practice, and discussion of the methods. Also, the results considered are computing summary statistics and mapping daily precipitation for heavy rainfall events in Argentina.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These methods for improving SQPE products can provide better daily precipitation estimates in regions with a sparse rain gauge network, providing valuable information for meteorological agencies such as the National Meteorological Service in Argentina.</a:t>
            </a:r>
          </a:p>
        </p:txBody>
      </p:sp>
      <p:sp>
        <p:nvSpPr>
          <p:cNvPr id="25" name="Cross 24">
            <a:extLst>
              <a:ext uri="{FF2B5EF4-FFF2-40B4-BE49-F238E27FC236}">
                <a16:creationId xmlns:a16="http://schemas.microsoft.com/office/drawing/2014/main" id="{8025ADFF-27F6-40D3-96F6-0ABC7D7F2CEA}"/>
              </a:ext>
            </a:extLst>
          </p:cNvPr>
          <p:cNvSpPr/>
          <p:nvPr/>
        </p:nvSpPr>
        <p:spPr>
          <a:xfrm>
            <a:off x="1719120" y="950842"/>
            <a:ext cx="274320" cy="274320"/>
          </a:xfrm>
          <a:prstGeom prst="plus">
            <a:avLst>
              <a:gd name="adj" fmla="val 35000"/>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itle 20">
            <a:extLst>
              <a:ext uri="{FF2B5EF4-FFF2-40B4-BE49-F238E27FC236}">
                <a16:creationId xmlns:a16="http://schemas.microsoft.com/office/drawing/2014/main" id="{85C0E4B0-8A40-43D7-A8C2-B68CDCC359B3}"/>
              </a:ext>
            </a:extLst>
          </p:cNvPr>
          <p:cNvSpPr txBox="1">
            <a:spLocks/>
          </p:cNvSpPr>
          <p:nvPr/>
        </p:nvSpPr>
        <p:spPr bwMode="auto">
          <a:xfrm>
            <a:off x="-190960" y="1545202"/>
            <a:ext cx="2286000" cy="77315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PMM Mentor: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Joe Turk, JPL </a:t>
            </a:r>
          </a:p>
        </p:txBody>
      </p:sp>
      <p:sp>
        <p:nvSpPr>
          <p:cNvPr id="27" name="Title 20">
            <a:extLst>
              <a:ext uri="{FF2B5EF4-FFF2-40B4-BE49-F238E27FC236}">
                <a16:creationId xmlns:a16="http://schemas.microsoft.com/office/drawing/2014/main" id="{617CA5BF-915A-49F6-9FA5-4D3993D59462}"/>
              </a:ext>
            </a:extLst>
          </p:cNvPr>
          <p:cNvSpPr txBox="1">
            <a:spLocks/>
          </p:cNvSpPr>
          <p:nvPr/>
        </p:nvSpPr>
        <p:spPr bwMode="auto">
          <a:xfrm>
            <a:off x="1261705" y="1209012"/>
            <a:ext cx="2708263" cy="143587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Mentee: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Paula Hobouchian, National Met Service of Argentina </a:t>
            </a:r>
          </a:p>
        </p:txBody>
      </p:sp>
      <p:pic>
        <p:nvPicPr>
          <p:cNvPr id="28" name="Picture 27">
            <a:extLst>
              <a:ext uri="{FF2B5EF4-FFF2-40B4-BE49-F238E27FC236}">
                <a16:creationId xmlns:a16="http://schemas.microsoft.com/office/drawing/2014/main" id="{76E1EEF6-BFD4-4051-AE5A-0A77AB68C652}"/>
              </a:ext>
            </a:extLst>
          </p:cNvPr>
          <p:cNvPicPr/>
          <p:nvPr/>
        </p:nvPicPr>
        <p:blipFill>
          <a:blip r:embed="rId5"/>
          <a:stretch>
            <a:fillRect/>
          </a:stretch>
        </p:blipFill>
        <p:spPr>
          <a:xfrm>
            <a:off x="7294869" y="2010565"/>
            <a:ext cx="4815506" cy="3626375"/>
          </a:xfrm>
          <a:prstGeom prst="rect">
            <a:avLst/>
          </a:prstGeom>
          <a:ln w="12700">
            <a:solidFill>
              <a:schemeClr val="tx1"/>
            </a:solidFill>
          </a:ln>
        </p:spPr>
      </p:pic>
      <p:sp>
        <p:nvSpPr>
          <p:cNvPr id="30" name="TextBox 29">
            <a:extLst>
              <a:ext uri="{FF2B5EF4-FFF2-40B4-BE49-F238E27FC236}">
                <a16:creationId xmlns:a16="http://schemas.microsoft.com/office/drawing/2014/main" id="{8980D203-C981-460F-A5F0-D7F1EB28BB21}"/>
              </a:ext>
            </a:extLst>
          </p:cNvPr>
          <p:cNvSpPr txBox="1"/>
          <p:nvPr/>
        </p:nvSpPr>
        <p:spPr>
          <a:xfrm>
            <a:off x="7294869" y="5678509"/>
            <a:ext cx="489713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Evaluating alternative methods using rain gauge observations and SQPE products to improve precipitation estimates in Argentina (credit: MP Hobouchian).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ECA3A941-9F26-4AC7-AA8B-8413083FD48B}"/>
              </a:ext>
            </a:extLst>
          </p:cNvPr>
          <p:cNvSpPr txBox="1"/>
          <p:nvPr/>
        </p:nvSpPr>
        <p:spPr>
          <a:xfrm>
            <a:off x="7071361" y="6528125"/>
            <a:ext cx="5756031"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Check out more details at </a:t>
            </a:r>
            <a:r>
              <a:rPr kumimoji="0" lang="en-US" sz="11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https://gpm.nasa.gov/applications/2022-gpm-mentorship/</a:t>
            </a:r>
            <a:r>
              <a:rPr kumimoji="0" lang="en-US" sz="11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3297497555"/>
      </p:ext>
    </p:extLst>
  </p:cSld>
  <p:clrMapOvr>
    <a:masterClrMapping/>
  </p:clrMapOvr>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221</Words>
  <Application>Microsoft Office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.AppleSystemUIFont</vt:lpstr>
      <vt:lpstr>Arial</vt:lpstr>
      <vt:lpstr>Calibri</vt:lpstr>
      <vt:lpstr>Oswald</vt:lpstr>
      <vt:lpstr>Oswald SemiBold</vt:lpstr>
      <vt:lpstr>Wingdings</vt:lpstr>
      <vt:lpstr>K-2 GPM final</vt:lpstr>
      <vt:lpstr>Analysis, Validation, and Correction of Satellite Quantitative Precipitation Estimation (SQPE) in Argentina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Validation, and Correction of Satellite Quantitative Precipitation Estimation (SQPE) in Argentina </dc:title>
  <dc:creator>Portier, Andrea M. (GSFC-612.0)[SCIENCE SYSTEMS AND APPLICATIONS INC]</dc:creator>
  <cp:lastModifiedBy>Portier, Andrea M. (GSFC-612.0)[SCIENCE SYSTEMS AND APPLICATIONS INC]</cp:lastModifiedBy>
  <cp:revision>1</cp:revision>
  <dcterms:created xsi:type="dcterms:W3CDTF">2022-09-16T19:51:33Z</dcterms:created>
  <dcterms:modified xsi:type="dcterms:W3CDTF">2022-09-16T19:53:26Z</dcterms:modified>
</cp:coreProperties>
</file>