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48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3" autoAdjust="0"/>
    <p:restoredTop sz="94660"/>
  </p:normalViewPr>
  <p:slideViewPr>
    <p:cSldViewPr snapToGrid="0">
      <p:cViewPr varScale="1">
        <p:scale>
          <a:sx n="86" d="100"/>
          <a:sy n="86" d="100"/>
        </p:scale>
        <p:origin x="331"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rtier, Andrea M. (GSFC-612.0)[SCIENCE SYSTEMS AND APPLICATIONS INC]" userId="bc74aea8-8b0b-418e-938e-c8229e0e4901" providerId="ADAL" clId="{EA960D03-30F2-4CF9-A7E3-B1A2AEE526EB}"/>
    <pc:docChg chg="custSel modSld">
      <pc:chgData name="Portier, Andrea M. (GSFC-612.0)[SCIENCE SYSTEMS AND APPLICATIONS INC]" userId="bc74aea8-8b0b-418e-938e-c8229e0e4901" providerId="ADAL" clId="{EA960D03-30F2-4CF9-A7E3-B1A2AEE526EB}" dt="2022-09-21T14:41:58.466" v="12" actId="20577"/>
      <pc:docMkLst>
        <pc:docMk/>
      </pc:docMkLst>
      <pc:sldChg chg="modSp mod">
        <pc:chgData name="Portier, Andrea M. (GSFC-612.0)[SCIENCE SYSTEMS AND APPLICATIONS INC]" userId="bc74aea8-8b0b-418e-938e-c8229e0e4901" providerId="ADAL" clId="{EA960D03-30F2-4CF9-A7E3-B1A2AEE526EB}" dt="2022-09-21T14:41:58.466" v="12" actId="20577"/>
        <pc:sldMkLst>
          <pc:docMk/>
          <pc:sldMk cId="1734684064" sldId="489"/>
        </pc:sldMkLst>
        <pc:spChg chg="mod">
          <ac:chgData name="Portier, Andrea M. (GSFC-612.0)[SCIENCE SYSTEMS AND APPLICATIONS INC]" userId="bc74aea8-8b0b-418e-938e-c8229e0e4901" providerId="ADAL" clId="{EA960D03-30F2-4CF9-A7E3-B1A2AEE526EB}" dt="2022-09-21T14:41:58.466" v="12" actId="20577"/>
          <ac:spMkLst>
            <pc:docMk/>
            <pc:sldMk cId="1734684064" sldId="489"/>
            <ac:spMk id="24" creationId="{5E662DA9-96FD-499F-BFC0-3CCBF892AA1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25B37-EF26-4702-840D-42E84D9B1F1A}" type="datetimeFigureOut">
              <a:rPr lang="en-US" smtClean="0"/>
              <a:t>9/21/2022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788095-6C54-468B-9F86-05523E6C81A1}" type="slidenum">
              <a:rPr lang="en-US" smtClean="0"/>
              <a:t>‹#›</a:t>
            </a:fld>
            <a:endParaRPr lang="en-US"/>
          </a:p>
        </p:txBody>
      </p:sp>
    </p:spTree>
    <p:extLst>
      <p:ext uri="{BB962C8B-B14F-4D97-AF65-F5344CB8AC3E}">
        <p14:creationId xmlns:p14="http://schemas.microsoft.com/office/powerpoint/2010/main" val="3243140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49C316-A2B6-4CF7-B6EA-B132F9046B5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1202642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4" name="Picture 7" descr="Picture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410611" y="0"/>
            <a:ext cx="987167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9089" y="168814"/>
            <a:ext cx="10363200" cy="1470025"/>
          </a:xfrm>
        </p:spPr>
        <p:txBody>
          <a:bodyPr/>
          <a:lstStyle>
            <a:lvl1pPr algn="ctr">
              <a:defRPr sz="3600"/>
            </a:lvl1pPr>
          </a:lstStyle>
          <a:p>
            <a:r>
              <a:rPr lang="en-US"/>
              <a:t>Click to edit Master title style</a:t>
            </a:r>
          </a:p>
        </p:txBody>
      </p:sp>
      <p:sp>
        <p:nvSpPr>
          <p:cNvPr id="3" name="Subtitle 2"/>
          <p:cNvSpPr>
            <a:spLocks noGrp="1"/>
          </p:cNvSpPr>
          <p:nvPr>
            <p:ph type="subTitle" idx="1"/>
          </p:nvPr>
        </p:nvSpPr>
        <p:spPr>
          <a:xfrm>
            <a:off x="7202660" y="1821765"/>
            <a:ext cx="3947941" cy="4756835"/>
          </a:xfrm>
        </p:spPr>
        <p:txBody>
          <a:bodyPr/>
          <a:lstStyle>
            <a:lvl1pPr marL="0" indent="0" algn="ctr">
              <a:buNone/>
              <a:defRPr>
                <a:solidFill>
                  <a:srgbClr val="FFCC00"/>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1178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954E67F-AF4F-D94C-A41E-1AE2901024A5}" type="datetime1">
              <a:rPr lang="en-US"/>
              <a:pPr>
                <a:defRPr/>
              </a:pPr>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840AB-69EC-5049-9BB0-9B563DAF5C99}" type="slidenum">
              <a:rPr lang="en-US"/>
              <a:pPr>
                <a:defRPr/>
              </a:pPr>
              <a:t>‹#›</a:t>
            </a:fld>
            <a:endParaRPr lang="en-US"/>
          </a:p>
        </p:txBody>
      </p:sp>
    </p:spTree>
    <p:extLst>
      <p:ext uri="{BB962C8B-B14F-4D97-AF65-F5344CB8AC3E}">
        <p14:creationId xmlns:p14="http://schemas.microsoft.com/office/powerpoint/2010/main" val="107109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6AEB1F-9729-4541-A48B-07E9AB89E1A0}" type="datetime1">
              <a:rPr lang="en-US"/>
              <a:pPr>
                <a:defRPr/>
              </a:pPr>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475F84-ADAF-834F-8E21-D47D1DC42F73}" type="slidenum">
              <a:rPr lang="en-US"/>
              <a:pPr>
                <a:defRPr/>
              </a:pPr>
              <a:t>‹#›</a:t>
            </a:fld>
            <a:endParaRPr lang="en-US"/>
          </a:p>
        </p:txBody>
      </p:sp>
    </p:spTree>
    <p:extLst>
      <p:ext uri="{BB962C8B-B14F-4D97-AF65-F5344CB8AC3E}">
        <p14:creationId xmlns:p14="http://schemas.microsoft.com/office/powerpoint/2010/main" val="767120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7701"/>
            <a:ext cx="10515600" cy="553998"/>
          </a:xfrm>
        </p:spPr>
        <p:txBody>
          <a:bodyPr anchor="t" anchorCtr="0">
            <a:spAutoFit/>
          </a:bodyPr>
          <a:lstStyle>
            <a:lvl1pPr>
              <a:defRPr sz="3000"/>
            </a:lvl1pPr>
          </a:lstStyle>
          <a:p>
            <a:r>
              <a:rPr lang="en-US" dirty="0"/>
              <a:t>Click to edit Master title style</a:t>
            </a:r>
          </a:p>
        </p:txBody>
      </p:sp>
      <p:sp>
        <p:nvSpPr>
          <p:cNvPr id="5" name="Slide Number Placeholder 4"/>
          <p:cNvSpPr>
            <a:spLocks noGrp="1"/>
          </p:cNvSpPr>
          <p:nvPr>
            <p:ph type="sldNum" sz="quarter" idx="12"/>
          </p:nvPr>
        </p:nvSpPr>
        <p:spPr>
          <a:xfrm>
            <a:off x="9067800" y="6356352"/>
            <a:ext cx="2743200" cy="365125"/>
          </a:xfrm>
        </p:spPr>
        <p:txBody>
          <a:bodyPr/>
          <a:lstStyle/>
          <a:p>
            <a:fld id="{786A64DB-DBB3-CA48-993E-0DE1651AF3A6}" type="slidenum">
              <a:rPr lang="en-US" smtClean="0"/>
              <a:t>‹#›</a:t>
            </a:fld>
            <a:endParaRPr lang="en-US" dirty="0"/>
          </a:p>
        </p:txBody>
      </p:sp>
      <p:sp>
        <p:nvSpPr>
          <p:cNvPr id="4" name="Content Placeholder 2"/>
          <p:cNvSpPr>
            <a:spLocks noGrp="1"/>
          </p:cNvSpPr>
          <p:nvPr>
            <p:ph idx="1"/>
          </p:nvPr>
        </p:nvSpPr>
        <p:spPr>
          <a:xfrm>
            <a:off x="838200" y="1825625"/>
            <a:ext cx="10515600" cy="4351339"/>
          </a:xfrm>
        </p:spPr>
        <p:txBody>
          <a:bodyPr/>
          <a:lstStyle>
            <a:lvl1pPr>
              <a:buClr>
                <a:srgbClr val="203864"/>
              </a:buClr>
              <a:defRPr>
                <a:solidFill>
                  <a:srgbClr val="203864"/>
                </a:solidFill>
              </a:defRPr>
            </a:lvl1pPr>
            <a:lvl2pPr marL="514338" indent="-171446">
              <a:buFont typeface=".AppleSystemUIFont"/>
              <a:buChar char="-"/>
              <a:defRPr>
                <a:solidFill>
                  <a:srgbClr val="203864"/>
                </a:solidFill>
              </a:defRPr>
            </a:lvl2pPr>
            <a:lvl3pPr marL="857229" indent="-171446">
              <a:buFont typeface=".AppleSystemUIFont"/>
              <a:buChar char="-"/>
              <a:defRPr>
                <a:solidFill>
                  <a:srgbClr val="203864"/>
                </a:solidFill>
              </a:defRPr>
            </a:lvl3pPr>
            <a:lvl4pPr marL="1200121" indent="-171446">
              <a:buFont typeface=".AppleSystemUIFont"/>
              <a:buChar char="-"/>
              <a:defRPr b="0">
                <a:solidFill>
                  <a:srgbClr val="203864"/>
                </a:solidFill>
              </a:defRPr>
            </a:lvl4pPr>
            <a:lvl5pPr marL="1543012" indent="-171446">
              <a:buFont typeface=".AppleSystemUIFont"/>
              <a:buChar char="-"/>
              <a:defRPr b="0">
                <a:solidFill>
                  <a:srgbClr val="20386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36349070"/>
      </p:ext>
    </p:extLst>
  </p:cSld>
  <p:clrMapOvr>
    <a:masterClrMapping/>
  </p:clrMapOvr>
  <p:extLst>
    <p:ext uri="{DCECCB84-F9BA-43D5-87BE-67443E8EF086}">
      <p15:sldGuideLst xmlns:p15="http://schemas.microsoft.com/office/powerpoint/2012/main">
        <p15:guide id="1" orient="horz" pos="408">
          <p15:clr>
            <a:srgbClr val="FBAE40"/>
          </p15:clr>
        </p15:guide>
        <p15:guide id="2" pos="95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4C03BB-9A69-1B42-B67A-7980849BD99E}" type="datetime1">
              <a:rPr lang="en-US"/>
              <a:pPr>
                <a:defRPr/>
              </a:pPr>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EA9501-3991-224D-A028-CF6B5AA6D9A1}" type="slidenum">
              <a:rPr lang="en-US"/>
              <a:pPr>
                <a:defRPr/>
              </a:pPr>
              <a:t>‹#›</a:t>
            </a:fld>
            <a:endParaRPr lang="en-US"/>
          </a:p>
        </p:txBody>
      </p:sp>
    </p:spTree>
    <p:extLst>
      <p:ext uri="{BB962C8B-B14F-4D97-AF65-F5344CB8AC3E}">
        <p14:creationId xmlns:p14="http://schemas.microsoft.com/office/powerpoint/2010/main" val="906707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E76AB17-1BE5-0D40-AC14-A9FBE4D386F7}" type="datetime1">
              <a:rPr lang="en-US"/>
              <a:pPr>
                <a:defRPr/>
              </a:pPr>
              <a:t>9/21/2022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BBF1FE2-CE14-1B4E-BA2B-E1C9F69D1F5F}" type="slidenum">
              <a:rPr lang="en-US"/>
              <a:pPr>
                <a:defRPr/>
              </a:pPr>
              <a:t>‹#›</a:t>
            </a:fld>
            <a:endParaRPr lang="en-US"/>
          </a:p>
        </p:txBody>
      </p:sp>
    </p:spTree>
    <p:extLst>
      <p:ext uri="{BB962C8B-B14F-4D97-AF65-F5344CB8AC3E}">
        <p14:creationId xmlns:p14="http://schemas.microsoft.com/office/powerpoint/2010/main" val="2311977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477CDAE-087B-2142-BD06-9251EE443CDF}" type="datetime1">
              <a:rPr lang="en-US"/>
              <a:pPr>
                <a:defRPr/>
              </a:pPr>
              <a:t>9/21/2022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3B404D-F7A0-9B45-B116-B48F01FDF618}" type="slidenum">
              <a:rPr lang="en-US"/>
              <a:pPr>
                <a:defRPr/>
              </a:pPr>
              <a:t>‹#›</a:t>
            </a:fld>
            <a:endParaRPr lang="en-US"/>
          </a:p>
        </p:txBody>
      </p:sp>
    </p:spTree>
    <p:extLst>
      <p:ext uri="{BB962C8B-B14F-4D97-AF65-F5344CB8AC3E}">
        <p14:creationId xmlns:p14="http://schemas.microsoft.com/office/powerpoint/2010/main" val="3205834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485C529-952B-3D4B-9C64-439EB63D99DA}" type="datetime1">
              <a:rPr lang="en-US"/>
              <a:pPr>
                <a:defRPr/>
              </a:pPr>
              <a:t>9/21/2022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1F461F7-3BD8-9843-87F4-3946A26469AF}" type="slidenum">
              <a:rPr lang="en-US"/>
              <a:pPr>
                <a:defRPr/>
              </a:pPr>
              <a:t>‹#›</a:t>
            </a:fld>
            <a:endParaRPr lang="en-US"/>
          </a:p>
        </p:txBody>
      </p:sp>
    </p:spTree>
    <p:extLst>
      <p:ext uri="{BB962C8B-B14F-4D97-AF65-F5344CB8AC3E}">
        <p14:creationId xmlns:p14="http://schemas.microsoft.com/office/powerpoint/2010/main" val="473829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1328476-7B80-C84E-8B11-DD0E4B008314}" type="datetime1">
              <a:rPr lang="en-US"/>
              <a:pPr>
                <a:defRPr/>
              </a:pPr>
              <a:t>9/21/2022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B45DA23-0FBB-724C-B3D7-226850D5E33C}" type="slidenum">
              <a:rPr lang="en-US"/>
              <a:pPr>
                <a:defRPr/>
              </a:pPr>
              <a:t>‹#›</a:t>
            </a:fld>
            <a:endParaRPr lang="en-US"/>
          </a:p>
        </p:txBody>
      </p:sp>
    </p:spTree>
    <p:extLst>
      <p:ext uri="{BB962C8B-B14F-4D97-AF65-F5344CB8AC3E}">
        <p14:creationId xmlns:p14="http://schemas.microsoft.com/office/powerpoint/2010/main" val="1943044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69CE7E0-84D1-C642-B548-D48E328A57A4}" type="datetime1">
              <a:rPr lang="en-US"/>
              <a:pPr>
                <a:defRPr/>
              </a:pPr>
              <a:t>9/21/2022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525D19E-8A07-2A4B-9276-CF85B7988EBF}" type="slidenum">
              <a:rPr lang="en-US"/>
              <a:pPr>
                <a:defRPr/>
              </a:pPr>
              <a:t>‹#›</a:t>
            </a:fld>
            <a:endParaRPr lang="en-US"/>
          </a:p>
        </p:txBody>
      </p:sp>
    </p:spTree>
    <p:extLst>
      <p:ext uri="{BB962C8B-B14F-4D97-AF65-F5344CB8AC3E}">
        <p14:creationId xmlns:p14="http://schemas.microsoft.com/office/powerpoint/2010/main" val="290048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078BD2E-E3BA-0C4E-B479-757F30608243}" type="datetime1">
              <a:rPr lang="en-US"/>
              <a:pPr>
                <a:defRPr/>
              </a:pPr>
              <a:t>9/21/2022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E40DB55-CB19-CA43-A44A-5D27BA8C504D}" type="slidenum">
              <a:rPr lang="en-US"/>
              <a:pPr>
                <a:defRPr/>
              </a:pPr>
              <a:t>‹#›</a:t>
            </a:fld>
            <a:endParaRPr lang="en-US"/>
          </a:p>
        </p:txBody>
      </p:sp>
    </p:spTree>
    <p:extLst>
      <p:ext uri="{BB962C8B-B14F-4D97-AF65-F5344CB8AC3E}">
        <p14:creationId xmlns:p14="http://schemas.microsoft.com/office/powerpoint/2010/main" val="2739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318887B-6A82-504C-AFA1-C42023A272EF}" type="datetime1">
              <a:rPr lang="en-US"/>
              <a:pPr>
                <a:defRPr/>
              </a:pPr>
              <a:t>9/21/2022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08717A-10F8-EE47-9CB6-FFCD0A79AA13}" type="slidenum">
              <a:rPr lang="en-US"/>
              <a:pPr>
                <a:defRPr/>
              </a:pPr>
              <a:t>‹#›</a:t>
            </a:fld>
            <a:endParaRPr lang="en-US"/>
          </a:p>
        </p:txBody>
      </p:sp>
    </p:spTree>
    <p:extLst>
      <p:ext uri="{BB962C8B-B14F-4D97-AF65-F5344CB8AC3E}">
        <p14:creationId xmlns:p14="http://schemas.microsoft.com/office/powerpoint/2010/main" val="116218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334935" y="98427"/>
            <a:ext cx="6711951" cy="492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825500" y="850901"/>
            <a:ext cx="10972800" cy="532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Calibri" charset="0"/>
              </a:defRPr>
            </a:lvl1pPr>
          </a:lstStyle>
          <a:p>
            <a:pPr>
              <a:defRPr/>
            </a:pPr>
            <a:fld id="{F43C3E0C-2E9E-7F4E-B656-C8169CFB586A}" type="datetime1">
              <a:rPr lang="en-US"/>
              <a:pPr>
                <a:defRPr/>
              </a:pPr>
              <a:t>9/21/2022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a:defRPr/>
            </a:pPr>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charset="0"/>
              </a:defRPr>
            </a:lvl1pPr>
          </a:lstStyle>
          <a:p>
            <a:pPr>
              <a:defRPr/>
            </a:pPr>
            <a:fld id="{910660B5-1146-B042-8FA5-76A8B04C985A}" type="slidenum">
              <a:rPr lang="en-US"/>
              <a:pPr>
                <a:defRPr/>
              </a:pPr>
              <a:t>‹#›</a:t>
            </a:fld>
            <a:endParaRPr lang="en-US"/>
          </a:p>
        </p:txBody>
      </p:sp>
      <p:pic>
        <p:nvPicPr>
          <p:cNvPr id="9" name="Picture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54" y="0"/>
            <a:ext cx="12186047" cy="6861351"/>
          </a:xfrm>
          <a:prstGeom prst="rect">
            <a:avLst/>
          </a:prstGeom>
        </p:spPr>
      </p:pic>
    </p:spTree>
    <p:extLst>
      <p:ext uri="{BB962C8B-B14F-4D97-AF65-F5344CB8AC3E}">
        <p14:creationId xmlns:p14="http://schemas.microsoft.com/office/powerpoint/2010/main" val="17959821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p:titleStyle>
    <p:bodyStyle>
      <a:lvl1pPr marL="342891" indent="-342891" algn="l" defTabSz="457189" rtl="0" eaLnBrk="0" fontAlgn="base" hangingPunct="0">
        <a:spcBef>
          <a:spcPct val="20000"/>
        </a:spcBef>
        <a:spcAft>
          <a:spcPct val="0"/>
        </a:spcAft>
        <a:buFont typeface="Arial" charset="0"/>
        <a:buChar char="•"/>
        <a:defRPr sz="2800" kern="1200">
          <a:solidFill>
            <a:srgbClr val="000099"/>
          </a:solidFill>
          <a:latin typeface="+mn-lt"/>
          <a:ea typeface="ＭＳ Ｐゴシック" charset="-128"/>
          <a:cs typeface="ＭＳ Ｐゴシック" charset="-128"/>
        </a:defRPr>
      </a:lvl1pPr>
      <a:lvl2pPr marL="742932" indent="-285744" algn="l" defTabSz="457189"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2pPr>
      <a:lvl3pPr marL="1142971" indent="-228594" algn="l" defTabSz="457189" rtl="0" eaLnBrk="0" fontAlgn="base" hangingPunct="0">
        <a:spcBef>
          <a:spcPct val="20000"/>
        </a:spcBef>
        <a:spcAft>
          <a:spcPct val="0"/>
        </a:spcAft>
        <a:buFont typeface="Arial" charset="0"/>
        <a:buChar char="•"/>
        <a:defRPr sz="2400" kern="1200">
          <a:solidFill>
            <a:srgbClr val="FFCC00"/>
          </a:solidFill>
          <a:latin typeface="+mn-lt"/>
          <a:ea typeface="ＭＳ Ｐゴシック" charset="-128"/>
          <a:cs typeface="+mn-cs"/>
        </a:defRPr>
      </a:lvl3pPr>
      <a:lvl4pPr marL="1600160"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349" indent="-228594" algn="l" defTabSz="457189"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hyperlink" Target="https://gpm.nasa.gov/applications/2022-gpm-mentorshi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0"/>
          <p:cNvSpPr>
            <a:spLocks noGrp="1"/>
          </p:cNvSpPr>
          <p:nvPr>
            <p:ph type="title"/>
          </p:nvPr>
        </p:nvSpPr>
        <p:spPr>
          <a:xfrm>
            <a:off x="5624174" y="786600"/>
            <a:ext cx="5766069" cy="754289"/>
          </a:xfrm>
          <a:solidFill>
            <a:srgbClr val="EECA2E"/>
          </a:solidFill>
        </p:spPr>
        <p:txBody>
          <a:bodyPr rtlCol="0">
            <a:noAutofit/>
          </a:bodyPr>
          <a:lstStyle/>
          <a:p>
            <a:pPr algn="ctr" eaLnBrk="1" fontAlgn="auto" hangingPunct="1">
              <a:spcAft>
                <a:spcPts val="0"/>
              </a:spcAft>
              <a:defRPr/>
            </a:pPr>
            <a:r>
              <a:rPr lang="en-US" sz="2400" b="0" dirty="0">
                <a:solidFill>
                  <a:schemeClr val="tx1"/>
                </a:solidFill>
                <a:effectLst/>
                <a:latin typeface="Oswald" panose="00000500000000000000" pitchFamily="2" charset="0"/>
                <a:ea typeface="Tahoma" panose="020B0604030504040204" pitchFamily="34" charset="0"/>
                <a:cs typeface="Arial" panose="020B0604020202020204" pitchFamily="34" charset="0"/>
              </a:rPr>
              <a:t>Ground Validation Analysis of GPM DPR Product</a:t>
            </a:r>
          </a:p>
        </p:txBody>
      </p:sp>
      <p:sp>
        <p:nvSpPr>
          <p:cNvPr id="17" name="Equals 16">
            <a:extLst>
              <a:ext uri="{FF2B5EF4-FFF2-40B4-BE49-F238E27FC236}">
                <a16:creationId xmlns:a16="http://schemas.microsoft.com/office/drawing/2014/main" id="{47363A62-958C-4E26-9387-0D69246039AB}"/>
              </a:ext>
            </a:extLst>
          </p:cNvPr>
          <p:cNvSpPr/>
          <p:nvPr/>
        </p:nvSpPr>
        <p:spPr>
          <a:xfrm>
            <a:off x="5029465" y="858548"/>
            <a:ext cx="457200" cy="457200"/>
          </a:xfrm>
          <a:prstGeom prst="mathEqual">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a:extLst>
              <a:ext uri="{FF2B5EF4-FFF2-40B4-BE49-F238E27FC236}">
                <a16:creationId xmlns:a16="http://schemas.microsoft.com/office/drawing/2014/main" id="{6BBEC4FD-892E-4754-A2A7-5620E25D46AE}"/>
              </a:ext>
            </a:extLst>
          </p:cNvPr>
          <p:cNvSpPr txBox="1"/>
          <p:nvPr/>
        </p:nvSpPr>
        <p:spPr>
          <a:xfrm>
            <a:off x="5412287" y="101744"/>
            <a:ext cx="568603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Oswald SemiBold" panose="00000700000000000000" pitchFamily="2" charset="0"/>
                <a:ea typeface="+mn-ea"/>
                <a:cs typeface="+mn-cs"/>
              </a:rPr>
              <a:t>2022 NASA GPM Mentorship Program</a:t>
            </a:r>
          </a:p>
        </p:txBody>
      </p:sp>
      <p:sp>
        <p:nvSpPr>
          <p:cNvPr id="21" name="Rectangle 20">
            <a:extLst>
              <a:ext uri="{FF2B5EF4-FFF2-40B4-BE49-F238E27FC236}">
                <a16:creationId xmlns:a16="http://schemas.microsoft.com/office/drawing/2014/main" id="{E189189C-33CD-4306-B702-F073035D3EEF}"/>
              </a:ext>
            </a:extLst>
          </p:cNvPr>
          <p:cNvSpPr/>
          <p:nvPr/>
        </p:nvSpPr>
        <p:spPr>
          <a:xfrm>
            <a:off x="1192204" y="562510"/>
            <a:ext cx="822960" cy="1005840"/>
          </a:xfrm>
          <a:prstGeom prst="rect">
            <a:avLst/>
          </a:prstGeom>
          <a:blipFill>
            <a:blip r:embed="rId3"/>
            <a:stretch>
              <a:fillRect/>
            </a:stretch>
          </a:blipFill>
          <a:ln w="285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Rectangle 21">
            <a:extLst>
              <a:ext uri="{FF2B5EF4-FFF2-40B4-BE49-F238E27FC236}">
                <a16:creationId xmlns:a16="http://schemas.microsoft.com/office/drawing/2014/main" id="{EFD8CBDE-DE83-4AA6-836C-BA2C10215985}"/>
              </a:ext>
            </a:extLst>
          </p:cNvPr>
          <p:cNvSpPr/>
          <p:nvPr/>
        </p:nvSpPr>
        <p:spPr>
          <a:xfrm>
            <a:off x="4029358" y="562510"/>
            <a:ext cx="822960" cy="1005840"/>
          </a:xfrm>
          <a:prstGeom prst="rect">
            <a:avLst/>
          </a:prstGeom>
          <a:blipFill>
            <a:blip r:embed="rId4"/>
            <a:stretch>
              <a:fillRect/>
            </a:stretch>
          </a:blipFill>
          <a:ln w="31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5E662DA9-96FD-499F-BFC0-3CCBF892AA18}"/>
              </a:ext>
            </a:extLst>
          </p:cNvPr>
          <p:cNvSpPr txBox="1"/>
          <p:nvPr/>
        </p:nvSpPr>
        <p:spPr>
          <a:xfrm>
            <a:off x="334474" y="2530038"/>
            <a:ext cx="6410180" cy="4305218"/>
          </a:xfrm>
          <a:prstGeom prst="rect">
            <a:avLst/>
          </a:prstGeom>
          <a:noFill/>
        </p:spPr>
        <p:txBody>
          <a:bodyPr wrap="square">
            <a:spAutoFit/>
          </a:bodyPr>
          <a:lstStyle/>
          <a:p>
            <a:pPr marL="285750" marR="0" lvl="0" indent="-285750" algn="l" defTabSz="914400" rtl="0" eaLnBrk="1" fontAlgn="auto" latinLnBrk="0" hangingPunct="1">
              <a:lnSpc>
                <a:spcPct val="107000"/>
              </a:lnSpc>
              <a:spcBef>
                <a:spcPts val="0"/>
              </a:spcBef>
              <a:spcAft>
                <a:spcPts val="3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For this project, the team validated the DPR merged scan product against a quality-controlled ground reference data (GV-MRMS) in the continental U.S.</a:t>
            </a:r>
          </a:p>
          <a:p>
            <a:pPr marL="285750" marR="0" lvl="0" indent="-285750" algn="l" defTabSz="914400" rtl="0" eaLnBrk="1" fontAlgn="auto" latinLnBrk="0" hangingPunct="1">
              <a:lnSpc>
                <a:spcPct val="107000"/>
              </a:lnSpc>
              <a:spcBef>
                <a:spcPts val="0"/>
              </a:spcBef>
              <a:spcAft>
                <a:spcPts val="300"/>
              </a:spcAft>
              <a:buClrTx/>
              <a:buSzTx/>
              <a:buFont typeface="Wingdings" panose="05000000000000000000" pitchFamily="2" charset="2"/>
              <a:buChar char="Ø"/>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Knowledge and skills learned from this concept study will be applied to evaluating and selecting remotely sensed satellite rainfall products that could be useful for rainfall estimation in data scarce regions such as West Africa.</a:t>
            </a:r>
          </a:p>
          <a:p>
            <a:pPr marL="285750" marR="0" lvl="0" indent="-285750" algn="l" defTabSz="914400" rtl="0" eaLnBrk="1" fontAlgn="auto" latinLnBrk="0" hangingPunct="1">
              <a:lnSpc>
                <a:spcPct val="107000"/>
              </a:lnSpc>
              <a:spcBef>
                <a:spcPts val="0"/>
              </a:spcBef>
              <a:spcAft>
                <a:spcPts val="300"/>
              </a:spcAft>
              <a:buClrTx/>
              <a:buSzTx/>
              <a:buFont typeface="Wingdings" panose="05000000000000000000" pitchFamily="2" charset="2"/>
              <a:buChar char="Ø"/>
              <a:tabLst/>
              <a:defRPr/>
            </a:pPr>
            <a:r>
              <a:rPr kumimoji="0" lang="en-US" sz="18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“Understanding how to evaluate the accuracy of satellite precipitation data against ground data as well as accurately select the appropriate satellite precipitation estimate can greatly improve precipitation estimation over a given region. As a result of this, valuable information for improved weather and climate forecasts needed by meteorological, hydrological and disaster management bodies can be provided.” -Echeta</a:t>
            </a:r>
          </a:p>
        </p:txBody>
      </p:sp>
      <p:sp>
        <p:nvSpPr>
          <p:cNvPr id="25" name="Cross 24">
            <a:extLst>
              <a:ext uri="{FF2B5EF4-FFF2-40B4-BE49-F238E27FC236}">
                <a16:creationId xmlns:a16="http://schemas.microsoft.com/office/drawing/2014/main" id="{8025ADFF-27F6-40D3-96F6-0ABC7D7F2CEA}"/>
              </a:ext>
            </a:extLst>
          </p:cNvPr>
          <p:cNvSpPr/>
          <p:nvPr/>
        </p:nvSpPr>
        <p:spPr>
          <a:xfrm>
            <a:off x="2122763" y="919949"/>
            <a:ext cx="274320" cy="274320"/>
          </a:xfrm>
          <a:prstGeom prst="plus">
            <a:avLst>
              <a:gd name="adj" fmla="val 35000"/>
            </a:avLst>
          </a:prstGeom>
          <a:gradFill>
            <a:gsLst>
              <a:gs pos="20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itle 20">
            <a:extLst>
              <a:ext uri="{FF2B5EF4-FFF2-40B4-BE49-F238E27FC236}">
                <a16:creationId xmlns:a16="http://schemas.microsoft.com/office/drawing/2014/main" id="{85C0E4B0-8A40-43D7-A8C2-B68CDCC359B3}"/>
              </a:ext>
            </a:extLst>
          </p:cNvPr>
          <p:cNvSpPr txBox="1">
            <a:spLocks/>
          </p:cNvSpPr>
          <p:nvPr/>
        </p:nvSpPr>
        <p:spPr bwMode="auto">
          <a:xfrm>
            <a:off x="680892" y="1613451"/>
            <a:ext cx="1732225"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PMM Mentor: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Yagmur Derin </a:t>
            </a:r>
          </a:p>
        </p:txBody>
      </p:sp>
      <p:sp>
        <p:nvSpPr>
          <p:cNvPr id="27" name="Title 20">
            <a:extLst>
              <a:ext uri="{FF2B5EF4-FFF2-40B4-BE49-F238E27FC236}">
                <a16:creationId xmlns:a16="http://schemas.microsoft.com/office/drawing/2014/main" id="{617CA5BF-915A-49F6-9FA5-4D3993D59462}"/>
              </a:ext>
            </a:extLst>
          </p:cNvPr>
          <p:cNvSpPr txBox="1">
            <a:spLocks/>
          </p:cNvSpPr>
          <p:nvPr/>
        </p:nvSpPr>
        <p:spPr bwMode="auto">
          <a:xfrm>
            <a:off x="3486765" y="1682631"/>
            <a:ext cx="1996013" cy="582996"/>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Mentee: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Odinakachukwu</a:t>
            </a: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 Echeta,</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Kwame Nkrumah University of Science and Technology</a:t>
            </a:r>
          </a:p>
        </p:txBody>
      </p:sp>
      <p:sp>
        <p:nvSpPr>
          <p:cNvPr id="30" name="TextBox 29">
            <a:extLst>
              <a:ext uri="{FF2B5EF4-FFF2-40B4-BE49-F238E27FC236}">
                <a16:creationId xmlns:a16="http://schemas.microsoft.com/office/drawing/2014/main" id="{8980D203-C981-460F-A5F0-D7F1EB28BB21}"/>
              </a:ext>
            </a:extLst>
          </p:cNvPr>
          <p:cNvSpPr txBox="1"/>
          <p:nvPr/>
        </p:nvSpPr>
        <p:spPr>
          <a:xfrm>
            <a:off x="6714837" y="5332736"/>
            <a:ext cx="5477163"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Figure: Validating GPM DPR against a quality-controlled ground reference data (GV-MRMS) in the continental U.S. Using a density scatter plot helps depict the relationship between DPR and GV dataset. (Credit: O. Echeta). </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799BABD2-7809-4F1F-924F-EB9B4B6300D9}"/>
              </a:ext>
            </a:extLst>
          </p:cNvPr>
          <p:cNvSpPr/>
          <p:nvPr/>
        </p:nvSpPr>
        <p:spPr>
          <a:xfrm>
            <a:off x="2567631" y="562510"/>
            <a:ext cx="822960" cy="1005840"/>
          </a:xfrm>
          <a:prstGeom prst="rect">
            <a:avLst/>
          </a:prstGeom>
          <a:blipFill>
            <a:blip r:embed="rId5"/>
            <a:stretch>
              <a:fillRect/>
            </a:stretch>
          </a:blipFill>
          <a:ln w="28575"/>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itle 20">
            <a:extLst>
              <a:ext uri="{FF2B5EF4-FFF2-40B4-BE49-F238E27FC236}">
                <a16:creationId xmlns:a16="http://schemas.microsoft.com/office/drawing/2014/main" id="{F09A2BD0-B818-44F5-9673-B71BE814AFD4}"/>
              </a:ext>
            </a:extLst>
          </p:cNvPr>
          <p:cNvSpPr txBox="1">
            <a:spLocks/>
          </p:cNvSpPr>
          <p:nvPr/>
        </p:nvSpPr>
        <p:spPr bwMode="auto">
          <a:xfrm>
            <a:off x="2448471" y="1654289"/>
            <a:ext cx="1042806" cy="457200"/>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PMM Mentor: </a:t>
            </a:r>
          </a:p>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Pierre Kirstetter</a:t>
            </a:r>
          </a:p>
        </p:txBody>
      </p:sp>
      <p:sp>
        <p:nvSpPr>
          <p:cNvPr id="16" name="Title 20">
            <a:extLst>
              <a:ext uri="{FF2B5EF4-FFF2-40B4-BE49-F238E27FC236}">
                <a16:creationId xmlns:a16="http://schemas.microsoft.com/office/drawing/2014/main" id="{4A3D3F59-B5F9-416B-9222-72BB498ACB5A}"/>
              </a:ext>
            </a:extLst>
          </p:cNvPr>
          <p:cNvSpPr txBox="1">
            <a:spLocks/>
          </p:cNvSpPr>
          <p:nvPr/>
        </p:nvSpPr>
        <p:spPr bwMode="auto">
          <a:xfrm>
            <a:off x="919780" y="2049765"/>
            <a:ext cx="2783043" cy="431724"/>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algn="r" defTabSz="457189" rtl="0" eaLnBrk="0" fontAlgn="base" hangingPunct="0">
              <a:spcBef>
                <a:spcPct val="0"/>
              </a:spcBef>
              <a:spcAft>
                <a:spcPct val="0"/>
              </a:spcAft>
              <a:defRPr sz="2800" b="1" kern="1200">
                <a:solidFill>
                  <a:schemeClr val="bg1"/>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2pPr>
            <a:lvl3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3pPr>
            <a:lvl4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4pPr>
            <a:lvl5pPr algn="r" defTabSz="457189" rtl="0" eaLnBrk="0" fontAlgn="base" hangingPunct="0">
              <a:spcBef>
                <a:spcPct val="0"/>
              </a:spcBef>
              <a:spcAft>
                <a:spcPct val="0"/>
              </a:spcAft>
              <a:defRPr sz="2800" b="1">
                <a:solidFill>
                  <a:schemeClr val="bg1"/>
                </a:solidFill>
                <a:latin typeface="Calibri" charset="0"/>
                <a:ea typeface="ＭＳ Ｐゴシック" charset="-128"/>
                <a:cs typeface="ＭＳ Ｐゴシック" charset="-128"/>
              </a:defRPr>
            </a:lvl5pPr>
            <a:lvl6pPr marL="457189" algn="ctr" defTabSz="457189" rtl="0" eaLnBrk="1" fontAlgn="base" hangingPunct="1">
              <a:spcBef>
                <a:spcPct val="0"/>
              </a:spcBef>
              <a:spcAft>
                <a:spcPct val="0"/>
              </a:spcAft>
              <a:defRPr sz="4400">
                <a:solidFill>
                  <a:schemeClr val="tx1"/>
                </a:solidFill>
                <a:latin typeface="Calibri" charset="0"/>
                <a:ea typeface="ＭＳ Ｐゴシック" charset="-128"/>
              </a:defRPr>
            </a:lvl6pPr>
            <a:lvl7pPr marL="914377" algn="ctr" defTabSz="457189" rtl="0" eaLnBrk="1" fontAlgn="base" hangingPunct="1">
              <a:spcBef>
                <a:spcPct val="0"/>
              </a:spcBef>
              <a:spcAft>
                <a:spcPct val="0"/>
              </a:spcAft>
              <a:defRPr sz="4400">
                <a:solidFill>
                  <a:schemeClr val="tx1"/>
                </a:solidFill>
                <a:latin typeface="Calibri" charset="0"/>
                <a:ea typeface="ＭＳ Ｐゴシック" charset="-128"/>
              </a:defRPr>
            </a:lvl7pPr>
            <a:lvl8pPr marL="1371566" algn="ctr" defTabSz="457189" rtl="0" eaLnBrk="1" fontAlgn="base" hangingPunct="1">
              <a:spcBef>
                <a:spcPct val="0"/>
              </a:spcBef>
              <a:spcAft>
                <a:spcPct val="0"/>
              </a:spcAft>
              <a:defRPr sz="4400">
                <a:solidFill>
                  <a:schemeClr val="tx1"/>
                </a:solidFill>
                <a:latin typeface="Calibri" charset="0"/>
                <a:ea typeface="ＭＳ Ｐゴシック" charset="-128"/>
              </a:defRPr>
            </a:lvl8pPr>
            <a:lvl9pPr marL="1828754" algn="ctr" defTabSz="457189" rtl="0" eaLnBrk="1" fontAlgn="base" hangingPunct="1">
              <a:spcBef>
                <a:spcPct val="0"/>
              </a:spcBef>
              <a:spcAft>
                <a:spcPct val="0"/>
              </a:spcAft>
              <a:defRPr sz="4400">
                <a:solidFill>
                  <a:schemeClr val="tx1"/>
                </a:solidFill>
                <a:latin typeface="Calibri" charset="0"/>
                <a:ea typeface="ＭＳ Ｐゴシック" charset="-128"/>
              </a:defRPr>
            </a:lvl9pPr>
          </a:lstStyle>
          <a:p>
            <a:pPr marL="0" marR="0" lvl="0" indent="0" algn="ctr" defTabSz="457189" rtl="0" eaLnBrk="1" fontAlgn="auto" latinLnBrk="0" hangingPunct="1">
              <a:lnSpc>
                <a:spcPct val="100000"/>
              </a:lnSpc>
              <a:spcBef>
                <a:spcPct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Oswald" panose="00000500000000000000" pitchFamily="2" charset="0"/>
                <a:ea typeface="Tahoma" panose="020B0604030504040204" pitchFamily="34" charset="0"/>
                <a:cs typeface="Arial" panose="020B0604020202020204" pitchFamily="34" charset="0"/>
              </a:rPr>
              <a:t>University of Oklahoma</a:t>
            </a:r>
          </a:p>
        </p:txBody>
      </p:sp>
      <p:sp>
        <p:nvSpPr>
          <p:cNvPr id="18" name="Cross 17">
            <a:extLst>
              <a:ext uri="{FF2B5EF4-FFF2-40B4-BE49-F238E27FC236}">
                <a16:creationId xmlns:a16="http://schemas.microsoft.com/office/drawing/2014/main" id="{DAA27F00-7CC2-4C15-8C2F-ADEE205970BA}"/>
              </a:ext>
            </a:extLst>
          </p:cNvPr>
          <p:cNvSpPr/>
          <p:nvPr/>
        </p:nvSpPr>
        <p:spPr>
          <a:xfrm>
            <a:off x="3574900" y="919949"/>
            <a:ext cx="274320" cy="274320"/>
          </a:xfrm>
          <a:prstGeom prst="plus">
            <a:avLst>
              <a:gd name="adj" fmla="val 35000"/>
            </a:avLst>
          </a:prstGeom>
          <a:gradFill>
            <a:gsLst>
              <a:gs pos="20000">
                <a:schemeClr val="accent1">
                  <a:tint val="100000"/>
                  <a:shade val="100000"/>
                  <a:satMod val="130000"/>
                </a:schemeClr>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D41C1ED6-AC40-4A60-A242-CA9103538385}"/>
              </a:ext>
            </a:extLst>
          </p:cNvPr>
          <p:cNvPicPr>
            <a:picLocks noChangeAspect="1"/>
          </p:cNvPicPr>
          <p:nvPr/>
        </p:nvPicPr>
        <p:blipFill>
          <a:blip r:embed="rId6"/>
          <a:stretch>
            <a:fillRect/>
          </a:stretch>
        </p:blipFill>
        <p:spPr>
          <a:xfrm>
            <a:off x="7129908" y="1682631"/>
            <a:ext cx="4499238" cy="3535986"/>
          </a:xfrm>
          <a:prstGeom prst="rect">
            <a:avLst/>
          </a:prstGeom>
        </p:spPr>
      </p:pic>
      <p:sp>
        <p:nvSpPr>
          <p:cNvPr id="19" name="TextBox 18">
            <a:extLst>
              <a:ext uri="{FF2B5EF4-FFF2-40B4-BE49-F238E27FC236}">
                <a16:creationId xmlns:a16="http://schemas.microsoft.com/office/drawing/2014/main" id="{5D7479A8-8C5F-4822-9C38-D8CD5E34FFB9}"/>
              </a:ext>
            </a:extLst>
          </p:cNvPr>
          <p:cNvSpPr txBox="1"/>
          <p:nvPr/>
        </p:nvSpPr>
        <p:spPr>
          <a:xfrm>
            <a:off x="6714837" y="6400962"/>
            <a:ext cx="575603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Check out more details at </a:t>
            </a:r>
            <a:r>
              <a:rPr kumimoji="0" lang="en-US"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https://gpm.nasa.gov/applications/2022-gpm-mentorship/</a:t>
            </a:r>
            <a:r>
              <a:rPr kumimoji="0" lang="en-US" sz="1200" b="0" i="1" u="none" strike="noStrike" kern="1200" cap="none" spc="0" normalizeH="0" baseline="0" noProof="0" dirty="0">
                <a:ln>
                  <a:noFill/>
                </a:ln>
                <a:solidFill>
                  <a:srgbClr val="0070C0"/>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dirty="0">
              <a:ln>
                <a:noFill/>
              </a:ln>
              <a:solidFill>
                <a:srgbClr val="0070C0"/>
              </a:solidFill>
              <a:effectLst/>
              <a:uLnTx/>
              <a:uFillTx/>
              <a:latin typeface="Calibri"/>
              <a:ea typeface="+mn-ea"/>
              <a:cs typeface="+mn-cs"/>
            </a:endParaRPr>
          </a:p>
        </p:txBody>
      </p:sp>
    </p:spTree>
    <p:extLst>
      <p:ext uri="{BB962C8B-B14F-4D97-AF65-F5344CB8AC3E}">
        <p14:creationId xmlns:p14="http://schemas.microsoft.com/office/powerpoint/2010/main" val="1734684064"/>
      </p:ext>
    </p:extLst>
  </p:cSld>
  <p:clrMapOvr>
    <a:masterClrMapping/>
  </p:clrMapOvr>
</p:sld>
</file>

<file path=ppt/theme/theme1.xml><?xml version="1.0" encoding="utf-8"?>
<a:theme xmlns:a="http://schemas.openxmlformats.org/drawingml/2006/main" name="K-2 GPM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225</Words>
  <Application>Microsoft Office PowerPoint</Application>
  <PresentationFormat>Widescreen</PresentationFormat>
  <Paragraphs>16</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.AppleSystemUIFont</vt:lpstr>
      <vt:lpstr>Arial</vt:lpstr>
      <vt:lpstr>Calibri</vt:lpstr>
      <vt:lpstr>Oswald</vt:lpstr>
      <vt:lpstr>Oswald SemiBold</vt:lpstr>
      <vt:lpstr>Wingdings</vt:lpstr>
      <vt:lpstr>K-2 GPM final</vt:lpstr>
      <vt:lpstr>Ground Validation Analysis of GPM DPR Product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 Validation Analysis of GPM DPR Product</dc:title>
  <dc:creator>Portier, Andrea M. (GSFC-612.0)[SCIENCE SYSTEMS AND APPLICATIONS INC]</dc:creator>
  <cp:lastModifiedBy>Portier, Andrea M. (GSFC-612.0)[SCIENCE SYSTEMS AND APPLICATIONS INC]</cp:lastModifiedBy>
  <cp:revision>1</cp:revision>
  <dcterms:created xsi:type="dcterms:W3CDTF">2022-09-16T19:48:36Z</dcterms:created>
  <dcterms:modified xsi:type="dcterms:W3CDTF">2022-09-21T14:42:02Z</dcterms:modified>
</cp:coreProperties>
</file>