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handoutMasterIdLst>
    <p:handoutMasterId r:id="rId16"/>
  </p:handoutMasterIdLst>
  <p:sldIdLst>
    <p:sldId id="256" r:id="rId3"/>
    <p:sldId id="361" r:id="rId4"/>
    <p:sldId id="370" r:id="rId5"/>
    <p:sldId id="371" r:id="rId6"/>
    <p:sldId id="372" r:id="rId7"/>
    <p:sldId id="378" r:id="rId8"/>
    <p:sldId id="377" r:id="rId9"/>
    <p:sldId id="362" r:id="rId10"/>
    <p:sldId id="373" r:id="rId11"/>
    <p:sldId id="374" r:id="rId12"/>
    <p:sldId id="375" r:id="rId13"/>
    <p:sldId id="376"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21"/>
    <a:srgbClr val="000099"/>
    <a:srgbClr val="0000FF"/>
    <a:srgbClr val="96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20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724457-5A04-A244-AA84-D7A6CD974CAA}" type="datetime1">
              <a:rPr lang="en-US"/>
              <a:pPr/>
              <a:t>6/18/13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167087-9C0A-D344-8D07-111B1E68924C}" type="slidenum">
              <a:rPr lang="en-US"/>
              <a:pPr/>
              <a:t>‹#›</a:t>
            </a:fld>
            <a:endParaRPr lang="en-US"/>
          </a:p>
        </p:txBody>
      </p:sp>
    </p:spTree>
    <p:extLst>
      <p:ext uri="{BB962C8B-B14F-4D97-AF65-F5344CB8AC3E}">
        <p14:creationId xmlns:p14="http://schemas.microsoft.com/office/powerpoint/2010/main" val="51513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39262E6-360C-4C44-A2F0-C06634E2243C}" type="datetime1">
              <a:rPr lang="en-US"/>
              <a:pPr/>
              <a:t>6/18/13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E25F1EB-F951-234D-BA25-C2F45638BA48}" type="slidenum">
              <a:rPr lang="en-US"/>
              <a:pPr/>
              <a:t>‹#›</a:t>
            </a:fld>
            <a:endParaRPr lang="en-US"/>
          </a:p>
        </p:txBody>
      </p:sp>
    </p:spTree>
    <p:extLst>
      <p:ext uri="{BB962C8B-B14F-4D97-AF65-F5344CB8AC3E}">
        <p14:creationId xmlns:p14="http://schemas.microsoft.com/office/powerpoint/2010/main" val="13750045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Introduce ourselves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E1F4C-1F45-3D4A-9ED9-73623764DA73}"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to consider these questions. You might let them talk to each other about the answers</a:t>
            </a:r>
            <a:r>
              <a:rPr lang="en-US" baseline="0" dirty="0" smtClean="0"/>
              <a:t> for one minute.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3</a:t>
            </a:fld>
            <a:endParaRPr lang="en-US"/>
          </a:p>
        </p:txBody>
      </p:sp>
    </p:spTree>
    <p:extLst>
      <p:ext uri="{BB962C8B-B14F-4D97-AF65-F5344CB8AC3E}">
        <p14:creationId xmlns:p14="http://schemas.microsoft.com/office/powerpoint/2010/main" val="328880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the students that the water they drink and that composes from</a:t>
            </a:r>
            <a:r>
              <a:rPr lang="en-US" baseline="0" dirty="0" smtClean="0"/>
              <a:t> 50 to 75% of the human body. The water that they drink is the exact same water that has been on Earth for billions of years. At one point in time, the very same water was possibly dinosaur pee or Einstein sweat. They love this fact…</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4</a:t>
            </a:fld>
            <a:endParaRPr lang="en-US"/>
          </a:p>
        </p:txBody>
      </p:sp>
    </p:spTree>
    <p:extLst>
      <p:ext uri="{BB962C8B-B14F-4D97-AF65-F5344CB8AC3E}">
        <p14:creationId xmlns:p14="http://schemas.microsoft.com/office/powerpoint/2010/main" val="259162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6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2559C9-8D91-564A-A41F-F838FB8666E1}"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08BDEA-1C21-FF40-8EF9-9EC7AC895105}" type="slidenum">
              <a:rPr lang="en-US"/>
              <a:pPr/>
              <a:t>‹#›</a:t>
            </a:fld>
            <a:endParaRPr lang="en-US"/>
          </a:p>
        </p:txBody>
      </p:sp>
    </p:spTree>
    <p:extLst>
      <p:ext uri="{BB962C8B-B14F-4D97-AF65-F5344CB8AC3E}">
        <p14:creationId xmlns:p14="http://schemas.microsoft.com/office/powerpoint/2010/main" val="371100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319EB7-C9F1-214F-B611-ECEE18E2F868}"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44239-5386-4C4A-871C-0CA4236E3C70}" type="slidenum">
              <a:rPr lang="en-US"/>
              <a:pPr/>
              <a:t>‹#›</a:t>
            </a:fld>
            <a:endParaRPr lang="en-US"/>
          </a:p>
        </p:txBody>
      </p:sp>
    </p:spTree>
    <p:extLst>
      <p:ext uri="{BB962C8B-B14F-4D97-AF65-F5344CB8AC3E}">
        <p14:creationId xmlns:p14="http://schemas.microsoft.com/office/powerpoint/2010/main" val="28122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6EE5A39-9678-E140-91FE-83D50A6FC2CA}"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2240B9-63BD-8347-A89C-19954D9A8F2E}" type="slidenum">
              <a:rPr lang="en-US"/>
              <a:pPr/>
              <a:t>‹#›</a:t>
            </a:fld>
            <a:endParaRPr lang="en-US"/>
          </a:p>
        </p:txBody>
      </p:sp>
    </p:spTree>
    <p:extLst>
      <p:ext uri="{BB962C8B-B14F-4D97-AF65-F5344CB8AC3E}">
        <p14:creationId xmlns:p14="http://schemas.microsoft.com/office/powerpoint/2010/main" val="235512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81A15D-D422-6C45-8871-8EE8504F7AC7}"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B2A532-CD34-124E-AD3B-008203D48CA3}" type="slidenum">
              <a:rPr lang="en-US"/>
              <a:pPr/>
              <a:t>‹#›</a:t>
            </a:fld>
            <a:endParaRPr lang="en-US"/>
          </a:p>
        </p:txBody>
      </p:sp>
    </p:spTree>
    <p:extLst>
      <p:ext uri="{BB962C8B-B14F-4D97-AF65-F5344CB8AC3E}">
        <p14:creationId xmlns:p14="http://schemas.microsoft.com/office/powerpoint/2010/main" val="340082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3385DB-FA3B-EA42-86B8-2549D6F6FEF9}"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ED2F7-E2EE-F144-A3E2-7E35C22ACAFA}" type="slidenum">
              <a:rPr lang="en-US"/>
              <a:pPr/>
              <a:t>‹#›</a:t>
            </a:fld>
            <a:endParaRPr lang="en-US"/>
          </a:p>
        </p:txBody>
      </p:sp>
    </p:spTree>
    <p:extLst>
      <p:ext uri="{BB962C8B-B14F-4D97-AF65-F5344CB8AC3E}">
        <p14:creationId xmlns:p14="http://schemas.microsoft.com/office/powerpoint/2010/main" val="293129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764A39A-18A6-EC41-B50E-65027E68CF32}" type="datetime1">
              <a:rPr lang="en-US"/>
              <a:pPr/>
              <a:t>6/18/13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869331-AAB0-6746-86FC-BED4CC38417A}" type="slidenum">
              <a:rPr lang="en-US"/>
              <a:pPr/>
              <a:t>‹#›</a:t>
            </a:fld>
            <a:endParaRPr lang="en-US"/>
          </a:p>
        </p:txBody>
      </p:sp>
    </p:spTree>
    <p:extLst>
      <p:ext uri="{BB962C8B-B14F-4D97-AF65-F5344CB8AC3E}">
        <p14:creationId xmlns:p14="http://schemas.microsoft.com/office/powerpoint/2010/main" val="27322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3B2CF02-3A11-4841-B9A6-D19D4FE2BDF8}" type="datetime1">
              <a:rPr lang="en-US"/>
              <a:pPr/>
              <a:t>6/18/13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72C09F5-0C3A-2741-A293-DC97A4C72861}" type="slidenum">
              <a:rPr lang="en-US"/>
              <a:pPr/>
              <a:t>‹#›</a:t>
            </a:fld>
            <a:endParaRPr lang="en-US"/>
          </a:p>
        </p:txBody>
      </p:sp>
    </p:spTree>
    <p:extLst>
      <p:ext uri="{BB962C8B-B14F-4D97-AF65-F5344CB8AC3E}">
        <p14:creationId xmlns:p14="http://schemas.microsoft.com/office/powerpoint/2010/main" val="213891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D43014-CA25-1745-822B-D4FAC025F595}" type="datetime1">
              <a:rPr lang="en-US"/>
              <a:pPr/>
              <a:t>6/18/13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ADE816-8123-3340-BF2A-A39A139A0B8E}" type="slidenum">
              <a:rPr lang="en-US"/>
              <a:pPr/>
              <a:t>‹#›</a:t>
            </a:fld>
            <a:endParaRPr lang="en-US"/>
          </a:p>
        </p:txBody>
      </p:sp>
    </p:spTree>
    <p:extLst>
      <p:ext uri="{BB962C8B-B14F-4D97-AF65-F5344CB8AC3E}">
        <p14:creationId xmlns:p14="http://schemas.microsoft.com/office/powerpoint/2010/main" val="32721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28559B2-A8A1-4048-A39F-2FC85F3372B5}" type="datetime1">
              <a:rPr lang="en-US"/>
              <a:pPr/>
              <a:t>6/18/13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8D9B2E5-D32B-7F4E-9149-FCE942FDB053}" type="slidenum">
              <a:rPr lang="en-US"/>
              <a:pPr/>
              <a:t>‹#›</a:t>
            </a:fld>
            <a:endParaRPr lang="en-US"/>
          </a:p>
        </p:txBody>
      </p:sp>
    </p:spTree>
    <p:extLst>
      <p:ext uri="{BB962C8B-B14F-4D97-AF65-F5344CB8AC3E}">
        <p14:creationId xmlns:p14="http://schemas.microsoft.com/office/powerpoint/2010/main" val="375373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0E0A8A-25FC-744B-A46D-00DAF105F4B3}" type="datetime1">
              <a:rPr lang="en-US"/>
              <a:pPr/>
              <a:t>6/18/13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546DD30-822C-3A49-AD4E-4B88306A9E31}" type="slidenum">
              <a:rPr lang="en-US"/>
              <a:pPr/>
              <a:t>‹#›</a:t>
            </a:fld>
            <a:endParaRPr lang="en-US"/>
          </a:p>
        </p:txBody>
      </p:sp>
    </p:spTree>
    <p:extLst>
      <p:ext uri="{BB962C8B-B14F-4D97-AF65-F5344CB8AC3E}">
        <p14:creationId xmlns:p14="http://schemas.microsoft.com/office/powerpoint/2010/main" val="296691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1E97C8-E658-5742-9319-208D3288123C}"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BDB6A-5099-D644-9285-6D707AA7E959}" type="slidenum">
              <a:rPr lang="en-US"/>
              <a:pPr/>
              <a:t>‹#›</a:t>
            </a:fld>
            <a:endParaRPr lang="en-US"/>
          </a:p>
        </p:txBody>
      </p:sp>
    </p:spTree>
    <p:extLst>
      <p:ext uri="{BB962C8B-B14F-4D97-AF65-F5344CB8AC3E}">
        <p14:creationId xmlns:p14="http://schemas.microsoft.com/office/powerpoint/2010/main" val="239372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95F2D8-7329-224E-B3FF-8C0C605E9152}" type="datetime1">
              <a:rPr lang="en-US"/>
              <a:pPr/>
              <a:t>6/18/13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3488E89-44BF-1A46-87A4-C91FE3855CC8}" type="slidenum">
              <a:rPr lang="en-US"/>
              <a:pPr/>
              <a:t>‹#›</a:t>
            </a:fld>
            <a:endParaRPr lang="en-US"/>
          </a:p>
        </p:txBody>
      </p:sp>
    </p:spTree>
    <p:extLst>
      <p:ext uri="{BB962C8B-B14F-4D97-AF65-F5344CB8AC3E}">
        <p14:creationId xmlns:p14="http://schemas.microsoft.com/office/powerpoint/2010/main" val="358720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1E7E8F-0D7F-2545-BF13-C26E38621BEF}"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E263B6-AA4A-D049-B699-C0EFACB5F924}" type="slidenum">
              <a:rPr lang="en-US"/>
              <a:pPr/>
              <a:t>‹#›</a:t>
            </a:fld>
            <a:endParaRPr lang="en-US"/>
          </a:p>
        </p:txBody>
      </p:sp>
    </p:spTree>
    <p:extLst>
      <p:ext uri="{BB962C8B-B14F-4D97-AF65-F5344CB8AC3E}">
        <p14:creationId xmlns:p14="http://schemas.microsoft.com/office/powerpoint/2010/main" val="387441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D5F750-3349-AD45-AA35-01D740731E9D}"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2ABE0E-A21D-6648-AD5D-617819804B8F}" type="slidenum">
              <a:rPr lang="en-US"/>
              <a:pPr/>
              <a:t>‹#›</a:t>
            </a:fld>
            <a:endParaRPr lang="en-US"/>
          </a:p>
        </p:txBody>
      </p:sp>
    </p:spTree>
    <p:extLst>
      <p:ext uri="{BB962C8B-B14F-4D97-AF65-F5344CB8AC3E}">
        <p14:creationId xmlns:p14="http://schemas.microsoft.com/office/powerpoint/2010/main" val="428717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5B7C29-7179-394A-BE51-71E9CD9F88C5}" type="datetime1">
              <a:rPr lang="en-US"/>
              <a:pPr/>
              <a:t>6/18/13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F8233-E66F-8C42-8AFF-476D15A7C6CC}" type="slidenum">
              <a:rPr lang="en-US"/>
              <a:pPr/>
              <a:t>‹#›</a:t>
            </a:fld>
            <a:endParaRPr lang="en-US"/>
          </a:p>
        </p:txBody>
      </p:sp>
    </p:spTree>
    <p:extLst>
      <p:ext uri="{BB962C8B-B14F-4D97-AF65-F5344CB8AC3E}">
        <p14:creationId xmlns:p14="http://schemas.microsoft.com/office/powerpoint/2010/main" val="19255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EBC0193-3975-6644-B165-60B99504EAFA}" type="datetime1">
              <a:rPr lang="en-US"/>
              <a:pPr/>
              <a:t>6/18/13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D4543B2-1B20-C142-8260-A54C93B6EEF8}" type="slidenum">
              <a:rPr lang="en-US"/>
              <a:pPr/>
              <a:t>‹#›</a:t>
            </a:fld>
            <a:endParaRPr lang="en-US"/>
          </a:p>
        </p:txBody>
      </p:sp>
    </p:spTree>
    <p:extLst>
      <p:ext uri="{BB962C8B-B14F-4D97-AF65-F5344CB8AC3E}">
        <p14:creationId xmlns:p14="http://schemas.microsoft.com/office/powerpoint/2010/main" val="24334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78FE77-ADE2-4048-8CBB-90D8B9D27FB5}" type="datetime1">
              <a:rPr lang="en-US"/>
              <a:pPr/>
              <a:t>6/18/13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4E9ED4-74B5-9642-BFE0-7239542A7318}" type="slidenum">
              <a:rPr lang="en-US"/>
              <a:pPr/>
              <a:t>‹#›</a:t>
            </a:fld>
            <a:endParaRPr lang="en-US"/>
          </a:p>
        </p:txBody>
      </p:sp>
    </p:spTree>
    <p:extLst>
      <p:ext uri="{BB962C8B-B14F-4D97-AF65-F5344CB8AC3E}">
        <p14:creationId xmlns:p14="http://schemas.microsoft.com/office/powerpoint/2010/main" val="328515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8B5A66-A39C-4B4B-B7CC-46981F2A0521}" type="datetime1">
              <a:rPr lang="en-US"/>
              <a:pPr/>
              <a:t>6/18/13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B5311F2-68D2-7545-BA87-36A33CFF6D55}" type="slidenum">
              <a:rPr lang="en-US"/>
              <a:pPr/>
              <a:t>‹#›</a:t>
            </a:fld>
            <a:endParaRPr lang="en-US"/>
          </a:p>
        </p:txBody>
      </p:sp>
    </p:spTree>
    <p:extLst>
      <p:ext uri="{BB962C8B-B14F-4D97-AF65-F5344CB8AC3E}">
        <p14:creationId xmlns:p14="http://schemas.microsoft.com/office/powerpoint/2010/main" val="363740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B3BC10-84D6-9748-BE82-16BE36922DAA}" type="datetime1">
              <a:rPr lang="en-US"/>
              <a:pPr/>
              <a:t>6/18/13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0E65C27-9581-4544-930F-16B3C61BA30F}" type="slidenum">
              <a:rPr lang="en-US"/>
              <a:pPr/>
              <a:t>‹#›</a:t>
            </a:fld>
            <a:endParaRPr lang="en-US"/>
          </a:p>
        </p:txBody>
      </p:sp>
    </p:spTree>
    <p:extLst>
      <p:ext uri="{BB962C8B-B14F-4D97-AF65-F5344CB8AC3E}">
        <p14:creationId xmlns:p14="http://schemas.microsoft.com/office/powerpoint/2010/main" val="20724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8374CC-90FB-EC41-A0C2-05EC3E06B007}" type="datetime1">
              <a:rPr lang="en-US"/>
              <a:pPr/>
              <a:t>6/18/13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EEE64F-E749-0F45-A142-8AFE928D6061}" type="slidenum">
              <a:rPr lang="en-US"/>
              <a:pPr/>
              <a:t>‹#›</a:t>
            </a:fld>
            <a:endParaRPr lang="en-US"/>
          </a:p>
        </p:txBody>
      </p:sp>
    </p:spTree>
    <p:extLst>
      <p:ext uri="{BB962C8B-B14F-4D97-AF65-F5344CB8AC3E}">
        <p14:creationId xmlns:p14="http://schemas.microsoft.com/office/powerpoint/2010/main" val="353404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3E0433-B085-104D-B34A-89EB306C65F9}" type="datetime1">
              <a:rPr lang="en-US"/>
              <a:pPr/>
              <a:t>6/18/13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F6726D6-F1F2-5047-8C54-4E0DC3D49AFC}" type="slidenum">
              <a:rPr lang="en-US"/>
              <a:pPr/>
              <a:t>‹#›</a:t>
            </a:fld>
            <a:endParaRPr lang="en-US"/>
          </a:p>
        </p:txBody>
      </p:sp>
    </p:spTree>
    <p:extLst>
      <p:ext uri="{BB962C8B-B14F-4D97-AF65-F5344CB8AC3E}">
        <p14:creationId xmlns:p14="http://schemas.microsoft.com/office/powerpoint/2010/main" val="943393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6E1AAE2-BEE3-1C41-864C-73A41EA8013F}" type="datetime1">
              <a:rPr lang="en-US"/>
              <a:pPr/>
              <a:t>6/18/13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8286CCF-9470-FC45-AE03-595E0CFCD4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defTabSz="457200" rtl="0" eaLnBrk="1" fontAlgn="base" hangingPunct="1">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716EABB-491F-5D4E-8400-A9718E27B0EC}" type="datetime1">
              <a:rPr lang="en-US"/>
              <a:pPr/>
              <a:t>6/18/13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5772A9A-6550-5645-B14A-422E4D9174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sl.noaa.gov/projects/ping/" TargetMode="External"/><Relationship Id="rId3" Type="http://schemas.openxmlformats.org/officeDocument/2006/relationships/hyperlink" Target="http://www.cocorah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mm.nasa.gov/education/videos/for-good-measure" TargetMode="Externa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mm.nasa.gov/education/" TargetMode="Externa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mm.nasa.gov/education/interactive/floods-ique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1574800" y="436563"/>
            <a:ext cx="6561138" cy="890587"/>
          </a:xfrm>
        </p:spPr>
        <p:txBody>
          <a:bodyPr/>
          <a:lstStyle/>
          <a:p>
            <a:pPr eaLnBrk="1" hangingPunct="1"/>
            <a:r>
              <a:rPr lang="en-US" sz="2800" dirty="0">
                <a:effectLst/>
                <a:latin typeface="Calibri" charset="0"/>
                <a:ea typeface="ＭＳ Ｐゴシック" charset="0"/>
                <a:cs typeface="ＭＳ Ｐゴシック" charset="0"/>
              </a:rPr>
              <a:t> </a:t>
            </a:r>
            <a:r>
              <a:rPr lang="en-US" sz="2800" dirty="0" smtClean="0">
                <a:effectLst/>
                <a:latin typeface="Calibri" charset="0"/>
                <a:ea typeface="ＭＳ Ｐゴシック" charset="0"/>
                <a:cs typeface="ＭＳ Ｐゴシック" charset="0"/>
              </a:rPr>
              <a:t>Rain Gauge </a:t>
            </a:r>
            <a:r>
              <a:rPr lang="en-US" sz="2800" dirty="0" smtClean="0">
                <a:effectLst/>
                <a:latin typeface="Calibri" charset="0"/>
                <a:ea typeface="ＭＳ Ｐゴシック" charset="0"/>
                <a:cs typeface="ＭＳ Ｐゴシック" charset="0"/>
              </a:rPr>
              <a:t>Lesson</a:t>
            </a:r>
            <a:endParaRPr lang="en-US" sz="28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27651" name="Subtitle 4"/>
          <p:cNvSpPr>
            <a:spLocks noGrp="1"/>
          </p:cNvSpPr>
          <p:nvPr>
            <p:ph type="subTitle" sz="quarter" idx="1"/>
          </p:nvPr>
        </p:nvSpPr>
        <p:spPr>
          <a:xfrm>
            <a:off x="5575300" y="1882775"/>
            <a:ext cx="3251200" cy="4608513"/>
          </a:xfrm>
        </p:spPr>
        <p:txBody>
          <a:bodyPr/>
          <a:lstStyle/>
          <a:p>
            <a:pPr eaLnBrk="1" hangingPunct="1"/>
            <a:endParaRPr lang="en-US" sz="2000" b="1" dirty="0">
              <a:solidFill>
                <a:srgbClr val="FED821"/>
              </a:solidFill>
              <a:latin typeface="Arial" charset="0"/>
              <a:ea typeface="ＭＳ Ｐゴシック" charset="0"/>
              <a:cs typeface="ＭＳ Ｐゴシック" charset="0"/>
            </a:endParaRPr>
          </a:p>
          <a:p>
            <a:pPr algn="l" eaLnBrk="1" hangingPunct="1"/>
            <a:r>
              <a:rPr lang="en-US" sz="2000" b="1" dirty="0" smtClean="0">
                <a:solidFill>
                  <a:srgbClr val="FED821"/>
                </a:solidFill>
                <a:latin typeface="Arial" charset="0"/>
                <a:ea typeface="ＭＳ Ｐゴシック" charset="0"/>
                <a:cs typeface="ＭＳ Ｐゴシック" charset="0"/>
              </a:rPr>
              <a:t>Global Precipitation Measurement Mission</a:t>
            </a:r>
          </a:p>
          <a:p>
            <a:pPr algn="l" eaLnBrk="1" hangingPunct="1"/>
            <a:endParaRPr lang="en-US" sz="2000" b="1" dirty="0">
              <a:solidFill>
                <a:srgbClr val="FED821"/>
              </a:solidFill>
              <a:latin typeface="Arial" charset="0"/>
              <a:ea typeface="ＭＳ Ｐゴシック" charset="0"/>
              <a:cs typeface="ＭＳ Ｐゴシック" charset="0"/>
            </a:endParaRPr>
          </a:p>
          <a:p>
            <a:pPr algn="l" eaLnBrk="1" hangingPunct="1"/>
            <a:r>
              <a:rPr lang="en-US" sz="2000" b="1" dirty="0" smtClean="0">
                <a:solidFill>
                  <a:srgbClr val="FED821"/>
                </a:solidFill>
                <a:latin typeface="Arial" charset="0"/>
                <a:ea typeface="ＭＳ Ｐゴシック" charset="0"/>
                <a:cs typeface="ＭＳ Ｐゴシック" charset="0"/>
              </a:rPr>
              <a:t>Developed by </a:t>
            </a:r>
          </a:p>
          <a:p>
            <a:pPr algn="l" eaLnBrk="1" hangingPunct="1"/>
            <a:r>
              <a:rPr lang="en-US" sz="2000" b="1" dirty="0" smtClean="0">
                <a:solidFill>
                  <a:srgbClr val="FED821"/>
                </a:solidFill>
                <a:latin typeface="Arial" charset="0"/>
                <a:ea typeface="ＭＳ Ｐゴシック" charset="0"/>
                <a:cs typeface="ＭＳ Ｐゴシック" charset="0"/>
              </a:rPr>
              <a:t>Dorian </a:t>
            </a:r>
            <a:r>
              <a:rPr lang="en-US" sz="2000" b="1" dirty="0">
                <a:solidFill>
                  <a:srgbClr val="FED821"/>
                </a:solidFill>
                <a:latin typeface="Arial" charset="0"/>
                <a:ea typeface="ＭＳ Ｐゴシック" charset="0"/>
                <a:cs typeface="ＭＳ Ｐゴシック" charset="0"/>
              </a:rPr>
              <a:t>Janney</a:t>
            </a:r>
          </a:p>
          <a:p>
            <a:pPr algn="l" eaLnBrk="1" hangingPunct="1"/>
            <a:r>
              <a:rPr lang="en-US" sz="1800" i="1" dirty="0">
                <a:solidFill>
                  <a:srgbClr val="FED821"/>
                </a:solidFill>
                <a:latin typeface="Arial" charset="0"/>
                <a:ea typeface="ＭＳ Ｐゴシック" charset="0"/>
                <a:cs typeface="ＭＳ Ｐゴシック" charset="0"/>
              </a:rPr>
              <a:t>GPM Education Specialist</a:t>
            </a:r>
          </a:p>
          <a:p>
            <a:pPr algn="l" eaLnBrk="1" hangingPunct="1"/>
            <a:endParaRPr lang="en-US" sz="1800" i="1" dirty="0">
              <a:solidFill>
                <a:srgbClr val="FED821"/>
              </a:solidFill>
              <a:latin typeface="Arial" charset="0"/>
              <a:ea typeface="ＭＳ Ｐゴシック" charset="0"/>
              <a:cs typeface="ＭＳ Ｐゴシック" charset="0"/>
            </a:endParaRPr>
          </a:p>
          <a:p>
            <a:pPr algn="l" eaLnBrk="1" hangingPunct="1"/>
            <a:r>
              <a:rPr lang="en-US" sz="1800" i="1" dirty="0" smtClean="0">
                <a:solidFill>
                  <a:srgbClr val="FED821"/>
                </a:solidFill>
                <a:latin typeface="Arial" charset="0"/>
                <a:ea typeface="ＭＳ Ｐゴシック" charset="0"/>
                <a:cs typeface="ＭＳ Ｐゴシック" charset="0"/>
              </a:rPr>
              <a:t>SMAP/GPM Workshop</a:t>
            </a:r>
          </a:p>
          <a:p>
            <a:pPr algn="l" eaLnBrk="1" hangingPunct="1"/>
            <a:r>
              <a:rPr lang="en-US" sz="1800" i="1" dirty="0" smtClean="0">
                <a:solidFill>
                  <a:srgbClr val="FED821"/>
                </a:solidFill>
                <a:latin typeface="Arial" charset="0"/>
                <a:ea typeface="ＭＳ Ｐゴシック" charset="0"/>
                <a:cs typeface="ＭＳ Ｐゴシック" charset="0"/>
              </a:rPr>
              <a:t>June 26</a:t>
            </a:r>
            <a:r>
              <a:rPr lang="en-US" sz="1800" i="1" baseline="30000" dirty="0" smtClean="0">
                <a:solidFill>
                  <a:srgbClr val="FED821"/>
                </a:solidFill>
                <a:latin typeface="Arial" charset="0"/>
                <a:ea typeface="ＭＳ Ｐゴシック" charset="0"/>
                <a:cs typeface="ＭＳ Ｐゴシック" charset="0"/>
              </a:rPr>
              <a:t>th</a:t>
            </a:r>
            <a:r>
              <a:rPr lang="en-US" sz="1800" i="1" dirty="0" smtClean="0">
                <a:solidFill>
                  <a:srgbClr val="FED821"/>
                </a:solidFill>
                <a:latin typeface="Arial" charset="0"/>
                <a:ea typeface="ＭＳ Ｐゴシック" charset="0"/>
                <a:cs typeface="ＭＳ Ｐゴシック" charset="0"/>
              </a:rPr>
              <a:t>, 2013</a:t>
            </a:r>
            <a:endParaRPr lang="en-US" sz="1800" i="1" dirty="0">
              <a:solidFill>
                <a:srgbClr val="FED821"/>
              </a:solidFill>
              <a:latin typeface="Arial" charset="0"/>
              <a:ea typeface="ＭＳ Ｐゴシック" charset="0"/>
              <a:cs typeface="ＭＳ Ｐゴシック" charset="0"/>
            </a:endParaRPr>
          </a:p>
          <a:p>
            <a:pPr algn="l" eaLnBrk="1" hangingPunct="1"/>
            <a:endParaRPr lang="en-US" sz="1600" i="1" dirty="0">
              <a:solidFill>
                <a:srgbClr val="FED821"/>
              </a:solidFill>
              <a:latin typeface="Arial" charset="0"/>
              <a:ea typeface="ＭＳ Ｐゴシック" charset="0"/>
              <a:cs typeface="ＭＳ Ｐゴシック" charset="0"/>
            </a:endParaRPr>
          </a:p>
          <a:p>
            <a:pPr algn="l" eaLnBrk="1" hangingPunct="1"/>
            <a:endParaRPr lang="en-US" sz="1600" i="1" dirty="0">
              <a:solidFill>
                <a:srgbClr val="FED821"/>
              </a:solidFill>
              <a:latin typeface="Arial" charset="0"/>
              <a:ea typeface="ＭＳ Ｐゴシック" charset="0"/>
              <a:cs typeface="ＭＳ Ｐゴシック" charset="0"/>
            </a:endParaRPr>
          </a:p>
          <a:p>
            <a:pPr algn="l" eaLnBrk="1" hangingPunct="1"/>
            <a:r>
              <a:rPr lang="en-US" sz="1600" i="1" dirty="0">
                <a:solidFill>
                  <a:srgbClr val="FED821"/>
                </a:solidFill>
                <a:latin typeface="Arial" charset="0"/>
                <a:ea typeface="ＭＳ Ｐゴシック" charset="0"/>
                <a:cs typeface="ＭＳ Ｐゴシック" charset="0"/>
              </a:rPr>
              <a:t> </a:t>
            </a:r>
          </a:p>
          <a:p>
            <a:pPr algn="l" eaLnBrk="1" hangingPunct="1"/>
            <a:endParaRPr lang="en-US" sz="1600" b="1" i="1" u="sng" dirty="0">
              <a:solidFill>
                <a:srgbClr val="FED821"/>
              </a:solidFill>
              <a:latin typeface="Arial" charset="0"/>
              <a:ea typeface="ＭＳ Ｐゴシック" charset="0"/>
              <a:cs typeface="ＭＳ Ｐゴシック" charset="0"/>
            </a:endParaRPr>
          </a:p>
          <a:p>
            <a:pPr algn="l" eaLnBrk="1" hangingPunct="1"/>
            <a:endParaRPr lang="en-US" sz="1600" i="1" dirty="0">
              <a:solidFill>
                <a:srgbClr val="FED82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948" y="98425"/>
            <a:ext cx="6262216" cy="492125"/>
          </a:xfrm>
        </p:spPr>
        <p:txBody>
          <a:bodyPr/>
          <a:lstStyle/>
          <a:p>
            <a:r>
              <a:rPr lang="en-US" dirty="0" smtClean="0"/>
              <a:t>Citizen Science and Precipitation Data</a:t>
            </a:r>
            <a:endParaRPr lang="en-US" dirty="0"/>
          </a:p>
        </p:txBody>
      </p:sp>
      <p:sp>
        <p:nvSpPr>
          <p:cNvPr id="3" name="Content Placeholder 2"/>
          <p:cNvSpPr>
            <a:spLocks noGrp="1"/>
          </p:cNvSpPr>
          <p:nvPr>
            <p:ph idx="1"/>
          </p:nvPr>
        </p:nvSpPr>
        <p:spPr/>
        <p:txBody>
          <a:bodyPr/>
          <a:lstStyle/>
          <a:p>
            <a:r>
              <a:rPr lang="en-US" dirty="0" smtClean="0"/>
              <a:t>You can help scientists collect and monitor precipitation data. On your </a:t>
            </a:r>
            <a:r>
              <a:rPr lang="en-US" dirty="0" err="1" smtClean="0"/>
              <a:t>SmartPhone</a:t>
            </a:r>
            <a:r>
              <a:rPr lang="en-US" dirty="0"/>
              <a:t> </a:t>
            </a:r>
            <a:r>
              <a:rPr lang="en-US" dirty="0" smtClean="0"/>
              <a:t>or </a:t>
            </a:r>
            <a:r>
              <a:rPr lang="en-US" dirty="0" err="1" smtClean="0"/>
              <a:t>IPad</a:t>
            </a:r>
            <a:r>
              <a:rPr lang="en-US" dirty="0" smtClean="0"/>
              <a:t>, download the app called “</a:t>
            </a:r>
            <a:r>
              <a:rPr lang="en-US" dirty="0" err="1" smtClean="0"/>
              <a:t>mPING</a:t>
            </a:r>
            <a:r>
              <a:rPr lang="en-US" dirty="0" smtClean="0"/>
              <a:t>”</a:t>
            </a:r>
          </a:p>
          <a:p>
            <a:pPr marL="0" indent="0">
              <a:buNone/>
            </a:pPr>
            <a:r>
              <a:rPr lang="en-US" dirty="0" smtClean="0">
                <a:hlinkClick r:id="rId2"/>
              </a:rPr>
              <a:t>http</a:t>
            </a:r>
            <a:r>
              <a:rPr lang="en-US" dirty="0">
                <a:hlinkClick r:id="rId2"/>
              </a:rPr>
              <a:t>://www.nssl.noaa.gov/projects/ping</a:t>
            </a:r>
            <a:r>
              <a:rPr lang="en-US" dirty="0" smtClean="0">
                <a:hlinkClick r:id="rId2"/>
              </a:rPr>
              <a:t>/</a:t>
            </a:r>
            <a:endParaRPr lang="en-US" dirty="0" smtClean="0"/>
          </a:p>
          <a:p>
            <a:pPr marL="0" indent="0">
              <a:buNone/>
            </a:pPr>
            <a:endParaRPr lang="en-US" dirty="0"/>
          </a:p>
          <a:p>
            <a:pPr marL="0" indent="0">
              <a:buNone/>
            </a:pPr>
            <a:endParaRPr lang="en-US" dirty="0" smtClean="0"/>
          </a:p>
          <a:p>
            <a:r>
              <a:rPr lang="en-US" dirty="0" smtClean="0"/>
              <a:t>Another neat Citizen Science group is </a:t>
            </a:r>
            <a:r>
              <a:rPr lang="en-US" dirty="0" err="1" smtClean="0"/>
              <a:t>CoCoRaHS</a:t>
            </a:r>
            <a:r>
              <a:rPr lang="en-US" dirty="0" smtClean="0"/>
              <a:t>, but you need a $30. standardized rain gauge to collect and </a:t>
            </a:r>
            <a:r>
              <a:rPr lang="en-US" dirty="0"/>
              <a:t>submit data. </a:t>
            </a:r>
            <a:r>
              <a:rPr lang="en-US" dirty="0">
                <a:hlinkClick r:id="rId3"/>
              </a:rPr>
              <a:t>http://</a:t>
            </a:r>
            <a:r>
              <a:rPr lang="en-US" dirty="0" smtClean="0">
                <a:hlinkClick r:id="rId3"/>
              </a:rPr>
              <a:t>www.cocorahs.org</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2870930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Good Measure”</a:t>
            </a:r>
            <a:endParaRPr lang="en-US" dirty="0"/>
          </a:p>
        </p:txBody>
      </p:sp>
      <p:sp>
        <p:nvSpPr>
          <p:cNvPr id="3" name="Content Placeholder 2"/>
          <p:cNvSpPr>
            <a:spLocks noGrp="1"/>
          </p:cNvSpPr>
          <p:nvPr>
            <p:ph idx="1"/>
          </p:nvPr>
        </p:nvSpPr>
        <p:spPr/>
        <p:txBody>
          <a:bodyPr/>
          <a:lstStyle/>
          <a:p>
            <a:r>
              <a:rPr lang="en-US" dirty="0">
                <a:hlinkClick r:id="rId2"/>
              </a:rPr>
              <a:t>http://pmm.nasa.gov/education/videos/for-good-</a:t>
            </a:r>
            <a:r>
              <a:rPr lang="en-US" dirty="0" smtClean="0">
                <a:hlinkClick r:id="rId2"/>
              </a:rPr>
              <a:t>measure</a:t>
            </a:r>
            <a:endParaRPr lang="en-US" dirty="0" smtClean="0"/>
          </a:p>
          <a:p>
            <a:pPr marL="0" indent="0">
              <a:buNone/>
            </a:pPr>
            <a:endParaRPr lang="en-US" dirty="0" smtClean="0"/>
          </a:p>
        </p:txBody>
      </p:sp>
      <p:pic>
        <p:nvPicPr>
          <p:cNvPr id="4" name="Picture 3" descr="for-good-measure-thumb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702" y="1843035"/>
            <a:ext cx="5881801" cy="4422243"/>
          </a:xfrm>
          <a:prstGeom prst="rect">
            <a:avLst/>
          </a:prstGeom>
        </p:spPr>
      </p:pic>
    </p:spTree>
    <p:extLst>
      <p:ext uri="{BB962C8B-B14F-4D97-AF65-F5344CB8AC3E}">
        <p14:creationId xmlns:p14="http://schemas.microsoft.com/office/powerpoint/2010/main" val="8406263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Education”</a:t>
            </a:r>
            <a:endParaRPr lang="en-US" dirty="0"/>
          </a:p>
        </p:txBody>
      </p:sp>
      <p:sp>
        <p:nvSpPr>
          <p:cNvPr id="3" name="Content Placeholder 2"/>
          <p:cNvSpPr>
            <a:spLocks noGrp="1"/>
          </p:cNvSpPr>
          <p:nvPr>
            <p:ph idx="1"/>
          </p:nvPr>
        </p:nvSpPr>
        <p:spPr/>
        <p:txBody>
          <a:bodyPr/>
          <a:lstStyle/>
          <a:p>
            <a:r>
              <a:rPr lang="en-US" dirty="0">
                <a:hlinkClick r:id="rId2"/>
              </a:rPr>
              <a:t>http://pmm.nasa.gov/education</a:t>
            </a:r>
            <a:r>
              <a:rPr lang="en-US" dirty="0" smtClean="0">
                <a:hlinkClick r:id="rId2"/>
              </a:rPr>
              <a:t>/</a:t>
            </a:r>
            <a:endParaRPr lang="en-US" dirty="0" smtClean="0"/>
          </a:p>
          <a:p>
            <a:endParaRPr lang="en-US" dirty="0"/>
          </a:p>
          <a:p>
            <a:pPr marL="0" indent="0">
              <a:buNone/>
            </a:pPr>
            <a:endParaRPr lang="en-US" dirty="0" smtClean="0"/>
          </a:p>
        </p:txBody>
      </p:sp>
      <p:pic>
        <p:nvPicPr>
          <p:cNvPr id="4" name="Picture 3" descr="GPM Decal 2012_v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511" y="2090271"/>
            <a:ext cx="7057893" cy="3775973"/>
          </a:xfrm>
          <a:prstGeom prst="rect">
            <a:avLst/>
          </a:prstGeom>
        </p:spPr>
      </p:pic>
    </p:spTree>
    <p:extLst>
      <p:ext uri="{BB962C8B-B14F-4D97-AF65-F5344CB8AC3E}">
        <p14:creationId xmlns:p14="http://schemas.microsoft.com/office/powerpoint/2010/main" val="254717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Water Cycle</a:t>
            </a:r>
            <a:endParaRPr lang="en-US" dirty="0"/>
          </a:p>
        </p:txBody>
      </p:sp>
      <p:pic>
        <p:nvPicPr>
          <p:cNvPr id="4" name="ESA_water_cycle_ipod_lg.m4v.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19125" y="1198563"/>
            <a:ext cx="8229600" cy="4629150"/>
          </a:xfrm>
        </p:spPr>
      </p:pic>
    </p:spTree>
    <p:extLst>
      <p:ext uri="{BB962C8B-B14F-4D97-AF65-F5344CB8AC3E}">
        <p14:creationId xmlns:p14="http://schemas.microsoft.com/office/powerpoint/2010/main" val="283575504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these questions-</a:t>
            </a:r>
            <a:endParaRPr lang="en-US" dirty="0"/>
          </a:p>
        </p:txBody>
      </p:sp>
      <p:sp>
        <p:nvSpPr>
          <p:cNvPr id="3" name="Content Placeholder 2"/>
          <p:cNvSpPr>
            <a:spLocks noGrp="1"/>
          </p:cNvSpPr>
          <p:nvPr>
            <p:ph idx="1"/>
          </p:nvPr>
        </p:nvSpPr>
        <p:spPr/>
        <p:txBody>
          <a:bodyPr/>
          <a:lstStyle/>
          <a:p>
            <a:r>
              <a:rPr lang="en-US" dirty="0" smtClean="0"/>
              <a:t>Where does the water cycle begin?</a:t>
            </a:r>
          </a:p>
          <a:p>
            <a:r>
              <a:rPr lang="en-US" dirty="0" smtClean="0"/>
              <a:t>Where did the water come from?</a:t>
            </a:r>
          </a:p>
          <a:p>
            <a:r>
              <a:rPr lang="en-US" dirty="0" smtClean="0"/>
              <a:t>How can we get more water into our water cycle?</a:t>
            </a:r>
          </a:p>
          <a:p>
            <a:r>
              <a:rPr lang="en-US" dirty="0" smtClean="0"/>
              <a:t>Does any water ever leave the water cycle?</a:t>
            </a:r>
            <a:endParaRPr lang="en-US" dirty="0"/>
          </a:p>
        </p:txBody>
      </p:sp>
    </p:spTree>
    <p:extLst>
      <p:ext uri="{BB962C8B-B14F-4D97-AF65-F5344CB8AC3E}">
        <p14:creationId xmlns:p14="http://schemas.microsoft.com/office/powerpoint/2010/main" val="130306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092" y="98425"/>
            <a:ext cx="6512072" cy="492125"/>
          </a:xfrm>
        </p:spPr>
        <p:txBody>
          <a:bodyPr/>
          <a:lstStyle/>
          <a:p>
            <a:r>
              <a:rPr lang="en-US" dirty="0" smtClean="0"/>
              <a:t>Where did the water come from?</a:t>
            </a:r>
            <a:endParaRPr lang="en-US" dirty="0"/>
          </a:p>
        </p:txBody>
      </p:sp>
      <p:pic>
        <p:nvPicPr>
          <p:cNvPr id="6" name="Content Placeholder 5" descr="dinosaur pee water bottle.jpg"/>
          <p:cNvPicPr>
            <a:picLocks noGrp="1" noChangeAspect="1"/>
          </p:cNvPicPr>
          <p:nvPr>
            <p:ph idx="1"/>
          </p:nvPr>
        </p:nvPicPr>
        <p:blipFill>
          <a:blip r:embed="rId3">
            <a:extLst>
              <a:ext uri="{28A0092B-C50C-407E-A947-70E740481C1C}">
                <a14:useLocalDpi xmlns:a14="http://schemas.microsoft.com/office/drawing/2010/main" val="0"/>
              </a:ext>
            </a:extLst>
          </a:blip>
          <a:srcRect t="231" b="231"/>
          <a:stretch>
            <a:fillRect/>
          </a:stretch>
        </p:blipFill>
        <p:spPr>
          <a:xfrm>
            <a:off x="619125" y="838918"/>
            <a:ext cx="8229600" cy="5324475"/>
          </a:xfrm>
        </p:spPr>
      </p:pic>
    </p:spTree>
    <p:extLst>
      <p:ext uri="{BB962C8B-B14F-4D97-AF65-F5344CB8AC3E}">
        <p14:creationId xmlns:p14="http://schemas.microsoft.com/office/powerpoint/2010/main" val="22187408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Water</a:t>
            </a:r>
            <a:endParaRPr lang="en-US" dirty="0"/>
          </a:p>
        </p:txBody>
      </p:sp>
      <p:sp>
        <p:nvSpPr>
          <p:cNvPr id="3" name="Content Placeholder 2"/>
          <p:cNvSpPr>
            <a:spLocks noGrp="1"/>
          </p:cNvSpPr>
          <p:nvPr>
            <p:ph idx="1"/>
          </p:nvPr>
        </p:nvSpPr>
        <p:spPr/>
        <p:txBody>
          <a:bodyPr/>
          <a:lstStyle/>
          <a:p>
            <a:r>
              <a:rPr lang="en-US" dirty="0" smtClean="0"/>
              <a:t>We aren’t 100% sure!</a:t>
            </a:r>
          </a:p>
          <a:p>
            <a:r>
              <a:rPr lang="en-US" dirty="0" smtClean="0"/>
              <a:t>Most experts think much of it came from space- comets and other objects hitting Earth during early formation</a:t>
            </a:r>
          </a:p>
          <a:p>
            <a:r>
              <a:rPr lang="en-US" dirty="0" smtClean="0"/>
              <a:t>Some may have been in Earth’s interior and in rocks and been outgassed from volcanoes as Earth began to cool.</a:t>
            </a:r>
          </a:p>
          <a:p>
            <a:r>
              <a:rPr lang="en-US" dirty="0" smtClean="0"/>
              <a:t>Some experts are thinking the solar wind’s interaction with Earth’s oxygen could play a part </a:t>
            </a:r>
            <a:endParaRPr lang="en-US" dirty="0"/>
          </a:p>
        </p:txBody>
      </p:sp>
    </p:spTree>
    <p:extLst>
      <p:ext uri="{BB962C8B-B14F-4D97-AF65-F5344CB8AC3E}">
        <p14:creationId xmlns:p14="http://schemas.microsoft.com/office/powerpoint/2010/main" val="2468329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Research Findings</a:t>
            </a:r>
            <a:endParaRPr lang="en-US" dirty="0"/>
          </a:p>
        </p:txBody>
      </p:sp>
      <p:sp>
        <p:nvSpPr>
          <p:cNvPr id="3" name="Content Placeholder 2"/>
          <p:cNvSpPr>
            <a:spLocks noGrp="1"/>
          </p:cNvSpPr>
          <p:nvPr>
            <p:ph idx="1"/>
          </p:nvPr>
        </p:nvSpPr>
        <p:spPr>
          <a:xfrm>
            <a:off x="615435" y="850900"/>
            <a:ext cx="8229600" cy="5703286"/>
          </a:xfrm>
        </p:spPr>
        <p:txBody>
          <a:bodyPr/>
          <a:lstStyle/>
          <a:p>
            <a:r>
              <a:rPr lang="en-US" dirty="0"/>
              <a:t>As much as 98 percent of the water on the young Earth is believed to have come from ice-bearing meteorites - debris from the formation of the solar system that rained down on the still-cooling planet 4.5 billion years ago.</a:t>
            </a:r>
          </a:p>
          <a:p>
            <a:endParaRPr lang="en-US" dirty="0"/>
          </a:p>
          <a:p>
            <a:r>
              <a:rPr lang="en-US" dirty="0"/>
              <a:t>“Essentially the Earth when it formed, formed with water by the coalescence of these very early solid materials that formed from the solar nebulae," said </a:t>
            </a:r>
            <a:r>
              <a:rPr lang="en-US" dirty="0" err="1"/>
              <a:t>Saal</a:t>
            </a:r>
            <a:r>
              <a:rPr lang="en-US" dirty="0" smtClean="0"/>
              <a:t>.</a:t>
            </a:r>
          </a:p>
          <a:p>
            <a:pPr marL="0" indent="0">
              <a:buNone/>
            </a:pPr>
            <a:endParaRPr lang="en-US" dirty="0"/>
          </a:p>
          <a:p>
            <a:pPr marL="0" indent="0">
              <a:buNone/>
            </a:pPr>
            <a:r>
              <a:rPr lang="en-US" dirty="0" smtClean="0"/>
              <a:t>May, 2013 Journal </a:t>
            </a:r>
            <a:r>
              <a:rPr lang="en-US" i="1" dirty="0" smtClean="0"/>
              <a:t>Science</a:t>
            </a:r>
            <a:endParaRPr lang="en-US" i="1" dirty="0"/>
          </a:p>
        </p:txBody>
      </p:sp>
    </p:spTree>
    <p:extLst>
      <p:ext uri="{BB962C8B-B14F-4D97-AF65-F5344CB8AC3E}">
        <p14:creationId xmlns:p14="http://schemas.microsoft.com/office/powerpoint/2010/main" val="34098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Water</a:t>
            </a:r>
            <a:endParaRPr lang="en-US" dirty="0"/>
          </a:p>
        </p:txBody>
      </p:sp>
      <p:sp>
        <p:nvSpPr>
          <p:cNvPr id="3" name="Content Placeholder 2"/>
          <p:cNvSpPr>
            <a:spLocks noGrp="1"/>
          </p:cNvSpPr>
          <p:nvPr>
            <p:ph idx="1"/>
          </p:nvPr>
        </p:nvSpPr>
        <p:spPr/>
        <p:txBody>
          <a:bodyPr/>
          <a:lstStyle/>
          <a:p>
            <a:r>
              <a:rPr lang="en-US" dirty="0" smtClean="0"/>
              <a:t>Where does the water we drink come from?</a:t>
            </a:r>
          </a:p>
          <a:p>
            <a:r>
              <a:rPr lang="en-US" dirty="0" smtClean="0"/>
              <a:t>What is a “watershed”?</a:t>
            </a:r>
          </a:p>
          <a:p>
            <a:r>
              <a:rPr lang="en-US" dirty="0" smtClean="0"/>
              <a:t>How does water get into our watershed?</a:t>
            </a:r>
          </a:p>
          <a:p>
            <a:r>
              <a:rPr lang="en-US" dirty="0" smtClean="0"/>
              <a:t>What happens to our drinking water if we don’t have enough precipitation?</a:t>
            </a:r>
          </a:p>
          <a:p>
            <a:r>
              <a:rPr lang="en-US" dirty="0" smtClean="0"/>
              <a:t>How much precipitation does our area usually receive?</a:t>
            </a:r>
          </a:p>
          <a:p>
            <a:r>
              <a:rPr lang="en-US" dirty="0">
                <a:hlinkClick r:id="rId2"/>
              </a:rPr>
              <a:t>http://pmm.nasa.gov/education/interactive/floods-</a:t>
            </a:r>
            <a:r>
              <a:rPr lang="en-US" dirty="0" smtClean="0">
                <a:hlinkClick r:id="rId2"/>
              </a:rPr>
              <a:t>iquest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76213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Rain</a:t>
            </a:r>
            <a:endParaRPr lang="en-US" dirty="0"/>
          </a:p>
        </p:txBody>
      </p:sp>
      <p:sp>
        <p:nvSpPr>
          <p:cNvPr id="3" name="Content Placeholder 2"/>
          <p:cNvSpPr>
            <a:spLocks noGrp="1"/>
          </p:cNvSpPr>
          <p:nvPr>
            <p:ph idx="1"/>
          </p:nvPr>
        </p:nvSpPr>
        <p:spPr/>
        <p:txBody>
          <a:bodyPr/>
          <a:lstStyle/>
          <a:p>
            <a:r>
              <a:rPr lang="en-US" dirty="0" smtClean="0"/>
              <a:t>Let’s make rain gauges. These are used to measure how much it rains in a specific place.</a:t>
            </a:r>
          </a:p>
          <a:p>
            <a:pPr marL="0" indent="0">
              <a:buNone/>
            </a:pPr>
            <a:endParaRPr lang="en-US" dirty="0" smtClean="0"/>
          </a:p>
          <a:p>
            <a:r>
              <a:rPr lang="en-US" dirty="0" smtClean="0"/>
              <a:t>Work with a partner, and use the materials on the table to try to make something that you could use to measure how much rains falls in one day.</a:t>
            </a:r>
          </a:p>
          <a:p>
            <a:endParaRPr lang="en-US" dirty="0"/>
          </a:p>
          <a:p>
            <a:pPr marL="0" indent="0">
              <a:buNone/>
            </a:pPr>
            <a:endParaRPr lang="en-US" dirty="0"/>
          </a:p>
        </p:txBody>
      </p:sp>
      <p:pic>
        <p:nvPicPr>
          <p:cNvPr id="4" name="Picture 3" descr="rain 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516" y="3742489"/>
            <a:ext cx="3903614" cy="2432886"/>
          </a:xfrm>
          <a:prstGeom prst="rect">
            <a:avLst/>
          </a:prstGeom>
        </p:spPr>
      </p:pic>
    </p:spTree>
    <p:extLst>
      <p:ext uri="{BB962C8B-B14F-4D97-AF65-F5344CB8AC3E}">
        <p14:creationId xmlns:p14="http://schemas.microsoft.com/office/powerpoint/2010/main" val="20272118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Gauge Discussion</a:t>
            </a:r>
            <a:endParaRPr lang="en-US" dirty="0"/>
          </a:p>
        </p:txBody>
      </p:sp>
      <p:sp>
        <p:nvSpPr>
          <p:cNvPr id="3" name="Content Placeholder 2"/>
          <p:cNvSpPr>
            <a:spLocks noGrp="1"/>
          </p:cNvSpPr>
          <p:nvPr>
            <p:ph idx="1"/>
          </p:nvPr>
        </p:nvSpPr>
        <p:spPr/>
        <p:txBody>
          <a:bodyPr/>
          <a:lstStyle/>
          <a:p>
            <a:r>
              <a:rPr lang="en-US" dirty="0" smtClean="0"/>
              <a:t>What did you find difficult while making your rain gauge?</a:t>
            </a:r>
          </a:p>
          <a:p>
            <a:r>
              <a:rPr lang="en-US" dirty="0" smtClean="0"/>
              <a:t>What are some important things to consider when making a rain gauge?</a:t>
            </a:r>
          </a:p>
          <a:p>
            <a:r>
              <a:rPr lang="en-US" dirty="0" smtClean="0"/>
              <a:t>Why might the rain gauge data vary if they were placed together during a rain storm?</a:t>
            </a:r>
          </a:p>
          <a:p>
            <a:r>
              <a:rPr lang="en-US" dirty="0" smtClean="0"/>
              <a:t>Where should you place your rain gauge to get the most accurate data?</a:t>
            </a:r>
          </a:p>
          <a:p>
            <a:r>
              <a:rPr lang="en-US" dirty="0" smtClean="0"/>
              <a:t>How often should the data be checked?</a:t>
            </a:r>
            <a:endParaRPr lang="en-US" dirty="0"/>
          </a:p>
        </p:txBody>
      </p:sp>
    </p:spTree>
    <p:extLst>
      <p:ext uri="{BB962C8B-B14F-4D97-AF65-F5344CB8AC3E}">
        <p14:creationId xmlns:p14="http://schemas.microsoft.com/office/powerpoint/2010/main" val="1069148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K-2 GPM final.potx</Template>
  <TotalTime>4089</TotalTime>
  <Words>590</Words>
  <Application>Microsoft Macintosh PowerPoint</Application>
  <PresentationFormat>On-screen Show (4:3)</PresentationFormat>
  <Paragraphs>64</Paragraphs>
  <Slides>12</Slides>
  <Notes>3</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K-2 GPM final</vt:lpstr>
      <vt:lpstr>1_Office Theme</vt:lpstr>
      <vt:lpstr> Rain Gauge Lesson</vt:lpstr>
      <vt:lpstr>Earth’s Water Cycle</vt:lpstr>
      <vt:lpstr>Consider these questions-</vt:lpstr>
      <vt:lpstr>Where did the water come from?</vt:lpstr>
      <vt:lpstr>Earth’s Water</vt:lpstr>
      <vt:lpstr>Latest Research Findings</vt:lpstr>
      <vt:lpstr>Drinking Water</vt:lpstr>
      <vt:lpstr>Measuring Rain</vt:lpstr>
      <vt:lpstr>Rain Gauge Discussion</vt:lpstr>
      <vt:lpstr>Citizen Science and Precipitation Data</vt:lpstr>
      <vt:lpstr>“For Good Measure”</vt:lpstr>
      <vt:lpstr>“Precipitation Education”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Dorian Janney</cp:lastModifiedBy>
  <cp:revision>215</cp:revision>
  <dcterms:created xsi:type="dcterms:W3CDTF">2013-03-06T20:29:14Z</dcterms:created>
  <dcterms:modified xsi:type="dcterms:W3CDTF">2013-06-18T20:15:36Z</dcterms:modified>
</cp:coreProperties>
</file>