
<file path=[Content_Types].xml><?xml version="1.0" encoding="utf-8"?>
<Types xmlns="http://schemas.openxmlformats.org/package/2006/content-types">
  <Default Extension="xml" ContentType="application/xml"/>
  <Default Extension="jpeg" ContentType="image/jpeg"/>
  <Default Extension="jpg" ContentType="image/jpeg"/>
  <Default Extension="mp4" ContentType="video/unknown"/>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20"/>
  </p:notesMasterIdLst>
  <p:handoutMasterIdLst>
    <p:handoutMasterId r:id="rId21"/>
  </p:handoutMasterIdLst>
  <p:sldIdLst>
    <p:sldId id="256" r:id="rId3"/>
    <p:sldId id="375" r:id="rId4"/>
    <p:sldId id="374" r:id="rId5"/>
    <p:sldId id="353" r:id="rId6"/>
    <p:sldId id="387" r:id="rId7"/>
    <p:sldId id="372" r:id="rId8"/>
    <p:sldId id="376" r:id="rId9"/>
    <p:sldId id="377" r:id="rId10"/>
    <p:sldId id="382" r:id="rId11"/>
    <p:sldId id="284" r:id="rId12"/>
    <p:sldId id="378" r:id="rId13"/>
    <p:sldId id="383" r:id="rId14"/>
    <p:sldId id="384" r:id="rId15"/>
    <p:sldId id="385" r:id="rId16"/>
    <p:sldId id="386" r:id="rId17"/>
    <p:sldId id="381" r:id="rId18"/>
    <p:sldId id="380" r:id="rId19"/>
  </p:sldIdLst>
  <p:sldSz cx="9144000" cy="6858000" type="screen4x3"/>
  <p:notesSz cx="6858000" cy="9144000"/>
  <p:defaultTextStyle>
    <a:defPPr>
      <a:defRPr lang="en-US"/>
    </a:defPPr>
    <a:lvl1pPr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ED821"/>
    <a:srgbClr val="000099"/>
    <a:srgbClr val="0000FF"/>
    <a:srgbClr val="960000"/>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64" d="100"/>
          <a:sy n="64" d="100"/>
        </p:scale>
        <p:origin x="-1536"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72" d="100"/>
          <a:sy n="72" d="100"/>
        </p:scale>
        <p:origin x="-216"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20" Type="http://schemas.openxmlformats.org/officeDocument/2006/relationships/notesMaster" Target="notesMasters/notesMaster1.xml"/><Relationship Id="rId21" Type="http://schemas.openxmlformats.org/officeDocument/2006/relationships/handoutMaster" Target="handoutMasters/handoutMaster1.xml"/><Relationship Id="rId22" Type="http://schemas.openxmlformats.org/officeDocument/2006/relationships/printerSettings" Target="printerSettings/printerSettings1.bin"/><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339F4F5E-543C-3C4D-8579-7E215834D8A6}" type="datetime1">
              <a:rPr lang="en-US"/>
              <a:pPr>
                <a:defRPr/>
              </a:pPr>
              <a:t>8/15/14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316A4E44-4FAB-3E4F-A7CB-6009BBC7B3DA}" type="slidenum">
              <a:rPr lang="en-US"/>
              <a:pPr>
                <a:defRPr/>
              </a:pPr>
              <a:t>‹#›</a:t>
            </a:fld>
            <a:endParaRPr lang="en-US"/>
          </a:p>
        </p:txBody>
      </p:sp>
    </p:spTree>
    <p:extLst>
      <p:ext uri="{BB962C8B-B14F-4D97-AF65-F5344CB8AC3E}">
        <p14:creationId xmlns:p14="http://schemas.microsoft.com/office/powerpoint/2010/main" val="39920515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Calibri"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pPr>
              <a:defRPr/>
            </a:pPr>
            <a:fld id="{5E8192B4-6D73-584B-829E-F474EEB262C5}" type="datetime1">
              <a:rPr lang="en-US"/>
              <a:pPr>
                <a:defRPr/>
              </a:pPr>
              <a:t>8/15/14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Calibri"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pPr>
              <a:defRPr/>
            </a:pPr>
            <a:fld id="{7E2FAC98-B31A-7643-AE96-46F58DC0A023}" type="slidenum">
              <a:rPr lang="en-US"/>
              <a:pPr>
                <a:defRPr/>
              </a:pPr>
              <a:t>‹#›</a:t>
            </a:fld>
            <a:endParaRPr lang="en-US"/>
          </a:p>
        </p:txBody>
      </p:sp>
    </p:spTree>
    <p:extLst>
      <p:ext uri="{BB962C8B-B14F-4D97-AF65-F5344CB8AC3E}">
        <p14:creationId xmlns:p14="http://schemas.microsoft.com/office/powerpoint/2010/main" val="172736245"/>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 Id="rId3" Type="http://schemas.openxmlformats.org/officeDocument/2006/relationships/hyperlink" Target="http://svs.gsfc.nasa.gov/vis/a000000/a004100/a004186/HurrArthur720p.mp4-"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pmm.nasa.gov/education/glossary%23weather" TargetMode="External"/><Relationship Id="rId4" Type="http://schemas.openxmlformats.org/officeDocument/2006/relationships/hyperlink" Target="http://pmm.nasa.gov/education/glossary%23climate" TargetMode="External"/><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 Id="rId3" Type="http://schemas.openxmlformats.org/officeDocument/2006/relationships/hyperlink" Target="http://1.usa.gov/1pPFqPs"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trmm.gsfc.nasa.gov/" TargetMode="External"/><Relationship Id="rId4" Type="http://schemas.openxmlformats.org/officeDocument/2006/relationships/hyperlink" Target="http://www.nasa.gov/mission_pages/landsat/main/index.html" TargetMode="External"/><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 Id="rId3" Type="http://schemas.openxmlformats.org/officeDocument/2006/relationships/hyperlink" Target="http://ga.water.usgs.gov/edu/watercyclegwstorage.html"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ga.water.usgs.gov/edu/watercycleoceans.html" TargetMode="External"/><Relationship Id="rId4" Type="http://schemas.openxmlformats.org/officeDocument/2006/relationships/hyperlink" Target="http://ga.water.usgs.gov/edu/earthglacier.html" TargetMode="External"/><Relationship Id="rId5" Type="http://schemas.openxmlformats.org/officeDocument/2006/relationships/hyperlink" Target="http://ga.water.usgs.gov/edu/watercycleice.html" TargetMode="External"/><Relationship Id="rId6" Type="http://schemas.openxmlformats.org/officeDocument/2006/relationships/hyperlink" Target="http://ga.water.usgs.gov/edu/earthgw.html" TargetMode="External"/><Relationship Id="rId7" Type="http://schemas.openxmlformats.org/officeDocument/2006/relationships/hyperlink" Target="http://ga.water.usgs.gov/edu/earthrivers.html" TargetMode="External"/><Relationship Id="rId8" Type="http://schemas.openxmlformats.org/officeDocument/2006/relationships/hyperlink" Target="http://ga.water.usgs.gov/edu/earthlakes.html" TargetMode="External"/><Relationship Id="rId9" Type="http://schemas.openxmlformats.org/officeDocument/2006/relationships/hyperlink" Target="http://ga.water.usgs.gov/edu/wateruse.html" TargetMode="External"/><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86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Calibri" charset="0"/>
                <a:ea typeface="ＭＳ Ｐゴシック" charset="0"/>
                <a:cs typeface="ＭＳ Ｐゴシック" charset="0"/>
              </a:rPr>
              <a:t>This presentation has been developed to enable </a:t>
            </a:r>
            <a:r>
              <a:rPr lang="en-US" dirty="0" smtClean="0">
                <a:latin typeface="Calibri" charset="0"/>
                <a:ea typeface="ＭＳ Ｐゴシック" charset="0"/>
                <a:cs typeface="ＭＳ Ｐゴシック" charset="0"/>
              </a:rPr>
              <a:t>high</a:t>
            </a:r>
            <a:r>
              <a:rPr lang="en-US" baseline="0" dirty="0" smtClean="0">
                <a:latin typeface="Calibri" charset="0"/>
                <a:ea typeface="ＭＳ Ｐゴシック" charset="0"/>
                <a:cs typeface="ＭＳ Ｐゴシック" charset="0"/>
              </a:rPr>
              <a:t> school and college</a:t>
            </a:r>
            <a:r>
              <a:rPr lang="en-US" dirty="0" smtClean="0">
                <a:latin typeface="Calibri" charset="0"/>
                <a:ea typeface="ＭＳ Ｐゴシック" charset="0"/>
                <a:cs typeface="ＭＳ Ｐゴシック" charset="0"/>
              </a:rPr>
              <a:t> </a:t>
            </a:r>
            <a:r>
              <a:rPr lang="en-US" dirty="0">
                <a:latin typeface="Calibri" charset="0"/>
                <a:ea typeface="ＭＳ Ｐゴシック" charset="0"/>
                <a:cs typeface="ＭＳ Ｐゴシック" charset="0"/>
              </a:rPr>
              <a:t>students to learn about their role this school year in learning about how NASA studies our home planet, and specifically how the GPM mission will learn about Earth’s water cycle. The audience is for students of teachers who are working with the GPM Education and Communications Team as GPM Pilot Teachers, Rain Gauge teachers, GLOBE Field Campaign teachers, and Master Teachers. </a:t>
            </a:r>
          </a:p>
          <a:p>
            <a:endParaRPr lang="en-US" dirty="0">
              <a:latin typeface="Calibri" charset="0"/>
              <a:ea typeface="ＭＳ Ｐゴシック" charset="0"/>
              <a:cs typeface="ＭＳ Ｐゴシック" charset="0"/>
            </a:endParaRPr>
          </a:p>
        </p:txBody>
      </p:sp>
      <p:sp>
        <p:nvSpPr>
          <p:cNvPr id="286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2D1B2AF-C707-AB4E-88C8-292EF723632B}" type="slidenum">
              <a:rPr lang="en-US" sz="1200">
                <a:latin typeface="Calibri" charset="0"/>
              </a:rPr>
              <a:pPr eaLnBrk="1" hangingPunct="1"/>
              <a:t>1</a:t>
            </a:fld>
            <a:endParaRPr lang="en-US" sz="1200">
              <a:latin typeface="Calibri"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71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Calibri" charset="0"/>
                <a:ea typeface="ＭＳ Ｐゴシック" charset="0"/>
                <a:cs typeface="ＭＳ Ｐゴシック" charset="0"/>
              </a:rPr>
              <a:t>Short video (1:24) that introduces idea of limited freshwater resources and concept behind GPM mission (is linked- need internet access or to embed video clip before showing PP if you don’t have internet access.) The url to download this video is http://pmm.nasa.gov/video-gallery/what-is-global-precipitation-measurement.</a:t>
            </a:r>
          </a:p>
          <a:p>
            <a:endParaRPr lang="en-US">
              <a:latin typeface="Calibri" charset="0"/>
              <a:ea typeface="ＭＳ Ｐゴシック" charset="0"/>
              <a:cs typeface="ＭＳ Ｐゴシック" charset="0"/>
            </a:endParaRPr>
          </a:p>
        </p:txBody>
      </p:sp>
      <p:sp>
        <p:nvSpPr>
          <p:cNvPr id="471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2461518-DEAE-DE4F-8C33-A023CB117411}" type="slidenum">
              <a:rPr lang="en-US" sz="1200">
                <a:latin typeface="Calibri" charset="0"/>
              </a:rPr>
              <a:pPr eaLnBrk="1" hangingPunct="1"/>
              <a:t>10</a:t>
            </a:fld>
            <a:endParaRPr lang="en-US" sz="1200">
              <a:latin typeface="Calibri"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32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dirty="0" smtClean="0"/>
              <a:t>http://</a:t>
            </a:r>
            <a:r>
              <a:rPr lang="en-US" sz="1200" dirty="0" err="1" smtClean="0"/>
              <a:t>earthobservatory.nasa.gov</a:t>
            </a:r>
            <a:r>
              <a:rPr lang="en-US" sz="1200" dirty="0" smtClean="0"/>
              <a:t>/Features/Water/page3.php: “</a:t>
            </a:r>
            <a:r>
              <a:rPr lang="en-US" sz="1200" b="1" kern="1200" dirty="0" smtClean="0">
                <a:solidFill>
                  <a:schemeClr val="tx1"/>
                </a:solidFill>
                <a:latin typeface="+mn-lt"/>
                <a:ea typeface="ＭＳ Ｐゴシック" charset="-128"/>
                <a:cs typeface="ＭＳ Ｐゴシック" charset="-128"/>
              </a:rPr>
              <a:t>The Water Cycle and Climate Change</a:t>
            </a:r>
          </a:p>
          <a:p>
            <a:r>
              <a:rPr lang="en-US" sz="1200" b="0" kern="1200" dirty="0" smtClean="0">
                <a:solidFill>
                  <a:schemeClr val="tx1"/>
                </a:solidFill>
                <a:latin typeface="+mn-lt"/>
                <a:ea typeface="ＭＳ Ｐゴシック" charset="-128"/>
                <a:cs typeface="ＭＳ Ｐゴシック" charset="-128"/>
              </a:rPr>
              <a:t>Among the most serious Earth science and environmental policy issues confronting society are the potential changes in the Earth’s water cycle due to climate change. The science community now generally agrees that the Earth’s climate is undergoing changes in response to natural variability, including solar variability, and increasing concentrations of greenhouse gases and aerosols. Furthermore, agreement is widespread that these changes may profoundly affect atmospheric water vapor concentrations, clouds, precipitation patterns, and runoff and stream flow patterns.” </a:t>
            </a:r>
            <a:endParaRPr lang="en-US" sz="1200" dirty="0" smtClean="0"/>
          </a:p>
          <a:p>
            <a:endParaRPr lang="en-US" dirty="0">
              <a:latin typeface="Calibri" charset="0"/>
              <a:ea typeface="ＭＳ Ｐゴシック" charset="0"/>
              <a:cs typeface="ＭＳ Ｐゴシック" charset="0"/>
            </a:endParaRPr>
          </a:p>
        </p:txBody>
      </p:sp>
      <p:sp>
        <p:nvSpPr>
          <p:cNvPr id="532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CF64AED-C39A-4545-B799-B72ED420C008}" type="slidenum">
              <a:rPr lang="en-US" sz="1200">
                <a:latin typeface="Calibri" charset="0"/>
              </a:rPr>
              <a:pPr eaLnBrk="1" hangingPunct="1"/>
              <a:t>11</a:t>
            </a:fld>
            <a:endParaRPr lang="en-US" sz="1200">
              <a:latin typeface="Calibri"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smtClean="0"/>
              <a:t>The mission that came before GPM, TRMM (Tropical Rainfall Measurement mission) launched in 1997 and is still collecting data. However, it only measures precipitation in the tropical regions. GPM will now extend that coverage to include the mid-latitude</a:t>
            </a:r>
            <a:r>
              <a:rPr lang="en-US" baseline="0" dirty="0" smtClean="0"/>
              <a:t> regions, allowing us to measure precipitation all over the globe, with the exception of the North and South Pole regions. This image  shows TRMM data, and includes some mid-latitude data that was available from other sources. However, many sections of the map have no colors- indicating a lack of data for that area. As GPM begins to publish data, in mid-September, we will have more complete worldwide precipitation measurement maps.</a:t>
            </a:r>
            <a:endParaRPr lang="en-US" dirty="0"/>
          </a:p>
        </p:txBody>
      </p:sp>
      <p:sp>
        <p:nvSpPr>
          <p:cNvPr id="4" name="Slide Number Placeholder 3"/>
          <p:cNvSpPr>
            <a:spLocks noGrp="1"/>
          </p:cNvSpPr>
          <p:nvPr>
            <p:ph type="sldNum" sz="quarter" idx="10"/>
          </p:nvPr>
        </p:nvSpPr>
        <p:spPr/>
        <p:txBody>
          <a:bodyPr/>
          <a:lstStyle/>
          <a:p>
            <a:pPr>
              <a:defRPr/>
            </a:pPr>
            <a:fld id="{7E2FAC98-B31A-7643-AE96-46F58DC0A023}" type="slidenum">
              <a:rPr lang="en-US" smtClean="0"/>
              <a:pPr>
                <a:defRPr/>
              </a:pPr>
              <a:t>12</a:t>
            </a:fld>
            <a:endParaRPr lang="en-US"/>
          </a:p>
        </p:txBody>
      </p:sp>
    </p:spTree>
    <p:extLst>
      <p:ext uri="{BB962C8B-B14F-4D97-AF65-F5344CB8AC3E}">
        <p14:creationId xmlns:p14="http://schemas.microsoft.com/office/powerpoint/2010/main" val="36749020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hlinkClick r:id="rId3"/>
              </a:rPr>
              <a:t>http://svs.gsfc.nasa.gov/vis/a000000/a004100/a004186/HurrArthur720p.mp4-</a:t>
            </a:r>
            <a:r>
              <a:rPr lang="en-US" dirty="0" smtClean="0"/>
              <a:t> : </a:t>
            </a:r>
            <a:r>
              <a:rPr lang="en-US" dirty="0"/>
              <a:t>“The five GPM passes over Arthur are the first time a precipitation-measuring satellite has been able to follow a hurricane through its full life cycle with high-resolution measurements of rain and ice. In the July 3 image, Arthur was just off the coast of South Carolina. GPM data showed that the hurricane was asymmetrical, with spiral arms, called rain bands, on the eastern side of the storm but not on the western side.”</a:t>
            </a:r>
          </a:p>
          <a:p>
            <a:endParaRPr lang="en-US" dirty="0"/>
          </a:p>
        </p:txBody>
      </p:sp>
      <p:sp>
        <p:nvSpPr>
          <p:cNvPr id="4" name="Slide Number Placeholder 3"/>
          <p:cNvSpPr>
            <a:spLocks noGrp="1"/>
          </p:cNvSpPr>
          <p:nvPr>
            <p:ph type="sldNum" sz="quarter" idx="10"/>
          </p:nvPr>
        </p:nvSpPr>
        <p:spPr/>
        <p:txBody>
          <a:bodyPr/>
          <a:lstStyle/>
          <a:p>
            <a:pPr>
              <a:defRPr/>
            </a:pPr>
            <a:fld id="{7E2FAC98-B31A-7643-AE96-46F58DC0A023}" type="slidenum">
              <a:rPr lang="en-US" smtClean="0"/>
              <a:pPr>
                <a:defRPr/>
              </a:pPr>
              <a:t>13</a:t>
            </a:fld>
            <a:endParaRPr lang="en-US"/>
          </a:p>
        </p:txBody>
      </p:sp>
    </p:spTree>
    <p:extLst>
      <p:ext uri="{BB962C8B-B14F-4D97-AF65-F5344CB8AC3E}">
        <p14:creationId xmlns:p14="http://schemas.microsoft.com/office/powerpoint/2010/main" val="6131162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ＭＳ Ｐゴシック" charset="-128"/>
                <a:cs typeface="ＭＳ Ｐゴシック" charset="-128"/>
              </a:rPr>
              <a:t>“All life relies on the availability of water. Knowing when, where, and how much it rains or snows is vital to understanding how </a:t>
            </a:r>
            <a:r>
              <a:rPr lang="en-US" sz="1200" kern="1200" dirty="0" smtClean="0">
                <a:solidFill>
                  <a:schemeClr val="tx1"/>
                </a:solidFill>
                <a:latin typeface="+mn-lt"/>
                <a:ea typeface="ＭＳ Ｐゴシック" charset="-128"/>
                <a:cs typeface="ＭＳ Ｐゴシック" charset="-128"/>
                <a:hlinkClick r:id="rId3"/>
              </a:rPr>
              <a:t>weather and </a:t>
            </a:r>
            <a:r>
              <a:rPr lang="en-US" sz="1200" kern="1200" dirty="0" smtClean="0">
                <a:solidFill>
                  <a:schemeClr val="tx1"/>
                </a:solidFill>
                <a:latin typeface="+mn-lt"/>
                <a:ea typeface="ＭＳ Ｐゴシック" charset="-128"/>
                <a:cs typeface="ＭＳ Ｐゴシック" charset="-128"/>
                <a:hlinkClick r:id="rId4"/>
              </a:rPr>
              <a:t>climate impact our environment, and in turn human society. The movement of water and energy around Earth affects agriculture, fresh water availability, and the occurrence of natural disasters.</a:t>
            </a:r>
          </a:p>
          <a:p>
            <a:r>
              <a:rPr lang="en-US" sz="1200" kern="1200" dirty="0" smtClean="0">
                <a:solidFill>
                  <a:schemeClr val="tx1"/>
                </a:solidFill>
                <a:latin typeface="+mn-lt"/>
                <a:ea typeface="ＭＳ Ｐゴシック" charset="-128"/>
                <a:cs typeface="ＭＳ Ｐゴシック" charset="-128"/>
              </a:rPr>
              <a:t>In many parts of the world, rain is the only source of water for both drinking water and agriculture. Rain also recharges ground water aquifers, and spring snowmelt replenishes rivers and streams for the summer. Having too much or too little water often results in natural disasters for populations around the world, where tropical cyclones, floods, droughts, and landslides can wreak havoc on local communities. Having accurate information on rain and snow is critical for estimating when to plant crops, where to build houses, how to plan transportation routes, and to what extent we need assistance during extreme weather.” from http://</a:t>
            </a:r>
            <a:r>
              <a:rPr lang="en-US" sz="1200" kern="1200" dirty="0" err="1" smtClean="0">
                <a:solidFill>
                  <a:schemeClr val="tx1"/>
                </a:solidFill>
                <a:latin typeface="+mn-lt"/>
                <a:ea typeface="ＭＳ Ｐゴシック" charset="-128"/>
                <a:cs typeface="ＭＳ Ｐゴシック" charset="-128"/>
              </a:rPr>
              <a:t>pmm.nasa.gov</a:t>
            </a:r>
            <a:r>
              <a:rPr lang="en-US" sz="1200" kern="1200" dirty="0" smtClean="0">
                <a:solidFill>
                  <a:schemeClr val="tx1"/>
                </a:solidFill>
                <a:latin typeface="+mn-lt"/>
                <a:ea typeface="ＭＳ Ｐゴシック" charset="-128"/>
                <a:cs typeface="ＭＳ Ｐゴシック" charset="-128"/>
              </a:rPr>
              <a:t>/education/societal-applications </a:t>
            </a:r>
            <a:endParaRPr lang="en-US" dirty="0"/>
          </a:p>
        </p:txBody>
      </p:sp>
      <p:sp>
        <p:nvSpPr>
          <p:cNvPr id="4" name="Slide Number Placeholder 3"/>
          <p:cNvSpPr>
            <a:spLocks noGrp="1"/>
          </p:cNvSpPr>
          <p:nvPr>
            <p:ph type="sldNum" sz="quarter" idx="10"/>
          </p:nvPr>
        </p:nvSpPr>
        <p:spPr/>
        <p:txBody>
          <a:bodyPr/>
          <a:lstStyle/>
          <a:p>
            <a:pPr>
              <a:defRPr/>
            </a:pPr>
            <a:fld id="{7E2FAC98-B31A-7643-AE96-46F58DC0A023}" type="slidenum">
              <a:rPr lang="en-US" smtClean="0"/>
              <a:pPr>
                <a:defRPr/>
              </a:pPr>
              <a:t>14</a:t>
            </a:fld>
            <a:endParaRPr lang="en-US"/>
          </a:p>
        </p:txBody>
      </p:sp>
    </p:spTree>
    <p:extLst>
      <p:ext uri="{BB962C8B-B14F-4D97-AF65-F5344CB8AC3E}">
        <p14:creationId xmlns:p14="http://schemas.microsoft.com/office/powerpoint/2010/main" val="37271658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is a good article</a:t>
            </a:r>
            <a:r>
              <a:rPr lang="en-US" baseline="0" dirty="0" smtClean="0"/>
              <a:t> about the unequal distribution of freshwater resources and its impact on societies </a:t>
            </a:r>
            <a:r>
              <a:rPr lang="en-US" baseline="0" dirty="0" err="1" smtClean="0"/>
              <a:t>athttp</a:t>
            </a:r>
            <a:r>
              <a:rPr lang="en-US" baseline="0" dirty="0" smtClean="0"/>
              <a:t>://</a:t>
            </a:r>
            <a:r>
              <a:rPr lang="en-US" baseline="0" dirty="0" err="1" smtClean="0"/>
              <a:t>pmm.nasa.gov</a:t>
            </a:r>
            <a:r>
              <a:rPr lang="en-US" baseline="0" dirty="0" smtClean="0"/>
              <a:t>/education/sites/default/files/</a:t>
            </a:r>
            <a:r>
              <a:rPr lang="en-US" baseline="0" dirty="0" err="1" smtClean="0"/>
              <a:t>lesson_plan_files</a:t>
            </a:r>
            <a:r>
              <a:rPr lang="en-US" baseline="0" dirty="0" smtClean="0"/>
              <a:t>/Precious%20Freshness.pdf.  </a:t>
            </a:r>
            <a:r>
              <a:rPr lang="en-US" dirty="0" smtClean="0"/>
              <a:t>For more information on this subject, you can go to http://</a:t>
            </a:r>
            <a:r>
              <a:rPr lang="en-US" dirty="0" err="1" smtClean="0"/>
              <a:t>pmm.nasa.gov</a:t>
            </a:r>
            <a:r>
              <a:rPr lang="en-US" dirty="0" smtClean="0"/>
              <a:t>/education/images/world-droughts-2005-2009-versus-where-crops-are-grown. </a:t>
            </a:r>
            <a:endParaRPr lang="en-US" dirty="0"/>
          </a:p>
        </p:txBody>
      </p:sp>
      <p:sp>
        <p:nvSpPr>
          <p:cNvPr id="4" name="Slide Number Placeholder 3"/>
          <p:cNvSpPr>
            <a:spLocks noGrp="1"/>
          </p:cNvSpPr>
          <p:nvPr>
            <p:ph type="sldNum" sz="quarter" idx="10"/>
          </p:nvPr>
        </p:nvSpPr>
        <p:spPr/>
        <p:txBody>
          <a:bodyPr/>
          <a:lstStyle/>
          <a:p>
            <a:pPr>
              <a:defRPr/>
            </a:pPr>
            <a:fld id="{7E2FAC98-B31A-7643-AE96-46F58DC0A023}" type="slidenum">
              <a:rPr lang="en-US" smtClean="0"/>
              <a:pPr>
                <a:defRPr/>
              </a:pPr>
              <a:t>15</a:t>
            </a:fld>
            <a:endParaRPr lang="en-US"/>
          </a:p>
        </p:txBody>
      </p:sp>
    </p:spTree>
    <p:extLst>
      <p:ext uri="{BB962C8B-B14F-4D97-AF65-F5344CB8AC3E}">
        <p14:creationId xmlns:p14="http://schemas.microsoft.com/office/powerpoint/2010/main" val="26867013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73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Calibri" charset="0"/>
                <a:ea typeface="ＭＳ Ｐゴシック" charset="0"/>
                <a:cs typeface="ＭＳ Ｐゴシック" charset="0"/>
              </a:rPr>
              <a:t>Show them this image of the GPM satellite, and explain a few things to them about the Core Observatory. It is about as big as a fire engine, and has no people on it. People control it from Earth, using the high gain antenna to give signals and retrieve data. The satellite was launched in a rocket on Feb. 27</a:t>
            </a:r>
            <a:r>
              <a:rPr lang="en-US" baseline="30000" dirty="0">
                <a:latin typeface="Calibri" charset="0"/>
                <a:ea typeface="ＭＳ Ｐゴシック" charset="0"/>
                <a:cs typeface="ＭＳ Ｐゴシック" charset="0"/>
              </a:rPr>
              <a:t>th</a:t>
            </a:r>
            <a:r>
              <a:rPr lang="en-US" dirty="0">
                <a:latin typeface="Calibri" charset="0"/>
                <a:ea typeface="ＭＳ Ｐゴシック" charset="0"/>
                <a:cs typeface="ＭＳ Ｐゴシック" charset="0"/>
              </a:rPr>
              <a:t>, 2014 from Japan, as Japan and the US are working together on this mission. GPM flies all day and all night, and is about 250 above Earth’s surface. They might be able to see it flying overhead at night if they stare at the sky for awhile. You can tell if it is an airplane and not a satellite if it has lights on it, as satellites look more like stars that are moving across the sky in a steady motion, but have no lights that blink. The solar arrays use the sun’s energy to give the satellite power, and the star tracker helps it to know where it is going because there aren’t any street signs in space! GPM uses two main instruments to measure precipitation that is falling down to Earth- the GMI and the two DPR instruments. </a:t>
            </a:r>
          </a:p>
        </p:txBody>
      </p:sp>
      <p:sp>
        <p:nvSpPr>
          <p:cNvPr id="573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F3B5438-9B38-204C-B2E4-A7756CB3241A}" type="slidenum">
              <a:rPr lang="en-US" sz="1200">
                <a:latin typeface="Calibri" charset="0"/>
              </a:rPr>
              <a:pPr eaLnBrk="1" hangingPunct="1"/>
              <a:t>16</a:t>
            </a:fld>
            <a:endParaRPr lang="en-US" sz="1200">
              <a:latin typeface="Calibri"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E2FAC98-B31A-7643-AE96-46F58DC0A023}" type="slidenum">
              <a:rPr lang="en-US" smtClean="0"/>
              <a:pPr>
                <a:defRPr/>
              </a:pPr>
              <a:t>17</a:t>
            </a:fld>
            <a:endParaRPr lang="en-US"/>
          </a:p>
        </p:txBody>
      </p:sp>
    </p:spTree>
    <p:extLst>
      <p:ext uri="{BB962C8B-B14F-4D97-AF65-F5344CB8AC3E}">
        <p14:creationId xmlns:p14="http://schemas.microsoft.com/office/powerpoint/2010/main" val="13681392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07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Calibri" charset="0"/>
                <a:ea typeface="ＭＳ Ｐゴシック" charset="0"/>
                <a:cs typeface="ＭＳ Ｐゴシック" charset="0"/>
              </a:rPr>
              <a:t>Use this slide to help your students understand that they are going to be involved in </a:t>
            </a:r>
            <a:r>
              <a:rPr lang="en-US" dirty="0" smtClean="0">
                <a:latin typeface="Calibri" charset="0"/>
                <a:ea typeface="ＭＳ Ｐゴシック" charset="0"/>
                <a:cs typeface="ＭＳ Ｐゴシック" charset="0"/>
              </a:rPr>
              <a:t>assisting</a:t>
            </a:r>
            <a:r>
              <a:rPr lang="en-US" baseline="0" dirty="0" smtClean="0">
                <a:latin typeface="Calibri" charset="0"/>
                <a:ea typeface="ＭＳ Ｐゴシック" charset="0"/>
                <a:cs typeface="ＭＳ Ｐゴシック" charset="0"/>
              </a:rPr>
              <a:t> </a:t>
            </a:r>
            <a:r>
              <a:rPr lang="en-US" dirty="0" smtClean="0">
                <a:latin typeface="Calibri" charset="0"/>
                <a:ea typeface="ＭＳ Ｐゴシック" charset="0"/>
                <a:cs typeface="ＭＳ Ｐゴシック" charset="0"/>
              </a:rPr>
              <a:t>NASA-improve</a:t>
            </a:r>
            <a:r>
              <a:rPr lang="en-US" baseline="0" dirty="0" smtClean="0">
                <a:latin typeface="Calibri" charset="0"/>
                <a:ea typeface="ＭＳ Ｐゴシック" charset="0"/>
                <a:cs typeface="ＭＳ Ｐゴシック" charset="0"/>
              </a:rPr>
              <a:t> and expand their educational materials</a:t>
            </a:r>
            <a:r>
              <a:rPr lang="en-US" dirty="0" smtClean="0">
                <a:latin typeface="Calibri" charset="0"/>
                <a:ea typeface="ＭＳ Ｐゴシック" charset="0"/>
                <a:cs typeface="ＭＳ Ｐゴシック" charset="0"/>
              </a:rPr>
              <a:t> </a:t>
            </a:r>
            <a:r>
              <a:rPr lang="en-US" dirty="0">
                <a:latin typeface="Calibri" charset="0"/>
                <a:ea typeface="ＭＳ Ｐゴシック" charset="0"/>
                <a:cs typeface="ＭＳ Ｐゴシック" charset="0"/>
              </a:rPr>
              <a:t>this school year. You might talk a little bit about how you applied and what it means to be a “pilot tester” of educational resources. </a:t>
            </a:r>
          </a:p>
        </p:txBody>
      </p:sp>
      <p:sp>
        <p:nvSpPr>
          <p:cNvPr id="307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A6BD74F-B407-174D-A814-FB789144ED7B}" type="slidenum">
              <a:rPr lang="en-US" sz="1200">
                <a:latin typeface="Calibri" charset="0"/>
              </a:rPr>
              <a:pPr eaLnBrk="1" hangingPunct="1"/>
              <a:t>2</a:t>
            </a:fld>
            <a:endParaRPr lang="en-US" sz="1200">
              <a:latin typeface="Calibri"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27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Calibri" charset="0"/>
                <a:ea typeface="ＭＳ Ｐゴシック" charset="0"/>
                <a:cs typeface="ＭＳ Ｐゴシック" charset="0"/>
              </a:rPr>
              <a:t>Use this slide to generate a conversation about what the students already know about what NASA does. </a:t>
            </a:r>
            <a:r>
              <a:rPr lang="en-US" dirty="0" smtClean="0">
                <a:latin typeface="Calibri" charset="0"/>
                <a:ea typeface="ＭＳ Ｐゴシック" charset="0"/>
                <a:cs typeface="ＭＳ Ｐゴシック" charset="0"/>
              </a:rPr>
              <a:t>NASA studies </a:t>
            </a:r>
            <a:r>
              <a:rPr lang="en-US" dirty="0">
                <a:latin typeface="Calibri" charset="0"/>
                <a:ea typeface="ＭＳ Ｐゴシック" charset="0"/>
                <a:cs typeface="ＭＳ Ｐゴシック" charset="0"/>
              </a:rPr>
              <a:t>many different aspects of space- including sending humans into space, learning about planets, moon, comets, asteroids, meteors, etc… NASA also studies our universe; looking at things like what is the universe made up of, when did it begin, how far does it go, is there more than one universe, and on and on. </a:t>
            </a:r>
          </a:p>
        </p:txBody>
      </p:sp>
      <p:sp>
        <p:nvSpPr>
          <p:cNvPr id="327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B7A9A1E-0037-674A-96BA-28696925F3F9}" type="slidenum">
              <a:rPr lang="en-US" sz="1200">
                <a:latin typeface="Calibri" charset="0"/>
              </a:rPr>
              <a:pPr eaLnBrk="1" hangingPunct="1"/>
              <a:t>3</a:t>
            </a:fld>
            <a:endParaRPr lang="en-US" sz="1200">
              <a:latin typeface="Calibri"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481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US" dirty="0"/>
              <a:t>Explain that NASA also studies Earth. Steer their conversation to noting the presence of water on Earth. Ask if other planets have water, and talk about the importance of having water to the existence of life. Explain that as we look at other planets and moons for the existence of life, we search for places that have liquid water as life as we know it depends on having liquid water. It is an important concept to understand that our water isn’t produced by anyone- even though we know the “recipe” for water (two hydrogen atoms and one oxygen atom). We can’t make water, as it would be too dangerous to mix hydrogen and oxygen together. Ask if they know where our water came from, and explain that it came from asteroids and comets hitting Earth billions of years ago. Reinforce the fact that water is actually billions of years old and was created our in space when stars exploded. There is a good article that discusses this fact at </a:t>
            </a:r>
            <a:r>
              <a:rPr lang="en-US" u="sng" dirty="0">
                <a:hlinkClick r:id="rId3"/>
              </a:rPr>
              <a:t>http://1.usa.gov/1pPFqPs</a:t>
            </a:r>
            <a:r>
              <a:rPr lang="en-US" dirty="0"/>
              <a:t> that students could read in class or as a homework assignment.</a:t>
            </a:r>
          </a:p>
          <a:p>
            <a:r>
              <a:rPr lang="en-US" dirty="0"/>
              <a:t> </a:t>
            </a:r>
          </a:p>
          <a:p>
            <a:endParaRPr lang="en-US" dirty="0">
              <a:latin typeface="Calibri" charset="0"/>
              <a:ea typeface="ＭＳ Ｐゴシック" charset="0"/>
              <a:cs typeface="ＭＳ Ｐゴシック" charset="0"/>
            </a:endParaRPr>
          </a:p>
        </p:txBody>
      </p:sp>
      <p:sp>
        <p:nvSpPr>
          <p:cNvPr id="3481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B1841A0-CF7D-D54B-A065-3C0C27896890}" type="slidenum">
              <a:rPr lang="en-US" sz="1200">
                <a:latin typeface="Calibri" charset="0"/>
              </a:rPr>
              <a:pPr eaLnBrk="1" hangingPunct="1"/>
              <a:t>4</a:t>
            </a:fld>
            <a:endParaRPr lang="en-US" sz="1200">
              <a:latin typeface="Calibri"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Calibri" charset="0"/>
                <a:ea typeface="ＭＳ Ｐゴシック" charset="0"/>
                <a:cs typeface="ＭＳ Ｐゴシック" charset="0"/>
              </a:rPr>
              <a:t>Explain that NASA </a:t>
            </a:r>
            <a:r>
              <a:rPr lang="en-US" dirty="0" err="1" smtClean="0">
                <a:latin typeface="Calibri" charset="0"/>
                <a:ea typeface="ＭＳ Ｐゴシック" charset="0"/>
                <a:cs typeface="ＭＳ Ｐゴシック" charset="0"/>
              </a:rPr>
              <a:t>i</a:t>
            </a:r>
            <a:r>
              <a:rPr lang="en-US" baseline="0" dirty="0" err="1" smtClean="0">
                <a:latin typeface="Calibri" charset="0"/>
                <a:ea typeface="ＭＳ Ｐゴシック" charset="0"/>
                <a:cs typeface="ＭＳ Ｐゴシック" charset="0"/>
              </a:rPr>
              <a:t>studies</a:t>
            </a:r>
            <a:r>
              <a:rPr lang="en-US" baseline="0" dirty="0" smtClean="0">
                <a:latin typeface="Calibri" charset="0"/>
                <a:ea typeface="ＭＳ Ｐゴシック" charset="0"/>
                <a:cs typeface="ＭＳ Ｐゴシック" charset="0"/>
              </a:rPr>
              <a:t> Earth in a myriad of ways- from space. The next slide shows the current NASA missions that are studying Earth. You can find out more by going to Earth Right Now at http://</a:t>
            </a:r>
            <a:r>
              <a:rPr lang="en-US" baseline="0" dirty="0" err="1" smtClean="0">
                <a:latin typeface="Calibri" charset="0"/>
                <a:ea typeface="ＭＳ Ｐゴシック" charset="0"/>
                <a:cs typeface="ＭＳ Ｐゴシック" charset="0"/>
              </a:rPr>
              <a:t>www.nasa.gov</a:t>
            </a:r>
            <a:r>
              <a:rPr lang="en-US" baseline="0" dirty="0" smtClean="0">
                <a:latin typeface="Calibri" charset="0"/>
                <a:ea typeface="ＭＳ Ｐゴシック" charset="0"/>
                <a:cs typeface="ＭＳ Ｐゴシック" charset="0"/>
              </a:rPr>
              <a:t>/content/earth-right-now/. There is also a neat app, also called “</a:t>
            </a:r>
            <a:r>
              <a:rPr lang="en-US" baseline="0" dirty="0" err="1" smtClean="0">
                <a:latin typeface="Calibri" charset="0"/>
                <a:ea typeface="ＭＳ Ｐゴシック" charset="0"/>
                <a:cs typeface="ＭＳ Ｐゴシック" charset="0"/>
              </a:rPr>
              <a:t>EarthNow</a:t>
            </a:r>
            <a:r>
              <a:rPr lang="en-US" baseline="0" dirty="0" smtClean="0">
                <a:latin typeface="Calibri" charset="0"/>
                <a:ea typeface="ＭＳ Ｐゴシック" charset="0"/>
                <a:cs typeface="ＭＳ Ｐゴシック" charset="0"/>
              </a:rPr>
              <a:t>” that is free, easy to understand, and has real-time data from many of these satellites.</a:t>
            </a:r>
            <a:endParaRPr lang="en-US" dirty="0" smtClean="0">
              <a:latin typeface="Calibri" charset="0"/>
              <a:ea typeface="ＭＳ Ｐゴシック" charset="0"/>
              <a:cs typeface="ＭＳ Ｐゴシック" charset="0"/>
            </a:endParaRPr>
          </a:p>
          <a:p>
            <a:r>
              <a:rPr lang="en-US" sz="1200" kern="1200" dirty="0" smtClean="0">
                <a:solidFill>
                  <a:schemeClr val="tx1"/>
                </a:solidFill>
                <a:latin typeface="+mn-lt"/>
                <a:ea typeface="ＭＳ Ｐゴシック" charset="-128"/>
                <a:cs typeface="ＭＳ Ｐゴシック" charset="-128"/>
              </a:rPr>
              <a:t>“When most people think about NASA, Earth is not the first thing that comes to mind. Ours agency conjures up thoughts of leaving Earth behind, so it is usually Apollo astronauts, the Moon, Mars, and Hubble views of stars and galaxies that people associate most strongly with NASA’s brand.</a:t>
            </a:r>
          </a:p>
          <a:p>
            <a:r>
              <a:rPr lang="en-US" sz="1200" kern="1200" dirty="0" smtClean="0">
                <a:solidFill>
                  <a:schemeClr val="tx1"/>
                </a:solidFill>
                <a:latin typeface="+mn-lt"/>
                <a:ea typeface="ＭＳ Ｐゴシック" charset="-128"/>
                <a:cs typeface="ＭＳ Ｐゴシック" charset="-128"/>
              </a:rPr>
              <a:t>However, many astronauts have found the view back at Earth is as compelling as anything else they’ve seen. Nearly a half-century later, studying Earth from space is a critical part of NASA’s mission. There are currently sixteen Earth-observing satellites operating in orbit around our planet. The oldest, the </a:t>
            </a:r>
            <a:r>
              <a:rPr lang="en-US" sz="1200" kern="1200" dirty="0" smtClean="0">
                <a:solidFill>
                  <a:schemeClr val="tx1"/>
                </a:solidFill>
                <a:latin typeface="+mn-lt"/>
                <a:ea typeface="ＭＳ Ｐゴシック" charset="-128"/>
                <a:cs typeface="ＭＳ Ｐゴシック" charset="-128"/>
                <a:hlinkClick r:id="rId3"/>
              </a:rPr>
              <a:t>Tropical Rainfall Measuring Mission (TRMM) was launched in 1997; the youngest, </a:t>
            </a:r>
            <a:r>
              <a:rPr lang="en-US" sz="1200" kern="1200" dirty="0" smtClean="0">
                <a:solidFill>
                  <a:schemeClr val="tx1"/>
                </a:solidFill>
                <a:latin typeface="+mn-lt"/>
                <a:ea typeface="ＭＳ Ｐゴシック" charset="-128"/>
                <a:cs typeface="ＭＳ Ｐゴシック" charset="-128"/>
                <a:hlinkClick r:id="rId4"/>
              </a:rPr>
              <a:t>Landsat 8, was launched in February 2013. Together the fleet monitors a wide range of environmental phenomenon relevant to climate change, weather prediction, fire monitoring, and the health of vegetation.</a:t>
            </a:r>
            <a:r>
              <a:rPr lang="en-US" sz="1200" kern="1200" dirty="0" smtClean="0">
                <a:solidFill>
                  <a:schemeClr val="tx1"/>
                </a:solidFill>
                <a:latin typeface="+mn-lt"/>
                <a:ea typeface="ＭＳ Ｐゴシック" charset="-128"/>
                <a:cs typeface="ＭＳ Ｐゴシック" charset="-128"/>
              </a:rPr>
              <a:t>” from </a:t>
            </a:r>
            <a:r>
              <a:rPr lang="en-US" sz="1200" kern="1200" dirty="0" err="1" smtClean="0">
                <a:solidFill>
                  <a:schemeClr val="tx1"/>
                </a:solidFill>
                <a:latin typeface="+mn-lt"/>
                <a:ea typeface="ＭＳ Ｐゴシック" charset="-128"/>
                <a:cs typeface="ＭＳ Ｐゴシック" charset="-128"/>
              </a:rPr>
              <a:t>EarthRightNow</a:t>
            </a:r>
            <a:r>
              <a:rPr lang="en-US" sz="1200" kern="1200" baseline="0" dirty="0" smtClean="0">
                <a:solidFill>
                  <a:schemeClr val="tx1"/>
                </a:solidFill>
                <a:latin typeface="+mn-lt"/>
                <a:ea typeface="ＭＳ Ｐゴシック" charset="-128"/>
                <a:cs typeface="ＭＳ Ｐゴシック" charset="-128"/>
              </a:rPr>
              <a:t> website</a:t>
            </a:r>
            <a:endParaRPr lang="en-US" dirty="0"/>
          </a:p>
        </p:txBody>
      </p:sp>
      <p:sp>
        <p:nvSpPr>
          <p:cNvPr id="4" name="Slide Number Placeholder 3"/>
          <p:cNvSpPr>
            <a:spLocks noGrp="1"/>
          </p:cNvSpPr>
          <p:nvPr>
            <p:ph type="sldNum" sz="quarter" idx="10"/>
          </p:nvPr>
        </p:nvSpPr>
        <p:spPr/>
        <p:txBody>
          <a:bodyPr/>
          <a:lstStyle/>
          <a:p>
            <a:pPr>
              <a:defRPr/>
            </a:pPr>
            <a:fld id="{7E2FAC98-B31A-7643-AE96-46F58DC0A023}" type="slidenum">
              <a:rPr lang="en-US" smtClean="0"/>
              <a:pPr>
                <a:defRPr/>
              </a:pPr>
              <a:t>5</a:t>
            </a:fld>
            <a:endParaRPr lang="en-US"/>
          </a:p>
        </p:txBody>
      </p:sp>
    </p:spTree>
    <p:extLst>
      <p:ext uri="{BB962C8B-B14F-4D97-AF65-F5344CB8AC3E}">
        <p14:creationId xmlns:p14="http://schemas.microsoft.com/office/powerpoint/2010/main" val="2083028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89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Calibri" charset="0"/>
                <a:ea typeface="ＭＳ Ｐゴシック" charset="0"/>
                <a:cs typeface="ＭＳ Ｐゴシック" charset="0"/>
              </a:rPr>
              <a:t>Show this image again, and this time ask them to estimate how much of Earth’s surface is covered by water. Help them understand that 70-75% is covered by water. Fill a clear cup up 70-75% full, and explain that this is how much of Earth’s surface that is covered by water (if the whole cup was a model of Earth’s surface volume). Take out one eye-dropper full of water, and put it in a smaller container, and tell them that if the cup represented how much of Earth’s surface was covered with water, then amount in the eye-dropper represents how much of that water is freshwater- only ~ 2.5 %. Then take out one drop of the freshwater, and put it on your hand, and tell them that only a small portion of freshwater, less than 1% of all water, is easily accessible to us.  </a:t>
            </a:r>
          </a:p>
          <a:p>
            <a:endParaRPr lang="en-US" dirty="0">
              <a:latin typeface="Calibri" charset="0"/>
              <a:ea typeface="ＭＳ Ｐゴシック" charset="0"/>
              <a:cs typeface="ＭＳ Ｐゴシック" charset="0"/>
            </a:endParaRPr>
          </a:p>
        </p:txBody>
      </p:sp>
      <p:sp>
        <p:nvSpPr>
          <p:cNvPr id="389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5D446FB-8B96-5843-AF85-3C4474206EB9}" type="slidenum">
              <a:rPr lang="en-US" sz="1200">
                <a:latin typeface="Calibri" charset="0"/>
              </a:rPr>
              <a:pPr eaLnBrk="1" hangingPunct="1"/>
              <a:t>6</a:t>
            </a:fld>
            <a:endParaRPr lang="en-US" sz="1200">
              <a:latin typeface="Calibri"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30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Calibri" charset="0"/>
                <a:ea typeface="ＭＳ Ｐゴシック" charset="0"/>
                <a:cs typeface="ＭＳ Ｐゴシック" charset="0"/>
              </a:rPr>
              <a:t>In </a:t>
            </a:r>
            <a:r>
              <a:rPr lang="en-US" dirty="0">
                <a:latin typeface="Calibri" charset="0"/>
                <a:ea typeface="ＭＳ Ｐゴシック" charset="0"/>
                <a:cs typeface="ＭＳ Ｐゴシック" charset="0"/>
              </a:rPr>
              <a:t>the pie charts above, the top pie chart shows that over 99 percent of all water (oceans, seas, ice, most saline water, and atmospheric water) is not available for our uses. And even of the remaining fraction of one percent (the small brown slice in the top pie chart), much of that is out of reach. Considering that most of the water we use in everyday life comes from rivers (the small dark blue slice in the bottom pie chart), you'll see we generally only make use of a tiny portion of the available water supplies. The bottom pie shows that the vast majority of the fresh water available for our uses is </a:t>
            </a:r>
            <a:r>
              <a:rPr lang="en-US" dirty="0">
                <a:latin typeface="Calibri" charset="0"/>
                <a:ea typeface="ＭＳ Ｐゴシック" charset="0"/>
                <a:cs typeface="ＭＳ Ｐゴシック" charset="0"/>
                <a:hlinkClick r:id="rId3"/>
              </a:rPr>
              <a:t>stored in the ground</a:t>
            </a:r>
            <a:r>
              <a:rPr lang="en-US" dirty="0">
                <a:latin typeface="Calibri" charset="0"/>
                <a:ea typeface="ＭＳ Ｐゴシック" charset="0"/>
                <a:cs typeface="ＭＳ Ｐゴシック" charset="0"/>
              </a:rPr>
              <a:t> (the large grey slice in the second pie chart). http://</a:t>
            </a:r>
            <a:r>
              <a:rPr lang="en-US" dirty="0" err="1">
                <a:latin typeface="Calibri" charset="0"/>
                <a:ea typeface="ＭＳ Ｐゴシック" charset="0"/>
                <a:cs typeface="ＭＳ Ｐゴシック" charset="0"/>
              </a:rPr>
              <a:t>ga.water.usgs.gov</a:t>
            </a:r>
            <a:r>
              <a:rPr lang="en-US" dirty="0">
                <a:latin typeface="Calibri" charset="0"/>
                <a:ea typeface="ＭＳ Ｐゴシック" charset="0"/>
                <a:cs typeface="ＭＳ Ｐゴシック" charset="0"/>
              </a:rPr>
              <a:t>/</a:t>
            </a:r>
            <a:r>
              <a:rPr lang="en-US" dirty="0" err="1">
                <a:latin typeface="Calibri" charset="0"/>
                <a:ea typeface="ＭＳ Ｐゴシック" charset="0"/>
                <a:cs typeface="ＭＳ Ｐゴシック" charset="0"/>
              </a:rPr>
              <a:t>edu</a:t>
            </a:r>
            <a:r>
              <a:rPr lang="en-US" dirty="0">
                <a:latin typeface="Calibri" charset="0"/>
                <a:ea typeface="ＭＳ Ｐゴシック" charset="0"/>
                <a:cs typeface="ＭＳ Ｐゴシック" charset="0"/>
              </a:rPr>
              <a:t>/</a:t>
            </a:r>
            <a:r>
              <a:rPr lang="en-US" dirty="0" err="1">
                <a:latin typeface="Calibri" charset="0"/>
                <a:ea typeface="ＭＳ Ｐゴシック" charset="0"/>
                <a:cs typeface="ＭＳ Ｐゴシック" charset="0"/>
              </a:rPr>
              <a:t>earthwherewater.html</a:t>
            </a:r>
            <a:endParaRPr lang="en-US" dirty="0">
              <a:latin typeface="Calibri" charset="0"/>
              <a:ea typeface="ＭＳ Ｐゴシック" charset="0"/>
              <a:cs typeface="ＭＳ Ｐゴシック" charset="0"/>
            </a:endParaRPr>
          </a:p>
          <a:p>
            <a:endParaRPr lang="en-US" dirty="0">
              <a:latin typeface="Calibri" charset="0"/>
              <a:ea typeface="ＭＳ Ｐゴシック" charset="0"/>
              <a:cs typeface="ＭＳ Ｐゴシック" charset="0"/>
            </a:endParaRPr>
          </a:p>
          <a:p>
            <a:endParaRPr lang="en-US" dirty="0">
              <a:latin typeface="Calibri" charset="0"/>
              <a:ea typeface="ＭＳ Ｐゴシック" charset="0"/>
              <a:cs typeface="ＭＳ Ｐゴシック" charset="0"/>
            </a:endParaRPr>
          </a:p>
          <a:p>
            <a:endParaRPr lang="en-US" dirty="0">
              <a:latin typeface="Calibri" charset="0"/>
              <a:ea typeface="ＭＳ Ｐゴシック" charset="0"/>
              <a:cs typeface="ＭＳ Ｐゴシック" charset="0"/>
            </a:endParaRPr>
          </a:p>
        </p:txBody>
      </p:sp>
      <p:sp>
        <p:nvSpPr>
          <p:cNvPr id="430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2ED988B-8059-C744-836C-0033A4B53D59}" type="slidenum">
              <a:rPr lang="en-US" sz="1200">
                <a:latin typeface="Calibri" charset="0"/>
              </a:rPr>
              <a:pPr eaLnBrk="1" hangingPunct="1"/>
              <a:t>7</a:t>
            </a:fld>
            <a:endParaRPr lang="en-US" sz="1200">
              <a:latin typeface="Calibri"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50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Calibri" charset="0"/>
                <a:ea typeface="ＭＳ Ｐゴシック" charset="0"/>
                <a:cs typeface="ＭＳ Ｐゴシック" charset="0"/>
              </a:rPr>
              <a:t>Where is Earth's water located and in what forms does it exist? You can see how water is distributed by viewing these bar charts. The left-side bar shows where the water on Earth exists; about 97 percent of all water is in the </a:t>
            </a:r>
            <a:r>
              <a:rPr lang="en-US" dirty="0">
                <a:latin typeface="Calibri" charset="0"/>
                <a:ea typeface="ＭＳ Ｐゴシック" charset="0"/>
                <a:cs typeface="ＭＳ Ｐゴシック" charset="0"/>
                <a:hlinkClick r:id="rId3"/>
              </a:rPr>
              <a:t>oceans</a:t>
            </a:r>
            <a:r>
              <a:rPr lang="en-US" dirty="0">
                <a:latin typeface="Calibri" charset="0"/>
                <a:ea typeface="ＭＳ Ｐゴシック" charset="0"/>
                <a:cs typeface="ＭＳ Ｐゴシック" charset="0"/>
              </a:rPr>
              <a:t>. The middle bar shows the distribution of that three percent of all Earth's water that is freshwater. The majority, about 69 percent, is locked up in </a:t>
            </a:r>
            <a:r>
              <a:rPr lang="en-US" dirty="0">
                <a:latin typeface="Calibri" charset="0"/>
                <a:ea typeface="ＭＳ Ｐゴシック" charset="0"/>
                <a:cs typeface="ＭＳ Ｐゴシック" charset="0"/>
                <a:hlinkClick r:id="rId4"/>
              </a:rPr>
              <a:t>glaciers and icecaps</a:t>
            </a:r>
            <a:r>
              <a:rPr lang="en-US" dirty="0">
                <a:latin typeface="Calibri" charset="0"/>
                <a:ea typeface="ＭＳ Ｐゴシック" charset="0"/>
                <a:cs typeface="ＭＳ Ｐゴシック" charset="0"/>
              </a:rPr>
              <a:t>, mainly in </a:t>
            </a:r>
            <a:r>
              <a:rPr lang="en-US" dirty="0">
                <a:latin typeface="Calibri" charset="0"/>
                <a:ea typeface="ＭＳ Ｐゴシック" charset="0"/>
                <a:cs typeface="ＭＳ Ｐゴシック" charset="0"/>
                <a:hlinkClick r:id="rId5"/>
              </a:rPr>
              <a:t>Greenland</a:t>
            </a:r>
            <a:r>
              <a:rPr lang="en-US" dirty="0">
                <a:latin typeface="Calibri" charset="0"/>
                <a:ea typeface="ＭＳ Ｐゴシック" charset="0"/>
                <a:cs typeface="ＭＳ Ｐゴシック" charset="0"/>
              </a:rPr>
              <a:t> and Antarctica. You might be surprised that of the remaining freshwater, almost all of it is below your feet, as </a:t>
            </a:r>
            <a:r>
              <a:rPr lang="en-US" dirty="0">
                <a:latin typeface="Calibri" charset="0"/>
                <a:ea typeface="ＭＳ Ｐゴシック" charset="0"/>
                <a:cs typeface="ＭＳ Ｐゴシック" charset="0"/>
                <a:hlinkClick r:id="rId6"/>
              </a:rPr>
              <a:t>groundwater</a:t>
            </a:r>
            <a:r>
              <a:rPr lang="en-US" dirty="0">
                <a:latin typeface="Calibri" charset="0"/>
                <a:ea typeface="ＭＳ Ｐゴシック" charset="0"/>
                <a:cs typeface="ＭＳ Ｐゴシック" charset="0"/>
              </a:rPr>
              <a:t>. No matter where on Earth you are standing, chances are that, at some depth, the ground below you is saturated with water. Of all the freshwater on Earth, only about 0.3 percent is contained in rivers and lakes—yet </a:t>
            </a:r>
            <a:r>
              <a:rPr lang="en-US" dirty="0">
                <a:latin typeface="Calibri" charset="0"/>
                <a:ea typeface="ＭＳ Ｐゴシック" charset="0"/>
                <a:cs typeface="ＭＳ Ｐゴシック" charset="0"/>
                <a:hlinkClick r:id="rId7"/>
              </a:rPr>
              <a:t>rivers</a:t>
            </a:r>
            <a:r>
              <a:rPr lang="en-US" dirty="0">
                <a:latin typeface="Calibri" charset="0"/>
                <a:ea typeface="ＭＳ Ｐゴシック" charset="0"/>
                <a:cs typeface="ＭＳ Ｐゴシック" charset="0"/>
              </a:rPr>
              <a:t> and </a:t>
            </a:r>
            <a:r>
              <a:rPr lang="en-US" dirty="0">
                <a:latin typeface="Calibri" charset="0"/>
                <a:ea typeface="ＭＳ Ｐゴシック" charset="0"/>
                <a:cs typeface="ＭＳ Ｐゴシック" charset="0"/>
                <a:hlinkClick r:id="rId8"/>
              </a:rPr>
              <a:t>lakes</a:t>
            </a:r>
            <a:r>
              <a:rPr lang="en-US" dirty="0">
                <a:latin typeface="Calibri" charset="0"/>
                <a:ea typeface="ＭＳ Ｐゴシック" charset="0"/>
                <a:cs typeface="ＭＳ Ｐゴシック" charset="0"/>
              </a:rPr>
              <a:t> are where most of the </a:t>
            </a:r>
            <a:r>
              <a:rPr lang="en-US" dirty="0">
                <a:latin typeface="Calibri" charset="0"/>
                <a:ea typeface="ＭＳ Ｐゴシック" charset="0"/>
                <a:cs typeface="ＭＳ Ｐゴシック" charset="0"/>
                <a:hlinkClick r:id="rId9"/>
              </a:rPr>
              <a:t>water we use</a:t>
            </a:r>
            <a:r>
              <a:rPr lang="en-US" dirty="0">
                <a:latin typeface="Calibri" charset="0"/>
                <a:ea typeface="ＭＳ Ｐゴシック" charset="0"/>
                <a:cs typeface="ＭＳ Ｐゴシック" charset="0"/>
              </a:rPr>
              <a:t> in our everyday lives exists.</a:t>
            </a:r>
          </a:p>
          <a:p>
            <a:endParaRPr lang="en-US" dirty="0">
              <a:latin typeface="Calibri" charset="0"/>
              <a:ea typeface="ＭＳ Ｐゴシック" charset="0"/>
              <a:cs typeface="ＭＳ Ｐゴシック" charset="0"/>
            </a:endParaRPr>
          </a:p>
        </p:txBody>
      </p:sp>
      <p:sp>
        <p:nvSpPr>
          <p:cNvPr id="450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EB33D8F-825F-C442-942D-51D148C32084}" type="slidenum">
              <a:rPr lang="en-US" sz="1200">
                <a:latin typeface="Calibri" charset="0"/>
              </a:rPr>
              <a:pPr eaLnBrk="1" hangingPunct="1"/>
              <a:t>8</a:t>
            </a:fld>
            <a:endParaRPr lang="en-US" sz="1200">
              <a:latin typeface="Calibri"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14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Calibri" charset="0"/>
                <a:ea typeface="ＭＳ Ｐゴシック" charset="0"/>
                <a:cs typeface="ＭＳ Ｐゴシック" charset="0"/>
              </a:rPr>
              <a:t>This pie chart shows how freshwater resources are used in the USA. You can see many more charts and more information looking at human appropriation of the world’s freshwater supply at http://bit.ly/1l7ltF2. </a:t>
            </a:r>
          </a:p>
        </p:txBody>
      </p:sp>
      <p:sp>
        <p:nvSpPr>
          <p:cNvPr id="614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93EBE0C-C691-044F-B12E-7F677FC974A2}" type="slidenum">
              <a:rPr lang="en-US" sz="1200">
                <a:latin typeface="Calibri" charset="0"/>
              </a:rPr>
              <a:pPr eaLnBrk="1" hangingPunct="1"/>
              <a:t>9</a:t>
            </a:fld>
            <a:endParaRPr lang="en-US" sz="1200">
              <a:latin typeface="Calibri"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Picture2.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6350" y="0"/>
            <a:ext cx="91313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9317" y="168812"/>
            <a:ext cx="7772400" cy="1470025"/>
          </a:xfrm>
        </p:spPr>
        <p:txBody>
          <a:bodyPr/>
          <a:lstStyle>
            <a:lvl1pPr algn="ctr">
              <a:defRPr sz="3600"/>
            </a:lvl1pPr>
          </a:lstStyle>
          <a:p>
            <a:r>
              <a:rPr lang="en-US" smtClean="0"/>
              <a:t>Click to edit Master title style</a:t>
            </a:r>
            <a:endParaRPr lang="en-US"/>
          </a:p>
        </p:txBody>
      </p:sp>
      <p:sp>
        <p:nvSpPr>
          <p:cNvPr id="3" name="Subtitle 2"/>
          <p:cNvSpPr>
            <a:spLocks noGrp="1"/>
          </p:cNvSpPr>
          <p:nvPr>
            <p:ph type="subTitle" idx="1"/>
          </p:nvPr>
        </p:nvSpPr>
        <p:spPr>
          <a:xfrm>
            <a:off x="5401994" y="1821765"/>
            <a:ext cx="3460652" cy="3882683"/>
          </a:xfrm>
        </p:spPr>
        <p:txBody>
          <a:bodyPr/>
          <a:lstStyle>
            <a:lvl1pPr marL="0" indent="0" algn="ctr">
              <a:buNone/>
              <a:defRPr>
                <a:solidFill>
                  <a:srgbClr val="FFCC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17268801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1B9A966-0D86-264E-964B-ADA72E284E4A}" type="datetime1">
              <a:rPr lang="en-US"/>
              <a:pPr>
                <a:defRPr/>
              </a:pPr>
              <a:t>8/15/14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7AC6101-4B7B-BB43-8217-9780DB9182BD}" type="slidenum">
              <a:rPr lang="en-US"/>
              <a:pPr>
                <a:defRPr/>
              </a:pPr>
              <a:t>‹#›</a:t>
            </a:fld>
            <a:endParaRPr lang="en-US"/>
          </a:p>
        </p:txBody>
      </p:sp>
    </p:spTree>
    <p:extLst>
      <p:ext uri="{BB962C8B-B14F-4D97-AF65-F5344CB8AC3E}">
        <p14:creationId xmlns:p14="http://schemas.microsoft.com/office/powerpoint/2010/main" val="42814473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207E034-D204-9F48-BC32-53A172A64C7D}" type="datetime1">
              <a:rPr lang="en-US"/>
              <a:pPr>
                <a:defRPr/>
              </a:pPr>
              <a:t>8/15/14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C79DA0D-63A5-2945-8E46-7D2C3D08CE02}" type="slidenum">
              <a:rPr lang="en-US"/>
              <a:pPr>
                <a:defRPr/>
              </a:pPr>
              <a:t>‹#›</a:t>
            </a:fld>
            <a:endParaRPr lang="en-US"/>
          </a:p>
        </p:txBody>
      </p:sp>
    </p:spTree>
    <p:extLst>
      <p:ext uri="{BB962C8B-B14F-4D97-AF65-F5344CB8AC3E}">
        <p14:creationId xmlns:p14="http://schemas.microsoft.com/office/powerpoint/2010/main" val="19832630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C68380EF-F1E9-3647-8F53-C26D0EC65983}" type="datetime1">
              <a:rPr lang="en-US"/>
              <a:pPr>
                <a:defRPr/>
              </a:pPr>
              <a:t>8/15/14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4A17F94-4F31-264B-94F1-45D1CC9CD0A6}" type="slidenum">
              <a:rPr lang="en-US"/>
              <a:pPr>
                <a:defRPr/>
              </a:pPr>
              <a:t>‹#›</a:t>
            </a:fld>
            <a:endParaRPr lang="en-US"/>
          </a:p>
        </p:txBody>
      </p:sp>
    </p:spTree>
    <p:extLst>
      <p:ext uri="{BB962C8B-B14F-4D97-AF65-F5344CB8AC3E}">
        <p14:creationId xmlns:p14="http://schemas.microsoft.com/office/powerpoint/2010/main" val="38018139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DDF21E7-0259-234F-80F1-A997FA584CEE}" type="datetime1">
              <a:rPr lang="en-US"/>
              <a:pPr>
                <a:defRPr/>
              </a:pPr>
              <a:t>8/15/14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7D77960-B0DF-5848-A8AA-F77A292611A8}" type="slidenum">
              <a:rPr lang="en-US"/>
              <a:pPr>
                <a:defRPr/>
              </a:pPr>
              <a:t>‹#›</a:t>
            </a:fld>
            <a:endParaRPr lang="en-US"/>
          </a:p>
        </p:txBody>
      </p:sp>
    </p:spTree>
    <p:extLst>
      <p:ext uri="{BB962C8B-B14F-4D97-AF65-F5344CB8AC3E}">
        <p14:creationId xmlns:p14="http://schemas.microsoft.com/office/powerpoint/2010/main" val="24557855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D132944E-30C9-3347-834F-B7407DF1AC6D}" type="datetime1">
              <a:rPr lang="en-US"/>
              <a:pPr>
                <a:defRPr/>
              </a:pPr>
              <a:t>8/15/14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5A52D30-30F4-2F4D-AF8A-2EF42EFBB8B6}" type="slidenum">
              <a:rPr lang="en-US"/>
              <a:pPr>
                <a:defRPr/>
              </a:pPr>
              <a:t>‹#›</a:t>
            </a:fld>
            <a:endParaRPr lang="en-US"/>
          </a:p>
        </p:txBody>
      </p:sp>
    </p:spTree>
    <p:extLst>
      <p:ext uri="{BB962C8B-B14F-4D97-AF65-F5344CB8AC3E}">
        <p14:creationId xmlns:p14="http://schemas.microsoft.com/office/powerpoint/2010/main" val="26488477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5795EF92-C292-7844-BFB3-9A5E2CFC7AF0}" type="datetime1">
              <a:rPr lang="en-US"/>
              <a:pPr>
                <a:defRPr/>
              </a:pPr>
              <a:t>8/15/14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84CA327-A06D-8C4B-918F-DA2A8935B61C}" type="slidenum">
              <a:rPr lang="en-US"/>
              <a:pPr>
                <a:defRPr/>
              </a:pPr>
              <a:t>‹#›</a:t>
            </a:fld>
            <a:endParaRPr lang="en-US"/>
          </a:p>
        </p:txBody>
      </p:sp>
    </p:spTree>
    <p:extLst>
      <p:ext uri="{BB962C8B-B14F-4D97-AF65-F5344CB8AC3E}">
        <p14:creationId xmlns:p14="http://schemas.microsoft.com/office/powerpoint/2010/main" val="22810170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491C0104-3C73-AB4E-BCF2-89A5F752B15F}" type="datetime1">
              <a:rPr lang="en-US"/>
              <a:pPr>
                <a:defRPr/>
              </a:pPr>
              <a:t>8/15/14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B6351824-D270-534C-8051-6729E7FC0A9C}" type="slidenum">
              <a:rPr lang="en-US"/>
              <a:pPr>
                <a:defRPr/>
              </a:pPr>
              <a:t>‹#›</a:t>
            </a:fld>
            <a:endParaRPr lang="en-US"/>
          </a:p>
        </p:txBody>
      </p:sp>
    </p:spTree>
    <p:extLst>
      <p:ext uri="{BB962C8B-B14F-4D97-AF65-F5344CB8AC3E}">
        <p14:creationId xmlns:p14="http://schemas.microsoft.com/office/powerpoint/2010/main" val="34395667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E4A7E419-B380-AD45-9197-58F6635CAE8A}" type="datetime1">
              <a:rPr lang="en-US"/>
              <a:pPr>
                <a:defRPr/>
              </a:pPr>
              <a:t>8/15/14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1805C0A4-291D-AB4E-A986-11037A1F2F1E}" type="slidenum">
              <a:rPr lang="en-US"/>
              <a:pPr>
                <a:defRPr/>
              </a:pPr>
              <a:t>‹#›</a:t>
            </a:fld>
            <a:endParaRPr lang="en-US"/>
          </a:p>
        </p:txBody>
      </p:sp>
    </p:spTree>
    <p:extLst>
      <p:ext uri="{BB962C8B-B14F-4D97-AF65-F5344CB8AC3E}">
        <p14:creationId xmlns:p14="http://schemas.microsoft.com/office/powerpoint/2010/main" val="13633849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C84A08A-721E-4943-A1CE-61F85ADAFC79}" type="datetime1">
              <a:rPr lang="en-US"/>
              <a:pPr>
                <a:defRPr/>
              </a:pPr>
              <a:t>8/15/14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33A93091-AF6D-6143-87FF-5F472D82CCCD}" type="slidenum">
              <a:rPr lang="en-US"/>
              <a:pPr>
                <a:defRPr/>
              </a:pPr>
              <a:t>‹#›</a:t>
            </a:fld>
            <a:endParaRPr lang="en-US"/>
          </a:p>
        </p:txBody>
      </p:sp>
    </p:spTree>
    <p:extLst>
      <p:ext uri="{BB962C8B-B14F-4D97-AF65-F5344CB8AC3E}">
        <p14:creationId xmlns:p14="http://schemas.microsoft.com/office/powerpoint/2010/main" val="3238240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A02C63F-24A8-6B43-B6C7-D91110B9E9FE}" type="datetime1">
              <a:rPr lang="en-US"/>
              <a:pPr>
                <a:defRPr/>
              </a:pPr>
              <a:t>8/15/14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0294E40-DBF7-0F4C-87E0-FBD46E330CD9}" type="slidenum">
              <a:rPr lang="en-US"/>
              <a:pPr>
                <a:defRPr/>
              </a:pPr>
              <a:t>‹#›</a:t>
            </a:fld>
            <a:endParaRPr lang="en-US"/>
          </a:p>
        </p:txBody>
      </p:sp>
    </p:spTree>
    <p:extLst>
      <p:ext uri="{BB962C8B-B14F-4D97-AF65-F5344CB8AC3E}">
        <p14:creationId xmlns:p14="http://schemas.microsoft.com/office/powerpoint/2010/main" val="31969546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DA36EAC-65F8-904A-9188-63B06AD48550}" type="datetime1">
              <a:rPr lang="en-US"/>
              <a:pPr>
                <a:defRPr/>
              </a:pPr>
              <a:t>8/15/14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D24F8C4-0B85-1749-B843-C7C9C57B90F4}" type="slidenum">
              <a:rPr lang="en-US"/>
              <a:pPr>
                <a:defRPr/>
              </a:pPr>
              <a:t>‹#›</a:t>
            </a:fld>
            <a:endParaRPr lang="en-US"/>
          </a:p>
        </p:txBody>
      </p:sp>
    </p:spTree>
    <p:extLst>
      <p:ext uri="{BB962C8B-B14F-4D97-AF65-F5344CB8AC3E}">
        <p14:creationId xmlns:p14="http://schemas.microsoft.com/office/powerpoint/2010/main" val="8997590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1D4E4CC-2EC7-2745-A7F7-C5F8A960E684}" type="datetime1">
              <a:rPr lang="en-US"/>
              <a:pPr>
                <a:defRPr/>
              </a:pPr>
              <a:t>8/15/14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6138B86-C5CB-024D-941D-06620594504D}" type="slidenum">
              <a:rPr lang="en-US"/>
              <a:pPr>
                <a:defRPr/>
              </a:pPr>
              <a:t>‹#›</a:t>
            </a:fld>
            <a:endParaRPr lang="en-US"/>
          </a:p>
        </p:txBody>
      </p:sp>
    </p:spTree>
    <p:extLst>
      <p:ext uri="{BB962C8B-B14F-4D97-AF65-F5344CB8AC3E}">
        <p14:creationId xmlns:p14="http://schemas.microsoft.com/office/powerpoint/2010/main" val="21875355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9B1FDDC-8582-CD43-B9B6-BD64A459F96E}" type="datetime1">
              <a:rPr lang="en-US"/>
              <a:pPr>
                <a:defRPr/>
              </a:pPr>
              <a:t>8/15/14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BFF4F14-5AA3-4449-B3FC-E1B12E734026}" type="slidenum">
              <a:rPr lang="en-US"/>
              <a:pPr>
                <a:defRPr/>
              </a:pPr>
              <a:t>‹#›</a:t>
            </a:fld>
            <a:endParaRPr lang="en-US"/>
          </a:p>
        </p:txBody>
      </p:sp>
    </p:spTree>
    <p:extLst>
      <p:ext uri="{BB962C8B-B14F-4D97-AF65-F5344CB8AC3E}">
        <p14:creationId xmlns:p14="http://schemas.microsoft.com/office/powerpoint/2010/main" val="33056096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1D69151-5112-404F-ACF5-A386F43A3EFC}" type="datetime1">
              <a:rPr lang="en-US"/>
              <a:pPr>
                <a:defRPr/>
              </a:pPr>
              <a:t>8/15/14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F47BD11-23F9-1443-9820-A7BBBFB92179}" type="slidenum">
              <a:rPr lang="en-US"/>
              <a:pPr>
                <a:defRPr/>
              </a:pPr>
              <a:t>‹#›</a:t>
            </a:fld>
            <a:endParaRPr lang="en-US"/>
          </a:p>
        </p:txBody>
      </p:sp>
    </p:spTree>
    <p:extLst>
      <p:ext uri="{BB962C8B-B14F-4D97-AF65-F5344CB8AC3E}">
        <p14:creationId xmlns:p14="http://schemas.microsoft.com/office/powerpoint/2010/main" val="17238229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72D7D92-1B64-BF4D-ADC1-AC28FF0F0E4A}" type="datetime1">
              <a:rPr lang="en-US"/>
              <a:pPr>
                <a:defRPr/>
              </a:pPr>
              <a:t>8/15/14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411359E-2B91-0D49-8754-ED494176D3FA}" type="slidenum">
              <a:rPr lang="en-US"/>
              <a:pPr>
                <a:defRPr/>
              </a:pPr>
              <a:t>‹#›</a:t>
            </a:fld>
            <a:endParaRPr lang="en-US"/>
          </a:p>
        </p:txBody>
      </p:sp>
    </p:spTree>
    <p:extLst>
      <p:ext uri="{BB962C8B-B14F-4D97-AF65-F5344CB8AC3E}">
        <p14:creationId xmlns:p14="http://schemas.microsoft.com/office/powerpoint/2010/main" val="8938899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DE89E5BD-9155-3A42-A715-FA7921A3B554}" type="datetime1">
              <a:rPr lang="en-US"/>
              <a:pPr>
                <a:defRPr/>
              </a:pPr>
              <a:t>8/15/14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4DC439F-0C6C-1E4F-A0D5-4385B1533E65}" type="slidenum">
              <a:rPr lang="en-US"/>
              <a:pPr>
                <a:defRPr/>
              </a:pPr>
              <a:t>‹#›</a:t>
            </a:fld>
            <a:endParaRPr lang="en-US"/>
          </a:p>
        </p:txBody>
      </p:sp>
    </p:spTree>
    <p:extLst>
      <p:ext uri="{BB962C8B-B14F-4D97-AF65-F5344CB8AC3E}">
        <p14:creationId xmlns:p14="http://schemas.microsoft.com/office/powerpoint/2010/main" val="36517257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8C74AF93-1AE5-D743-AA8B-D0FEE4D9CB48}" type="datetime1">
              <a:rPr lang="en-US"/>
              <a:pPr>
                <a:defRPr/>
              </a:pPr>
              <a:t>8/15/14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7126C7A7-13AA-214F-95B5-CCDF9FD7D588}" type="slidenum">
              <a:rPr lang="en-US"/>
              <a:pPr>
                <a:defRPr/>
              </a:pPr>
              <a:t>‹#›</a:t>
            </a:fld>
            <a:endParaRPr lang="en-US"/>
          </a:p>
        </p:txBody>
      </p:sp>
    </p:spTree>
    <p:extLst>
      <p:ext uri="{BB962C8B-B14F-4D97-AF65-F5344CB8AC3E}">
        <p14:creationId xmlns:p14="http://schemas.microsoft.com/office/powerpoint/2010/main" val="22303200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74329BB2-13A8-124F-8908-B6108A521F87}" type="datetime1">
              <a:rPr lang="en-US"/>
              <a:pPr>
                <a:defRPr/>
              </a:pPr>
              <a:t>8/15/14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E48D57E3-0CF7-3D4A-A00C-7B275CD863CE}" type="slidenum">
              <a:rPr lang="en-US"/>
              <a:pPr>
                <a:defRPr/>
              </a:pPr>
              <a:t>‹#›</a:t>
            </a:fld>
            <a:endParaRPr lang="en-US"/>
          </a:p>
        </p:txBody>
      </p:sp>
    </p:spTree>
    <p:extLst>
      <p:ext uri="{BB962C8B-B14F-4D97-AF65-F5344CB8AC3E}">
        <p14:creationId xmlns:p14="http://schemas.microsoft.com/office/powerpoint/2010/main" val="41357987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5A778CB-7167-CD40-818D-9C89473F8F50}" type="datetime1">
              <a:rPr lang="en-US"/>
              <a:pPr>
                <a:defRPr/>
              </a:pPr>
              <a:t>8/15/14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29EAA253-8547-8541-A5F1-FB9982E413AE}" type="slidenum">
              <a:rPr lang="en-US"/>
              <a:pPr>
                <a:defRPr/>
              </a:pPr>
              <a:t>‹#›</a:t>
            </a:fld>
            <a:endParaRPr lang="en-US"/>
          </a:p>
        </p:txBody>
      </p:sp>
    </p:spTree>
    <p:extLst>
      <p:ext uri="{BB962C8B-B14F-4D97-AF65-F5344CB8AC3E}">
        <p14:creationId xmlns:p14="http://schemas.microsoft.com/office/powerpoint/2010/main" val="1725157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5DC66B3-AFF5-D545-A3C8-A44B05088B5B}" type="datetime1">
              <a:rPr lang="en-US"/>
              <a:pPr>
                <a:defRPr/>
              </a:pPr>
              <a:t>8/15/14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6BDE779-7EB1-7546-A910-EB4A4EA1C253}" type="slidenum">
              <a:rPr lang="en-US"/>
              <a:pPr>
                <a:defRPr/>
              </a:pPr>
              <a:t>‹#›</a:t>
            </a:fld>
            <a:endParaRPr lang="en-US"/>
          </a:p>
        </p:txBody>
      </p:sp>
    </p:spTree>
    <p:extLst>
      <p:ext uri="{BB962C8B-B14F-4D97-AF65-F5344CB8AC3E}">
        <p14:creationId xmlns:p14="http://schemas.microsoft.com/office/powerpoint/2010/main" val="5967474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5565D91-E5DE-9F4B-A55D-AB991146DF86}" type="datetime1">
              <a:rPr lang="en-US"/>
              <a:pPr>
                <a:defRPr/>
              </a:pPr>
              <a:t>8/15/14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73B4CDE-0589-F745-9440-9E35360FA248}" type="slidenum">
              <a:rPr lang="en-US"/>
              <a:pPr>
                <a:defRPr/>
              </a:pPr>
              <a:t>‹#›</a:t>
            </a:fld>
            <a:endParaRPr lang="en-US"/>
          </a:p>
        </p:txBody>
      </p:sp>
    </p:spTree>
    <p:extLst>
      <p:ext uri="{BB962C8B-B14F-4D97-AF65-F5344CB8AC3E}">
        <p14:creationId xmlns:p14="http://schemas.microsoft.com/office/powerpoint/2010/main" val="415876504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6" descr="Picture1.jpg"/>
          <p:cNvPicPr>
            <a:picLocks noChangeAspect="1"/>
          </p:cNvPicPr>
          <p:nvPr/>
        </p:nvPicPr>
        <p:blipFill>
          <a:blip r:embed="rId13">
            <a:extLst>
              <a:ext uri="{28A0092B-C50C-407E-A947-70E740481C1C}">
                <a14:useLocalDpi xmlns:a14="http://schemas.microsoft.com/office/drawing/2010/main"/>
              </a:ext>
            </a:extLst>
          </a:blip>
          <a:srcRect/>
          <a:stretch>
            <a:fillRect/>
          </a:stretch>
        </p:blipFill>
        <p:spPr bwMode="auto">
          <a:xfrm>
            <a:off x="9525" y="0"/>
            <a:ext cx="9124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p:cNvSpPr>
            <a:spLocks noGrp="1"/>
          </p:cNvSpPr>
          <p:nvPr>
            <p:ph type="title"/>
          </p:nvPr>
        </p:nvSpPr>
        <p:spPr bwMode="auto">
          <a:xfrm>
            <a:off x="3251200" y="98425"/>
            <a:ext cx="5033963" cy="492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a:p>
        </p:txBody>
      </p:sp>
      <p:sp>
        <p:nvSpPr>
          <p:cNvPr id="1028" name="Text Placeholder 2"/>
          <p:cNvSpPr>
            <a:spLocks noGrp="1"/>
          </p:cNvSpPr>
          <p:nvPr>
            <p:ph type="body" idx="1"/>
          </p:nvPr>
        </p:nvSpPr>
        <p:spPr bwMode="auto">
          <a:xfrm>
            <a:off x="619125" y="850900"/>
            <a:ext cx="8229600" cy="532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a:defRPr/>
            </a:pPr>
            <a:fld id="{4988FAC2-8159-864D-AF57-D9F0937CB57F}" type="datetime1">
              <a:rPr lang="en-US"/>
              <a:pPr>
                <a:defRPr/>
              </a:pPr>
              <a:t>8/15/14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a:defRPr/>
            </a:pPr>
            <a:fld id="{D023616F-5E15-A544-8851-0F6C59BBF07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93" r:id="rId1"/>
    <p:sldLayoutId id="2147483972" r:id="rId2"/>
    <p:sldLayoutId id="2147483973" r:id="rId3"/>
    <p:sldLayoutId id="2147483974" r:id="rId4"/>
    <p:sldLayoutId id="2147483975" r:id="rId5"/>
    <p:sldLayoutId id="2147483976" r:id="rId6"/>
    <p:sldLayoutId id="2147483977" r:id="rId7"/>
    <p:sldLayoutId id="2147483978" r:id="rId8"/>
    <p:sldLayoutId id="2147483979" r:id="rId9"/>
    <p:sldLayoutId id="2147483980" r:id="rId10"/>
    <p:sldLayoutId id="2147483981" r:id="rId11"/>
  </p:sldLayoutIdLst>
  <p:txStyles>
    <p:titleStyle>
      <a:lvl1pPr algn="r" defTabSz="457200" rtl="0" eaLnBrk="0" fontAlgn="base" hangingPunct="0">
        <a:spcBef>
          <a:spcPct val="0"/>
        </a:spcBef>
        <a:spcAft>
          <a:spcPct val="0"/>
        </a:spcAft>
        <a:defRPr sz="2800" b="1" kern="1200">
          <a:solidFill>
            <a:schemeClr val="bg1"/>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r" defTabSz="457200"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2pPr>
      <a:lvl3pPr algn="r" defTabSz="457200"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3pPr>
      <a:lvl4pPr algn="r" defTabSz="457200"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4pPr>
      <a:lvl5pPr algn="r" defTabSz="457200"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2800" kern="1200">
          <a:solidFill>
            <a:srgbClr val="000099"/>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rgbClr val="FFCC00"/>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a:defRPr/>
            </a:pPr>
            <a:fld id="{3BB61E53-CC8E-F648-95C5-A5B601AA5C18}" type="datetime1">
              <a:rPr lang="en-US"/>
              <a:pPr>
                <a:defRPr/>
              </a:pPr>
              <a:t>8/15/14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a:defRPr/>
            </a:pPr>
            <a:fld id="{BE3DB531-E797-E748-A08E-351F74EBFC7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82" r:id="rId1"/>
    <p:sldLayoutId id="2147483983" r:id="rId2"/>
    <p:sldLayoutId id="2147483984" r:id="rId3"/>
    <p:sldLayoutId id="2147483985" r:id="rId4"/>
    <p:sldLayoutId id="2147483986" r:id="rId5"/>
    <p:sldLayoutId id="2147483987" r:id="rId6"/>
    <p:sldLayoutId id="2147483988" r:id="rId7"/>
    <p:sldLayoutId id="2147483989" r:id="rId8"/>
    <p:sldLayoutId id="2147483990" r:id="rId9"/>
    <p:sldLayoutId id="2147483991" r:id="rId10"/>
    <p:sldLayoutId id="2147483992"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hyperlink" Target="http://pmm.nasa.gov/video-gallery/what-is-global-precipitation-measurement" TargetMode="External"/><Relationship Id="rId4" Type="http://schemas.openxmlformats.org/officeDocument/2006/relationships/image" Target="../media/image16.jpe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8.jp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3.xml"/><Relationship Id="rId5" Type="http://schemas.openxmlformats.org/officeDocument/2006/relationships/image" Target="../media/image19.png"/><Relationship Id="rId1" Type="http://schemas.microsoft.com/office/2007/relationships/media" Target="../media/media1.mp4"/><Relationship Id="rId2" Type="http://schemas.openxmlformats.org/officeDocument/2006/relationships/video" Target="../media/media1.mp4"/></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jpg"/><Relationship Id="rId5" Type="http://schemas.openxmlformats.org/officeDocument/2006/relationships/image" Target="../media/image22.jp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3.jpg"/></Relationships>
</file>

<file path=ppt/slides/_rels/slide16.xml.rels><?xml version="1.0" encoding="UTF-8" standalone="yes"?>
<Relationships xmlns="http://schemas.openxmlformats.org/package/2006/relationships"><Relationship Id="rId3" Type="http://schemas.openxmlformats.org/officeDocument/2006/relationships/hyperlink" Target="http://pmm.nasa.gov/education/videos/our-wet-wide-world-gpm-overview" TargetMode="External"/><Relationship Id="rId4" Type="http://schemas.openxmlformats.org/officeDocument/2006/relationships/image" Target="../media/image24.jp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5" Type="http://schemas.openxmlformats.org/officeDocument/2006/relationships/image" Target="../media/image6.jpeg"/><Relationship Id="rId6" Type="http://schemas.openxmlformats.org/officeDocument/2006/relationships/image" Target="../media/image7.jpeg"/><Relationship Id="rId7" Type="http://schemas.openxmlformats.org/officeDocument/2006/relationships/image" Target="../media/image8.jpeg"/><Relationship Id="rId8" Type="http://schemas.openxmlformats.org/officeDocument/2006/relationships/image" Target="../media/image9.jpeg"/><Relationship Id="rId9" Type="http://schemas.openxmlformats.org/officeDocument/2006/relationships/image" Target="../media/image10.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1.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2.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hyperlink" Target="http://ga.water.usgs.gov/edu/earthwherewater.html" TargetMode="External"/><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4338" name="Title 3"/>
          <p:cNvSpPr>
            <a:spLocks noGrp="1"/>
          </p:cNvSpPr>
          <p:nvPr>
            <p:ph type="ctrTitle"/>
          </p:nvPr>
        </p:nvSpPr>
        <p:spPr>
          <a:xfrm>
            <a:off x="1574800" y="436563"/>
            <a:ext cx="6561138" cy="890587"/>
          </a:xfrm>
        </p:spPr>
        <p:txBody>
          <a:bodyPr/>
          <a:lstStyle/>
          <a:p>
            <a:pPr eaLnBrk="1" hangingPunct="1">
              <a:defRPr/>
            </a:pPr>
            <a:r>
              <a:rPr lang="en-US" sz="2800" dirty="0">
                <a:effectLst/>
                <a:latin typeface="Calibri" charset="0"/>
                <a:ea typeface="ＭＳ Ｐゴシック" charset="0"/>
                <a:cs typeface="ＭＳ Ｐゴシック" charset="0"/>
              </a:rPr>
              <a:t> </a:t>
            </a:r>
            <a:r>
              <a:rPr lang="en-US" sz="2800" dirty="0" smtClean="0">
                <a:effectLst/>
                <a:latin typeface="Calibri" charset="0"/>
                <a:ea typeface="ＭＳ Ｐゴシック" charset="0"/>
                <a:cs typeface="ＭＳ Ｐゴシック" charset="0"/>
              </a:rPr>
              <a:t>Welcome to GPM- </a:t>
            </a:r>
            <a:br>
              <a:rPr lang="en-US" sz="2800" dirty="0" smtClean="0">
                <a:effectLst/>
                <a:latin typeface="Calibri" charset="0"/>
                <a:ea typeface="ＭＳ Ｐゴシック" charset="0"/>
                <a:cs typeface="ＭＳ Ｐゴシック" charset="0"/>
              </a:rPr>
            </a:br>
            <a:r>
              <a:rPr lang="en-US" sz="2800" dirty="0" smtClean="0">
                <a:effectLst/>
                <a:latin typeface="Calibri" charset="0"/>
                <a:ea typeface="ＭＳ Ｐゴシック" charset="0"/>
                <a:cs typeface="ＭＳ Ｐゴシック" charset="0"/>
              </a:rPr>
              <a:t>Help us with a NASA mission!</a:t>
            </a:r>
            <a:endParaRPr lang="en-US" sz="2800" dirty="0">
              <a:effectLst>
                <a:outerShdw blurRad="38100" dist="38100" dir="2700000" algn="tl">
                  <a:srgbClr val="DDDDDD"/>
                </a:outerShdw>
              </a:effectLst>
              <a:latin typeface="Arial" charset="0"/>
              <a:ea typeface="ＭＳ Ｐゴシック" charset="0"/>
              <a:cs typeface="ＭＳ Ｐゴシック" charset="0"/>
            </a:endParaRPr>
          </a:p>
        </p:txBody>
      </p:sp>
      <p:sp>
        <p:nvSpPr>
          <p:cNvPr id="27651" name="Subtitle 4"/>
          <p:cNvSpPr>
            <a:spLocks noGrp="1"/>
          </p:cNvSpPr>
          <p:nvPr>
            <p:ph type="subTitle" sz="quarter" idx="1"/>
          </p:nvPr>
        </p:nvSpPr>
        <p:spPr>
          <a:xfrm>
            <a:off x="5575300" y="1882775"/>
            <a:ext cx="3251200" cy="4608513"/>
          </a:xfrm>
        </p:spPr>
        <p:txBody>
          <a:bodyPr/>
          <a:lstStyle/>
          <a:p>
            <a:pPr eaLnBrk="1" hangingPunct="1"/>
            <a:endParaRPr lang="en-US" sz="2000" b="1" dirty="0">
              <a:solidFill>
                <a:srgbClr val="FED821"/>
              </a:solidFill>
              <a:latin typeface="Arial" charset="0"/>
              <a:ea typeface="ＭＳ Ｐゴシック" charset="0"/>
              <a:cs typeface="ＭＳ Ｐゴシック" charset="0"/>
            </a:endParaRPr>
          </a:p>
          <a:p>
            <a:pPr algn="l" eaLnBrk="1" hangingPunct="1"/>
            <a:r>
              <a:rPr lang="en-US" sz="2000" b="1" dirty="0">
                <a:solidFill>
                  <a:srgbClr val="FED821"/>
                </a:solidFill>
                <a:latin typeface="Arial" charset="0"/>
                <a:ea typeface="ＭＳ Ｐゴシック" charset="0"/>
                <a:cs typeface="ＭＳ Ｐゴシック" charset="0"/>
              </a:rPr>
              <a:t>Global Precipitation Measurement Mission</a:t>
            </a:r>
          </a:p>
          <a:p>
            <a:pPr algn="l" eaLnBrk="1" hangingPunct="1"/>
            <a:endParaRPr lang="en-US" sz="2000" b="1" dirty="0">
              <a:solidFill>
                <a:srgbClr val="FED821"/>
              </a:solidFill>
              <a:latin typeface="Arial" charset="0"/>
              <a:ea typeface="ＭＳ Ｐゴシック" charset="0"/>
              <a:cs typeface="ＭＳ Ｐゴシック" charset="0"/>
            </a:endParaRPr>
          </a:p>
          <a:p>
            <a:pPr algn="l" eaLnBrk="1" hangingPunct="1"/>
            <a:r>
              <a:rPr lang="en-US" sz="2000" b="1" dirty="0">
                <a:solidFill>
                  <a:srgbClr val="FED821"/>
                </a:solidFill>
                <a:latin typeface="Arial" charset="0"/>
                <a:ea typeface="ＭＳ Ｐゴシック" charset="0"/>
                <a:cs typeface="ＭＳ Ｐゴシック" charset="0"/>
              </a:rPr>
              <a:t>Developed by the GPM</a:t>
            </a:r>
          </a:p>
          <a:p>
            <a:pPr algn="l" eaLnBrk="1" hangingPunct="1"/>
            <a:r>
              <a:rPr lang="en-US" sz="2000" b="1" dirty="0">
                <a:solidFill>
                  <a:srgbClr val="FED821"/>
                </a:solidFill>
                <a:latin typeface="Arial" charset="0"/>
                <a:ea typeface="ＭＳ Ｐゴシック" charset="0"/>
                <a:cs typeface="ＭＳ Ｐゴシック" charset="0"/>
              </a:rPr>
              <a:t>Education and Communications Team</a:t>
            </a:r>
            <a:endParaRPr lang="en-US" sz="1800" i="1" dirty="0">
              <a:solidFill>
                <a:srgbClr val="FED821"/>
              </a:solidFill>
              <a:latin typeface="Arial" charset="0"/>
              <a:ea typeface="ＭＳ Ｐゴシック" charset="0"/>
              <a:cs typeface="ＭＳ Ｐゴシック" charset="0"/>
            </a:endParaRPr>
          </a:p>
          <a:p>
            <a:pPr algn="l" eaLnBrk="1" hangingPunct="1"/>
            <a:endParaRPr lang="en-US" sz="1800" i="1" dirty="0">
              <a:solidFill>
                <a:srgbClr val="FED821"/>
              </a:solidFill>
              <a:latin typeface="Arial" charset="0"/>
              <a:ea typeface="ＭＳ Ｐゴシック" charset="0"/>
              <a:cs typeface="ＭＳ Ｐゴシック" charset="0"/>
            </a:endParaRPr>
          </a:p>
          <a:p>
            <a:pPr algn="l" eaLnBrk="1" hangingPunct="1"/>
            <a:r>
              <a:rPr lang="en-US" sz="1800" i="1" dirty="0">
                <a:solidFill>
                  <a:srgbClr val="FED821"/>
                </a:solidFill>
                <a:latin typeface="Arial" charset="0"/>
                <a:ea typeface="ＭＳ Ｐゴシック" charset="0"/>
                <a:cs typeface="ＭＳ Ｐゴシック" charset="0"/>
              </a:rPr>
              <a:t>NASA/GSFC- August 2014</a:t>
            </a:r>
          </a:p>
          <a:p>
            <a:pPr algn="l" eaLnBrk="1" hangingPunct="1"/>
            <a:endParaRPr lang="en-US" sz="1800" i="1" dirty="0">
              <a:solidFill>
                <a:srgbClr val="FED821"/>
              </a:solidFill>
              <a:latin typeface="Arial" charset="0"/>
              <a:ea typeface="ＭＳ Ｐゴシック" charset="0"/>
              <a:cs typeface="ＭＳ Ｐゴシック" charset="0"/>
            </a:endParaRPr>
          </a:p>
          <a:p>
            <a:pPr algn="l" eaLnBrk="1" hangingPunct="1"/>
            <a:r>
              <a:rPr lang="en-US" sz="1800" i="1" dirty="0">
                <a:solidFill>
                  <a:srgbClr val="FED821"/>
                </a:solidFill>
                <a:latin typeface="Arial" charset="0"/>
                <a:ea typeface="ＭＳ Ｐゴシック" charset="0"/>
                <a:cs typeface="ＭＳ Ｐゴシック" charset="0"/>
              </a:rPr>
              <a:t>For use by GPM Teachers for </a:t>
            </a:r>
            <a:r>
              <a:rPr lang="en-US" sz="1800" i="1" dirty="0" smtClean="0">
                <a:solidFill>
                  <a:srgbClr val="FED821"/>
                </a:solidFill>
                <a:latin typeface="Arial" charset="0"/>
                <a:ea typeface="ＭＳ Ｐゴシック" charset="0"/>
                <a:cs typeface="ＭＳ Ｐゴシック" charset="0"/>
              </a:rPr>
              <a:t>High School/College </a:t>
            </a:r>
            <a:r>
              <a:rPr lang="en-US" sz="1800" i="1" dirty="0">
                <a:solidFill>
                  <a:srgbClr val="FED821"/>
                </a:solidFill>
                <a:latin typeface="Arial" charset="0"/>
                <a:ea typeface="ＭＳ Ｐゴシック" charset="0"/>
                <a:cs typeface="ＭＳ Ｐゴシック" charset="0"/>
              </a:rPr>
              <a:t>students</a:t>
            </a:r>
          </a:p>
          <a:p>
            <a:pPr algn="l" eaLnBrk="1" hangingPunct="1"/>
            <a:endParaRPr lang="en-US" sz="1600" i="1" dirty="0">
              <a:solidFill>
                <a:srgbClr val="FED821"/>
              </a:solidFill>
              <a:latin typeface="Arial" charset="0"/>
              <a:ea typeface="ＭＳ Ｐゴシック" charset="0"/>
              <a:cs typeface="ＭＳ Ｐゴシック" charset="0"/>
            </a:endParaRPr>
          </a:p>
          <a:p>
            <a:pPr algn="l" eaLnBrk="1" hangingPunct="1"/>
            <a:endParaRPr lang="en-US" sz="1600" i="1" dirty="0">
              <a:solidFill>
                <a:srgbClr val="FED821"/>
              </a:solidFill>
              <a:latin typeface="Arial" charset="0"/>
              <a:ea typeface="ＭＳ Ｐゴシック" charset="0"/>
              <a:cs typeface="ＭＳ Ｐゴシック" charset="0"/>
            </a:endParaRPr>
          </a:p>
          <a:p>
            <a:pPr algn="l" eaLnBrk="1" hangingPunct="1"/>
            <a:r>
              <a:rPr lang="en-US" sz="1600" i="1" dirty="0">
                <a:solidFill>
                  <a:srgbClr val="FED821"/>
                </a:solidFill>
                <a:latin typeface="Arial" charset="0"/>
                <a:ea typeface="ＭＳ Ｐゴシック" charset="0"/>
                <a:cs typeface="ＭＳ Ｐゴシック" charset="0"/>
              </a:rPr>
              <a:t> </a:t>
            </a:r>
          </a:p>
          <a:p>
            <a:pPr algn="l" eaLnBrk="1" hangingPunct="1"/>
            <a:endParaRPr lang="en-US" sz="1600" b="1" i="1" u="sng" dirty="0">
              <a:solidFill>
                <a:srgbClr val="FED821"/>
              </a:solidFill>
              <a:latin typeface="Arial" charset="0"/>
              <a:ea typeface="ＭＳ Ｐゴシック" charset="0"/>
              <a:cs typeface="ＭＳ Ｐゴシック" charset="0"/>
            </a:endParaRPr>
          </a:p>
          <a:p>
            <a:pPr algn="l" eaLnBrk="1" hangingPunct="1"/>
            <a:endParaRPr lang="en-US" sz="1600" i="1" dirty="0">
              <a:solidFill>
                <a:srgbClr val="FED821"/>
              </a:solidFill>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9925" y="98425"/>
            <a:ext cx="6345238" cy="492125"/>
          </a:xfrm>
        </p:spPr>
        <p:txBody>
          <a:bodyPr/>
          <a:lstStyle/>
          <a:p>
            <a:pPr eaLnBrk="1" hangingPunct="1">
              <a:defRPr/>
            </a:pPr>
            <a:r>
              <a:rPr lang="en-US">
                <a:effectLst>
                  <a:outerShdw blurRad="38100" dist="38100" dir="2700000" algn="tl">
                    <a:srgbClr val="DDDDDD"/>
                  </a:outerShdw>
                </a:effectLst>
                <a:latin typeface="Calibri" charset="0"/>
                <a:ea typeface="ＭＳ Ｐゴシック" charset="0"/>
                <a:cs typeface="ＭＳ Ｐゴシック" charset="0"/>
              </a:rPr>
              <a:t>The Big Picture</a:t>
            </a:r>
          </a:p>
        </p:txBody>
      </p:sp>
      <p:sp>
        <p:nvSpPr>
          <p:cNvPr id="46082" name="Content Placeholder 2"/>
          <p:cNvSpPr>
            <a:spLocks noGrp="1"/>
          </p:cNvSpPr>
          <p:nvPr>
            <p:ph idx="1"/>
          </p:nvPr>
        </p:nvSpPr>
        <p:spPr/>
        <p:txBody>
          <a:bodyPr/>
          <a:lstStyle/>
          <a:p>
            <a:pPr algn="ctr" eaLnBrk="1" hangingPunct="1">
              <a:buFont typeface="Arial" charset="0"/>
              <a:buNone/>
            </a:pPr>
            <a:r>
              <a:rPr lang="en-US">
                <a:latin typeface="Calibri" charset="0"/>
                <a:ea typeface="ＭＳ Ｐゴシック" charset="0"/>
                <a:cs typeface="ＭＳ Ｐゴシック" charset="0"/>
              </a:rPr>
              <a:t>The Freshwater Connection</a:t>
            </a:r>
          </a:p>
          <a:p>
            <a:pPr algn="ctr" eaLnBrk="1" hangingPunct="1">
              <a:buFont typeface="Arial" charset="0"/>
              <a:buNone/>
            </a:pPr>
            <a:endParaRPr lang="en-US">
              <a:latin typeface="Calibri" charset="0"/>
              <a:ea typeface="ＭＳ Ｐゴシック" charset="0"/>
              <a:cs typeface="ＭＳ Ｐゴシック" charset="0"/>
            </a:endParaRPr>
          </a:p>
          <a:p>
            <a:pPr algn="ctr" eaLnBrk="1" hangingPunct="1">
              <a:buFont typeface="Arial" charset="0"/>
              <a:buNone/>
            </a:pPr>
            <a:r>
              <a:rPr lang="en-US">
                <a:latin typeface="Calibri" charset="0"/>
                <a:ea typeface="ＭＳ Ｐゴシック" charset="0"/>
                <a:cs typeface="ＭＳ Ｐゴシック" charset="0"/>
                <a:hlinkClick r:id="rId3"/>
              </a:rPr>
              <a:t>Link to GPM movie</a:t>
            </a:r>
            <a:endParaRPr lang="en-US">
              <a:latin typeface="Calibri" charset="0"/>
              <a:ea typeface="ＭＳ Ｐゴシック" charset="0"/>
              <a:cs typeface="ＭＳ Ｐゴシック" charset="0"/>
            </a:endParaRPr>
          </a:p>
        </p:txBody>
      </p:sp>
      <p:pic>
        <p:nvPicPr>
          <p:cNvPr id="46083" name="Picture 4">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82675" y="1404938"/>
            <a:ext cx="7559675" cy="498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98425"/>
            <a:ext cx="6380163" cy="492125"/>
          </a:xfrm>
        </p:spPr>
        <p:txBody>
          <a:bodyPr/>
          <a:lstStyle/>
          <a:p>
            <a:pPr eaLnBrk="1" hangingPunct="1">
              <a:defRPr/>
            </a:pPr>
            <a:r>
              <a:rPr lang="en-US" dirty="0" smtClean="0"/>
              <a:t>Why does NASA measure precipitation?</a:t>
            </a:r>
            <a:endParaRPr lang="en-US" dirty="0"/>
          </a:p>
        </p:txBody>
      </p:sp>
      <p:sp>
        <p:nvSpPr>
          <p:cNvPr id="3" name="Content Placeholder 2"/>
          <p:cNvSpPr>
            <a:spLocks noGrp="1"/>
          </p:cNvSpPr>
          <p:nvPr>
            <p:ph idx="1"/>
          </p:nvPr>
        </p:nvSpPr>
        <p:spPr/>
        <p:txBody>
          <a:bodyPr/>
          <a:lstStyle/>
          <a:p>
            <a:pPr eaLnBrk="1" hangingPunct="1">
              <a:defRPr/>
            </a:pPr>
            <a:r>
              <a:rPr lang="en-US" dirty="0" smtClean="0"/>
              <a:t>Improved knowledge of Earth’s water cycle and its link to climate change</a:t>
            </a:r>
          </a:p>
          <a:p>
            <a:pPr marL="0" indent="0" eaLnBrk="1" hangingPunct="1">
              <a:buFont typeface="Arial" charset="0"/>
              <a:buNone/>
              <a:defRPr/>
            </a:pPr>
            <a:endParaRPr lang="en-US" dirty="0"/>
          </a:p>
        </p:txBody>
      </p:sp>
      <p:pic>
        <p:nvPicPr>
          <p:cNvPr id="8" name="Picture 7"/>
          <p:cNvPicPr>
            <a:picLocks noChangeAspect="1"/>
          </p:cNvPicPr>
          <p:nvPr/>
        </p:nvPicPr>
        <p:blipFill>
          <a:blip r:embed="rId3"/>
          <a:stretch>
            <a:fillRect/>
          </a:stretch>
        </p:blipFill>
        <p:spPr>
          <a:xfrm>
            <a:off x="953842" y="1916498"/>
            <a:ext cx="7618006" cy="4525226"/>
          </a:xfrm>
          <a:prstGeom prst="rect">
            <a:avLst/>
          </a:prstGeom>
        </p:spPr>
      </p:pic>
      <p:sp>
        <p:nvSpPr>
          <p:cNvPr id="9" name="TextBox 8"/>
          <p:cNvSpPr txBox="1"/>
          <p:nvPr/>
        </p:nvSpPr>
        <p:spPr>
          <a:xfrm>
            <a:off x="3058411" y="6441724"/>
            <a:ext cx="3570759" cy="246221"/>
          </a:xfrm>
          <a:prstGeom prst="rect">
            <a:avLst/>
          </a:prstGeom>
          <a:noFill/>
        </p:spPr>
        <p:txBody>
          <a:bodyPr wrap="none" rtlCol="0">
            <a:spAutoFit/>
          </a:bodyPr>
          <a:lstStyle/>
          <a:p>
            <a:r>
              <a:rPr lang="en-US" sz="1000" dirty="0" smtClean="0"/>
              <a:t>http://</a:t>
            </a:r>
            <a:r>
              <a:rPr lang="en-US" sz="1000" dirty="0" err="1" smtClean="0"/>
              <a:t>earthobservatory.nasa.gov</a:t>
            </a:r>
            <a:r>
              <a:rPr lang="en-US" sz="1000" dirty="0" smtClean="0"/>
              <a:t>/Features/Water/page3.php</a:t>
            </a:r>
            <a:endParaRPr lang="en-US" sz="1000"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Weather and Climate:</a:t>
            </a:r>
            <a:endParaRPr lang="en-US" dirty="0"/>
          </a:p>
        </p:txBody>
      </p:sp>
      <p:sp>
        <p:nvSpPr>
          <p:cNvPr id="3" name="Content Placeholder 2"/>
          <p:cNvSpPr>
            <a:spLocks noGrp="1"/>
          </p:cNvSpPr>
          <p:nvPr>
            <p:ph idx="1"/>
          </p:nvPr>
        </p:nvSpPr>
        <p:spPr>
          <a:xfrm>
            <a:off x="619125" y="850901"/>
            <a:ext cx="8229600" cy="4285544"/>
          </a:xfrm>
        </p:spPr>
        <p:txBody>
          <a:bodyPr/>
          <a:lstStyle/>
          <a:p>
            <a:r>
              <a:rPr lang="en-US" dirty="0" smtClean="0"/>
              <a:t>New insights into precipitation microphysics, storm structures and large-scale atmospheric processes</a:t>
            </a:r>
            <a:r>
              <a:rPr lang="en-US" sz="2400" dirty="0" smtClean="0"/>
              <a:t>-</a:t>
            </a:r>
          </a:p>
        </p:txBody>
      </p:sp>
      <p:sp>
        <p:nvSpPr>
          <p:cNvPr id="6" name="TextBox 5"/>
          <p:cNvSpPr txBox="1"/>
          <p:nvPr/>
        </p:nvSpPr>
        <p:spPr>
          <a:xfrm>
            <a:off x="5238912" y="2041240"/>
            <a:ext cx="3515288" cy="461665"/>
          </a:xfrm>
          <a:prstGeom prst="rect">
            <a:avLst/>
          </a:prstGeom>
          <a:noFill/>
        </p:spPr>
        <p:txBody>
          <a:bodyPr wrap="square" rtlCol="0">
            <a:spAutoFit/>
          </a:bodyPr>
          <a:lstStyle/>
          <a:p>
            <a:pPr marL="0" indent="0">
              <a:buNone/>
            </a:pPr>
            <a:r>
              <a:rPr lang="en-US" dirty="0" smtClean="0"/>
              <a:t>T</a:t>
            </a:r>
            <a:endParaRPr lang="en-US" dirty="0"/>
          </a:p>
        </p:txBody>
      </p:sp>
      <p:pic>
        <p:nvPicPr>
          <p:cNvPr id="7" name="Picture 6" descr="TRMMlatest_big_average.fgsm.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62000" y="2158999"/>
            <a:ext cx="7992200" cy="2664067"/>
          </a:xfrm>
          <a:prstGeom prst="rect">
            <a:avLst/>
          </a:prstGeom>
        </p:spPr>
      </p:pic>
      <p:sp>
        <p:nvSpPr>
          <p:cNvPr id="8" name="TextBox 7"/>
          <p:cNvSpPr txBox="1"/>
          <p:nvPr/>
        </p:nvSpPr>
        <p:spPr>
          <a:xfrm>
            <a:off x="762000" y="5136445"/>
            <a:ext cx="7992200" cy="830997"/>
          </a:xfrm>
          <a:prstGeom prst="rect">
            <a:avLst/>
          </a:prstGeom>
          <a:noFill/>
        </p:spPr>
        <p:txBody>
          <a:bodyPr wrap="square" rtlCol="0">
            <a:spAutoFit/>
          </a:bodyPr>
          <a:lstStyle/>
          <a:p>
            <a:r>
              <a:rPr lang="en-US" dirty="0"/>
              <a:t>Monthly average rainfall for September 2009 from the TMI instrument on the TRMM satellite</a:t>
            </a:r>
          </a:p>
        </p:txBody>
      </p:sp>
    </p:spTree>
    <p:extLst>
      <p:ext uri="{BB962C8B-B14F-4D97-AF65-F5344CB8AC3E}">
        <p14:creationId xmlns:p14="http://schemas.microsoft.com/office/powerpoint/2010/main" val="417063079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Weather and Climate:</a:t>
            </a:r>
            <a:endParaRPr lang="en-US" dirty="0"/>
          </a:p>
        </p:txBody>
      </p:sp>
      <p:sp>
        <p:nvSpPr>
          <p:cNvPr id="3" name="Content Placeholder 2"/>
          <p:cNvSpPr>
            <a:spLocks noGrp="1"/>
          </p:cNvSpPr>
          <p:nvPr>
            <p:ph idx="1"/>
          </p:nvPr>
        </p:nvSpPr>
        <p:spPr/>
        <p:txBody>
          <a:bodyPr/>
          <a:lstStyle/>
          <a:p>
            <a:r>
              <a:rPr lang="en-US" dirty="0" smtClean="0"/>
              <a:t>Extended capabilities in monitoring and predicting hurricanes and other extreme weather events-</a:t>
            </a:r>
            <a:endParaRPr lang="en-US" dirty="0"/>
          </a:p>
        </p:txBody>
      </p:sp>
      <p:pic>
        <p:nvPicPr>
          <p:cNvPr id="4" name="HurrArthur720p.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87549" y="1922446"/>
            <a:ext cx="6524544" cy="3670056"/>
          </a:xfrm>
          <a:prstGeom prst="rect">
            <a:avLst/>
          </a:prstGeom>
        </p:spPr>
      </p:pic>
      <p:sp>
        <p:nvSpPr>
          <p:cNvPr id="5" name="Rectangle 4"/>
          <p:cNvSpPr/>
          <p:nvPr/>
        </p:nvSpPr>
        <p:spPr>
          <a:xfrm>
            <a:off x="759009" y="5599519"/>
            <a:ext cx="8089716" cy="1169551"/>
          </a:xfrm>
          <a:prstGeom prst="rect">
            <a:avLst/>
          </a:prstGeom>
        </p:spPr>
        <p:txBody>
          <a:bodyPr wrap="square">
            <a:spAutoFit/>
          </a:bodyPr>
          <a:lstStyle/>
          <a:p>
            <a:r>
              <a:rPr lang="en-US" sz="1400" dirty="0" smtClean="0"/>
              <a:t>Animation </a:t>
            </a:r>
            <a:r>
              <a:rPr lang="en-US" sz="1400" dirty="0"/>
              <a:t>of Hurricane Arthur on July 3rd, 2014. The animation begins with global infrared data showing the progression of the storm as it forms into a hurricane. Then GPM flies overhead measuring rain rates on the ground. GPM's Dual frequency Precipitation Radar (DPR) then dissolves in to reveal the internal structure of the hurricane. Next, a cutting plane appears to dissect the storm and show the inner rain patterns.</a:t>
            </a:r>
          </a:p>
        </p:txBody>
      </p:sp>
    </p:spTree>
    <p:extLst>
      <p:ext uri="{BB962C8B-B14F-4D97-AF65-F5344CB8AC3E}">
        <p14:creationId xmlns:p14="http://schemas.microsoft.com/office/powerpoint/2010/main" val="3949296360"/>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O flooding.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491001">
            <a:off x="4491789" y="1833738"/>
            <a:ext cx="4356936" cy="2456116"/>
          </a:xfrm>
          <a:prstGeom prst="rect">
            <a:avLst/>
          </a:prstGeom>
        </p:spPr>
      </p:pic>
      <p:sp>
        <p:nvSpPr>
          <p:cNvPr id="2" name="Title 1"/>
          <p:cNvSpPr>
            <a:spLocks noGrp="1"/>
          </p:cNvSpPr>
          <p:nvPr>
            <p:ph type="title"/>
          </p:nvPr>
        </p:nvSpPr>
        <p:spPr/>
        <p:txBody>
          <a:bodyPr/>
          <a:lstStyle/>
          <a:p>
            <a:r>
              <a:rPr lang="en-US" dirty="0" smtClean="0"/>
              <a:t>Weather and Climate:</a:t>
            </a:r>
            <a:endParaRPr lang="en-US" dirty="0"/>
          </a:p>
        </p:txBody>
      </p:sp>
      <p:sp>
        <p:nvSpPr>
          <p:cNvPr id="3" name="Content Placeholder 2"/>
          <p:cNvSpPr>
            <a:spLocks noGrp="1"/>
          </p:cNvSpPr>
          <p:nvPr>
            <p:ph idx="1"/>
          </p:nvPr>
        </p:nvSpPr>
        <p:spPr>
          <a:xfrm>
            <a:off x="619125" y="680414"/>
            <a:ext cx="8229600" cy="5585684"/>
          </a:xfrm>
        </p:spPr>
        <p:txBody>
          <a:bodyPr/>
          <a:lstStyle/>
          <a:p>
            <a:r>
              <a:rPr lang="en-US" dirty="0" smtClean="0"/>
              <a:t>Improved forecasting abilities for natural hazards, including floods, droughts, and landslides-</a:t>
            </a:r>
            <a:endParaRPr lang="en-US" dirty="0"/>
          </a:p>
        </p:txBody>
      </p:sp>
      <p:pic>
        <p:nvPicPr>
          <p:cNvPr id="4" name="Picture 3" descr="drought.jpg"/>
          <p:cNvPicPr>
            <a:picLocks noChangeAspect="1"/>
          </p:cNvPicPr>
          <p:nvPr/>
        </p:nvPicPr>
        <p:blipFill>
          <a:blip r:embed="rId4">
            <a:extLst>
              <a:ext uri="{28A0092B-C50C-407E-A947-70E740481C1C}">
                <a14:useLocalDpi xmlns:a14="http://schemas.microsoft.com/office/drawing/2010/main"/>
              </a:ext>
            </a:extLst>
          </a:blip>
          <a:stretch>
            <a:fillRect/>
          </a:stretch>
        </p:blipFill>
        <p:spPr>
          <a:xfrm rot="21188260">
            <a:off x="812284" y="1978454"/>
            <a:ext cx="3505200" cy="2311400"/>
          </a:xfrm>
          <a:prstGeom prst="rect">
            <a:avLst/>
          </a:prstGeom>
        </p:spPr>
      </p:pic>
      <p:pic>
        <p:nvPicPr>
          <p:cNvPr id="7" name="Picture 6" descr="landslide in Wash 2.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920999" y="4088014"/>
            <a:ext cx="3474555" cy="2602562"/>
          </a:xfrm>
          <a:prstGeom prst="rect">
            <a:avLst/>
          </a:prstGeom>
        </p:spPr>
      </p:pic>
    </p:spTree>
    <p:extLst>
      <p:ext uri="{BB962C8B-B14F-4D97-AF65-F5344CB8AC3E}">
        <p14:creationId xmlns:p14="http://schemas.microsoft.com/office/powerpoint/2010/main" val="71997720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Societal Applications:</a:t>
            </a:r>
            <a:endParaRPr lang="en-US" dirty="0"/>
          </a:p>
        </p:txBody>
      </p:sp>
      <p:sp>
        <p:nvSpPr>
          <p:cNvPr id="3" name="Content Placeholder 2"/>
          <p:cNvSpPr>
            <a:spLocks noGrp="1"/>
          </p:cNvSpPr>
          <p:nvPr>
            <p:ph idx="1"/>
          </p:nvPr>
        </p:nvSpPr>
        <p:spPr/>
        <p:txBody>
          <a:bodyPr/>
          <a:lstStyle/>
          <a:p>
            <a:r>
              <a:rPr lang="en-US" dirty="0" smtClean="0"/>
              <a:t>Improved agricultural crop forecasting and monitoring of freshwater resources-</a:t>
            </a:r>
          </a:p>
          <a:p>
            <a:endParaRPr lang="en-US" dirty="0"/>
          </a:p>
          <a:p>
            <a:endParaRPr lang="en-US" dirty="0"/>
          </a:p>
        </p:txBody>
      </p:sp>
      <p:pic>
        <p:nvPicPr>
          <p:cNvPr id="5" name="Picture 4" descr="availability of freshwater.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52535" y="1884168"/>
            <a:ext cx="6732626" cy="4720706"/>
          </a:xfrm>
          <a:prstGeom prst="rect">
            <a:avLst/>
          </a:prstGeom>
        </p:spPr>
      </p:pic>
    </p:spTree>
    <p:extLst>
      <p:ext uri="{BB962C8B-B14F-4D97-AF65-F5344CB8AC3E}">
        <p14:creationId xmlns:p14="http://schemas.microsoft.com/office/powerpoint/2010/main" val="180687647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5213" y="98425"/>
            <a:ext cx="5949950" cy="492125"/>
          </a:xfrm>
        </p:spPr>
        <p:txBody>
          <a:bodyPr/>
          <a:lstStyle/>
          <a:p>
            <a:pPr eaLnBrk="1" hangingPunct="1">
              <a:defRPr/>
            </a:pPr>
            <a:r>
              <a:rPr lang="en-US" dirty="0" smtClean="0"/>
              <a:t>“Our Wet, Wide World”</a:t>
            </a:r>
            <a:endParaRPr lang="en-US" dirty="0"/>
          </a:p>
        </p:txBody>
      </p:sp>
      <p:sp>
        <p:nvSpPr>
          <p:cNvPr id="3" name="Content Placeholder 2"/>
          <p:cNvSpPr>
            <a:spLocks noGrp="1"/>
          </p:cNvSpPr>
          <p:nvPr>
            <p:ph idx="1"/>
          </p:nvPr>
        </p:nvSpPr>
        <p:spPr/>
        <p:txBody>
          <a:bodyPr/>
          <a:lstStyle/>
          <a:p>
            <a:pPr marL="0" indent="0">
              <a:buNone/>
            </a:pPr>
            <a:endParaRPr lang="en-US" sz="1200" dirty="0" smtClean="0">
              <a:hlinkClick r:id="rId3"/>
            </a:endParaRPr>
          </a:p>
          <a:p>
            <a:pPr marL="0" indent="0">
              <a:buNone/>
            </a:pPr>
            <a:endParaRPr lang="en-US" sz="1200" dirty="0">
              <a:hlinkClick r:id="rId3"/>
            </a:endParaRPr>
          </a:p>
          <a:p>
            <a:pPr marL="0" indent="0">
              <a:buNone/>
            </a:pPr>
            <a:endParaRPr lang="en-US" sz="1200" dirty="0" smtClean="0">
              <a:hlinkClick r:id="rId3"/>
            </a:endParaRPr>
          </a:p>
          <a:p>
            <a:pPr marL="0" indent="0">
              <a:buNone/>
            </a:pPr>
            <a:endParaRPr lang="en-US" sz="1200" dirty="0" smtClean="0">
              <a:hlinkClick r:id="rId3"/>
            </a:endParaRPr>
          </a:p>
          <a:p>
            <a:pPr marL="0" indent="0">
              <a:buNone/>
            </a:pPr>
            <a:endParaRPr lang="en-US" sz="1200" dirty="0" smtClean="0">
              <a:hlinkClick r:id="rId3"/>
            </a:endParaRPr>
          </a:p>
          <a:p>
            <a:pPr marL="0" indent="0">
              <a:buNone/>
            </a:pPr>
            <a:endParaRPr lang="en-US" sz="1200" dirty="0">
              <a:hlinkClick r:id="rId3"/>
            </a:endParaRPr>
          </a:p>
          <a:p>
            <a:pPr marL="0" indent="0">
              <a:buNone/>
            </a:pPr>
            <a:endParaRPr lang="en-US" sz="1200" dirty="0" smtClean="0">
              <a:hlinkClick r:id="rId3"/>
            </a:endParaRPr>
          </a:p>
          <a:p>
            <a:pPr marL="0" indent="0">
              <a:buNone/>
            </a:pPr>
            <a:endParaRPr lang="en-US" sz="1200" dirty="0">
              <a:hlinkClick r:id="rId3"/>
            </a:endParaRPr>
          </a:p>
          <a:p>
            <a:pPr marL="0" indent="0">
              <a:buNone/>
            </a:pPr>
            <a:endParaRPr lang="en-US" sz="1200" dirty="0" smtClean="0">
              <a:hlinkClick r:id="rId3"/>
            </a:endParaRPr>
          </a:p>
          <a:p>
            <a:pPr marL="0" indent="0">
              <a:buNone/>
            </a:pPr>
            <a:endParaRPr lang="en-US" sz="1200" dirty="0">
              <a:hlinkClick r:id="rId3"/>
            </a:endParaRPr>
          </a:p>
          <a:p>
            <a:pPr marL="0" indent="0">
              <a:buNone/>
            </a:pPr>
            <a:endParaRPr lang="en-US" sz="1200" dirty="0" smtClean="0">
              <a:hlinkClick r:id="rId3"/>
            </a:endParaRPr>
          </a:p>
          <a:p>
            <a:pPr marL="0" indent="0">
              <a:buNone/>
            </a:pPr>
            <a:endParaRPr lang="en-US" sz="1200" dirty="0">
              <a:hlinkClick r:id="rId3"/>
            </a:endParaRPr>
          </a:p>
          <a:p>
            <a:pPr marL="0" indent="0">
              <a:buNone/>
            </a:pPr>
            <a:endParaRPr lang="en-US" sz="1200" dirty="0" smtClean="0">
              <a:hlinkClick r:id="rId3"/>
            </a:endParaRPr>
          </a:p>
          <a:p>
            <a:pPr marL="0" indent="0">
              <a:buNone/>
            </a:pPr>
            <a:endParaRPr lang="en-US" sz="1200" dirty="0">
              <a:hlinkClick r:id="rId3"/>
            </a:endParaRPr>
          </a:p>
          <a:p>
            <a:pPr marL="0" indent="0">
              <a:buNone/>
            </a:pPr>
            <a:endParaRPr lang="en-US" sz="1200" dirty="0" smtClean="0">
              <a:hlinkClick r:id="rId3"/>
            </a:endParaRPr>
          </a:p>
          <a:p>
            <a:pPr marL="0" indent="0">
              <a:buNone/>
            </a:pPr>
            <a:endParaRPr lang="en-US" sz="1200" dirty="0" smtClean="0">
              <a:hlinkClick r:id="rId3"/>
            </a:endParaRPr>
          </a:p>
          <a:p>
            <a:endParaRPr lang="en-US" sz="1200" dirty="0">
              <a:hlinkClick r:id="rId3"/>
            </a:endParaRPr>
          </a:p>
          <a:p>
            <a:endParaRPr lang="en-US" sz="1800" dirty="0" smtClean="0">
              <a:hlinkClick r:id="rId3"/>
            </a:endParaRPr>
          </a:p>
          <a:p>
            <a:endParaRPr lang="en-US" sz="1800" dirty="0">
              <a:hlinkClick r:id="rId3"/>
            </a:endParaRPr>
          </a:p>
          <a:p>
            <a:endParaRPr lang="en-US" sz="1800" dirty="0" smtClean="0">
              <a:hlinkClick r:id="rId3"/>
            </a:endParaRPr>
          </a:p>
          <a:p>
            <a:r>
              <a:rPr lang="en-US" sz="1800" dirty="0" smtClean="0">
                <a:hlinkClick r:id="rId3"/>
              </a:rPr>
              <a:t>http://pmm.nasa.gov/education/videos/our-wet-wide-world-gpm-overview</a:t>
            </a:r>
            <a:endParaRPr lang="en-US" sz="1800" dirty="0"/>
          </a:p>
        </p:txBody>
      </p:sp>
      <p:pic>
        <p:nvPicPr>
          <p:cNvPr id="5" name="Picture 4" descr="GPM above Earth.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774032" y="850900"/>
            <a:ext cx="4494676" cy="4494676"/>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dirty="0" smtClean="0"/>
              <a:t>How will you be involved?</a:t>
            </a:r>
            <a:endParaRPr lang="en-US" dirty="0"/>
          </a:p>
        </p:txBody>
      </p:sp>
      <p:sp>
        <p:nvSpPr>
          <p:cNvPr id="3" name="Content Placeholder 2"/>
          <p:cNvSpPr>
            <a:spLocks noGrp="1"/>
          </p:cNvSpPr>
          <p:nvPr>
            <p:ph idx="1"/>
          </p:nvPr>
        </p:nvSpPr>
        <p:spPr/>
        <p:txBody>
          <a:bodyPr/>
          <a:lstStyle/>
          <a:p>
            <a:pPr eaLnBrk="1" hangingPunct="1"/>
            <a:r>
              <a:rPr lang="en-US">
                <a:latin typeface="Calibri" charset="0"/>
                <a:ea typeface="ＭＳ Ｐゴシック" charset="0"/>
                <a:cs typeface="ＭＳ Ｐゴシック" charset="0"/>
              </a:rPr>
              <a:t>Every month, your teacher will get a few new NASA educational resources that are related to the work that the GPM mission is doing.</a:t>
            </a:r>
          </a:p>
          <a:p>
            <a:pPr eaLnBrk="1" hangingPunct="1"/>
            <a:r>
              <a:rPr lang="en-US">
                <a:latin typeface="Calibri" charset="0"/>
                <a:ea typeface="ＭＳ Ｐゴシック" charset="0"/>
                <a:cs typeface="ＭＳ Ｐゴシック" charset="0"/>
              </a:rPr>
              <a:t>Your teacher will share the resources with you, and will get your opinion about how well the resource worked to teach you about the science, technology, engineering, and mathematics behind this mission.</a:t>
            </a:r>
          </a:p>
          <a:p>
            <a:pPr eaLnBrk="1" hangingPunct="1"/>
            <a:r>
              <a:rPr lang="en-US">
                <a:latin typeface="Calibri" charset="0"/>
                <a:ea typeface="ＭＳ Ｐゴシック" charset="0"/>
                <a:cs typeface="ＭＳ Ｐゴシック" charset="0"/>
              </a:rPr>
              <a:t>Your teacher will report back to us with your reactions and your advice.</a:t>
            </a:r>
          </a:p>
          <a:p>
            <a:pPr eaLnBrk="1" hangingPunct="1"/>
            <a:r>
              <a:rPr lang="en-US">
                <a:latin typeface="Calibri" charset="0"/>
                <a:ea typeface="ＭＳ Ｐゴシック" charset="0"/>
                <a:cs typeface="ＭＳ Ｐゴシック" charset="0"/>
              </a:rPr>
              <a:t>We will improve our educational resources using your feedback!</a:t>
            </a:r>
          </a:p>
          <a:p>
            <a:pPr eaLnBrk="1" hangingPunct="1"/>
            <a:endParaRPr lang="en-US">
              <a:latin typeface="Calibri" charset="0"/>
              <a:ea typeface="ＭＳ Ｐゴシック" charset="0"/>
              <a:cs typeface="ＭＳ Ｐゴシック" charset="0"/>
            </a:endParaRPr>
          </a:p>
        </p:txBody>
      </p:sp>
      <p:pic>
        <p:nvPicPr>
          <p:cNvPr id="58371" name="Picture 4" descr="skd181913sdc.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rot="439350">
            <a:off x="7713663" y="3946525"/>
            <a:ext cx="1143000" cy="124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dirty="0" smtClean="0"/>
              <a:t>Welcome aboard!</a:t>
            </a:r>
            <a:endParaRPr lang="en-US" dirty="0"/>
          </a:p>
        </p:txBody>
      </p:sp>
      <p:sp>
        <p:nvSpPr>
          <p:cNvPr id="3" name="Content Placeholder 2"/>
          <p:cNvSpPr>
            <a:spLocks noGrp="1"/>
          </p:cNvSpPr>
          <p:nvPr>
            <p:ph idx="1"/>
          </p:nvPr>
        </p:nvSpPr>
        <p:spPr/>
        <p:txBody>
          <a:bodyPr/>
          <a:lstStyle/>
          <a:p>
            <a:pPr eaLnBrk="1" hangingPunct="1"/>
            <a:r>
              <a:rPr lang="en-US">
                <a:latin typeface="Calibri" charset="0"/>
                <a:ea typeface="ＭＳ Ｐゴシック" charset="0"/>
                <a:cs typeface="ＭＳ Ｐゴシック" charset="0"/>
              </a:rPr>
              <a:t>Your teacher has been selected to help NASA improve some of the educational materials that they make for students around the world.</a:t>
            </a:r>
          </a:p>
          <a:p>
            <a:pPr eaLnBrk="1" hangingPunct="1"/>
            <a:r>
              <a:rPr lang="en-US">
                <a:latin typeface="Calibri" charset="0"/>
                <a:ea typeface="ＭＳ Ｐゴシック" charset="0"/>
                <a:cs typeface="ＭＳ Ｐゴシック" charset="0"/>
              </a:rPr>
              <a:t>You will get to learn more about what NASA does, and how it uses science, technology, engineering, and mathematics to learn about our world and our universe.</a:t>
            </a:r>
          </a:p>
          <a:p>
            <a:pPr eaLnBrk="1" hangingPunct="1"/>
            <a:r>
              <a:rPr lang="en-US">
                <a:latin typeface="Calibri" charset="0"/>
                <a:ea typeface="ＭＳ Ｐゴシック" charset="0"/>
                <a:cs typeface="ＭＳ Ｐゴシック" charset="0"/>
              </a:rPr>
              <a:t>This presentation was developed by NASA Education Specialists to invite you aboard, and to tell you a little bit about the NASA mission that you will be helping this school year.</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7" descr="Mars orbiter.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rot="237278">
            <a:off x="2884488" y="4738688"/>
            <a:ext cx="3627437"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pPr eaLnBrk="1" hangingPunct="1">
              <a:defRPr/>
            </a:pPr>
            <a:r>
              <a:rPr lang="en-US" dirty="0" smtClean="0"/>
              <a:t>What does NASA do?</a:t>
            </a:r>
            <a:endParaRPr lang="en-US" dirty="0"/>
          </a:p>
        </p:txBody>
      </p:sp>
      <p:pic>
        <p:nvPicPr>
          <p:cNvPr id="4" name="Content Placeholder 3" descr="asteroid hitting Earth.jpg"/>
          <p:cNvPicPr>
            <a:picLocks noGrp="1" noChangeAspect="1"/>
          </p:cNvPicPr>
          <p:nvPr>
            <p:ph idx="1"/>
          </p:nvPr>
        </p:nvPicPr>
        <p:blipFill>
          <a:blip r:embed="rId4">
            <a:extLst>
              <a:ext uri="{28A0092B-C50C-407E-A947-70E740481C1C}">
                <a14:useLocalDpi xmlns:a14="http://schemas.microsoft.com/office/drawing/2010/main"/>
              </a:ext>
            </a:extLst>
          </a:blip>
          <a:srcRect/>
          <a:stretch>
            <a:fillRect/>
          </a:stretch>
        </p:blipFill>
        <p:spPr>
          <a:xfrm rot="20862332">
            <a:off x="555625" y="947738"/>
            <a:ext cx="2782888" cy="1798637"/>
          </a:xfrm>
        </p:spPr>
      </p:pic>
      <p:pic>
        <p:nvPicPr>
          <p:cNvPr id="5" name="Picture 4" descr="astronaut.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rot="163197">
            <a:off x="6048375" y="741363"/>
            <a:ext cx="2974975" cy="197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planets and sun.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rot="-230591">
            <a:off x="687388" y="3055938"/>
            <a:ext cx="8047037" cy="15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Picture 2" descr="galaxy.jpg"/>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rot="299062">
            <a:off x="3344863" y="1128713"/>
            <a:ext cx="2857500" cy="190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1" name="Picture 5" descr="MMS logo.jpg"/>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rot="-220139">
            <a:off x="6783388" y="4616450"/>
            <a:ext cx="2062162"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2" name="Picture 8" descr="sun with flares.jpg"/>
          <p:cNvPicPr>
            <a:picLocks noChangeAspect="1"/>
          </p:cNvPicPr>
          <p:nvPr/>
        </p:nvPicPr>
        <p:blipFill>
          <a:blip r:embed="rId9">
            <a:extLst>
              <a:ext uri="{28A0092B-C50C-407E-A947-70E740481C1C}">
                <a14:useLocalDpi xmlns:a14="http://schemas.microsoft.com/office/drawing/2010/main"/>
              </a:ext>
            </a:extLst>
          </a:blip>
          <a:srcRect/>
          <a:stretch>
            <a:fillRect/>
          </a:stretch>
        </p:blipFill>
        <p:spPr bwMode="auto">
          <a:xfrm>
            <a:off x="434975" y="4835525"/>
            <a:ext cx="1963738" cy="196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Content Placeholder 3" descr="whole-earth-lrg.en.jpg"/>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2071688" y="850900"/>
            <a:ext cx="5324475" cy="5324475"/>
          </a:xfrm>
        </p:spPr>
      </p:pic>
      <p:sp>
        <p:nvSpPr>
          <p:cNvPr id="2" name="Title 1"/>
          <p:cNvSpPr>
            <a:spLocks noGrp="1"/>
          </p:cNvSpPr>
          <p:nvPr>
            <p:ph type="title"/>
          </p:nvPr>
        </p:nvSpPr>
        <p:spPr>
          <a:xfrm>
            <a:off x="1706563" y="98425"/>
            <a:ext cx="6578600" cy="492125"/>
          </a:xfrm>
        </p:spPr>
        <p:txBody>
          <a:bodyPr/>
          <a:lstStyle/>
          <a:p>
            <a:pPr eaLnBrk="1" hangingPunct="1">
              <a:defRPr/>
            </a:pPr>
            <a:r>
              <a:rPr lang="en-US" dirty="0" smtClean="0"/>
              <a:t>NASA is also studying this planet-</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1463" y="98425"/>
            <a:ext cx="6973701" cy="492125"/>
          </a:xfrm>
        </p:spPr>
        <p:txBody>
          <a:bodyPr/>
          <a:lstStyle/>
          <a:p>
            <a:r>
              <a:rPr lang="en-US" dirty="0" smtClean="0"/>
              <a:t>Current Earth-Observing NASA satellites</a:t>
            </a:r>
            <a:endParaRPr lang="en-US" dirty="0"/>
          </a:p>
        </p:txBody>
      </p:sp>
      <p:pic>
        <p:nvPicPr>
          <p:cNvPr id="4" name="Content Placeholder 3" descr="EarthSat_HD.jpg"/>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p:pic>
      <p:sp>
        <p:nvSpPr>
          <p:cNvPr id="5" name="TextBox 4"/>
          <p:cNvSpPr txBox="1"/>
          <p:nvPr/>
        </p:nvSpPr>
        <p:spPr>
          <a:xfrm>
            <a:off x="2636730" y="6362419"/>
            <a:ext cx="4817194" cy="307777"/>
          </a:xfrm>
          <a:prstGeom prst="rect">
            <a:avLst/>
          </a:prstGeom>
          <a:noFill/>
        </p:spPr>
        <p:txBody>
          <a:bodyPr wrap="none" rtlCol="0">
            <a:spAutoFit/>
          </a:bodyPr>
          <a:lstStyle/>
          <a:p>
            <a:r>
              <a:rPr lang="en-US" sz="1400" dirty="0" smtClean="0"/>
              <a:t>http://</a:t>
            </a:r>
            <a:r>
              <a:rPr lang="en-US" sz="1400" dirty="0" err="1" smtClean="0"/>
              <a:t>earthobservatory.nasa.gov</a:t>
            </a:r>
            <a:r>
              <a:rPr lang="en-US" sz="1400" dirty="0" smtClean="0"/>
              <a:t>/IOTD/</a:t>
            </a:r>
            <a:r>
              <a:rPr lang="en-US" sz="1400" dirty="0" err="1" smtClean="0"/>
              <a:t>view.php?id</a:t>
            </a:r>
            <a:r>
              <a:rPr lang="en-US" sz="1400" dirty="0" smtClean="0"/>
              <a:t>=81559</a:t>
            </a:r>
            <a:endParaRPr lang="en-US" sz="1400" dirty="0"/>
          </a:p>
        </p:txBody>
      </p:sp>
    </p:spTree>
    <p:extLst>
      <p:ext uri="{BB962C8B-B14F-4D97-AF65-F5344CB8AC3E}">
        <p14:creationId xmlns:p14="http://schemas.microsoft.com/office/powerpoint/2010/main" val="8372715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Content Placeholder 3" descr="whole-earth-lrg.en.jpg"/>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2071688" y="850900"/>
            <a:ext cx="5324475" cy="5324475"/>
          </a:xfrm>
        </p:spPr>
      </p:pic>
      <p:sp>
        <p:nvSpPr>
          <p:cNvPr id="3" name="Title 2"/>
          <p:cNvSpPr>
            <a:spLocks noGrp="1"/>
          </p:cNvSpPr>
          <p:nvPr>
            <p:ph type="title"/>
          </p:nvPr>
        </p:nvSpPr>
        <p:spPr>
          <a:xfrm>
            <a:off x="1760538" y="98425"/>
            <a:ext cx="6454775" cy="492125"/>
          </a:xfrm>
        </p:spPr>
        <p:txBody>
          <a:bodyPr/>
          <a:lstStyle/>
          <a:p>
            <a:pPr eaLnBrk="1" hangingPunct="1">
              <a:defRPr/>
            </a:pPr>
            <a:r>
              <a:rPr lang="en-US" dirty="0" smtClean="0"/>
              <a:t>How much water is on Earth’s surface?</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sz="2400">
                <a:effectLst>
                  <a:outerShdw blurRad="38100" dist="38100" dir="2700000" algn="tl">
                    <a:srgbClr val="DDDDDD"/>
                  </a:outerShdw>
                </a:effectLst>
                <a:latin typeface="Calibri" charset="0"/>
                <a:ea typeface="ＭＳ Ｐゴシック" charset="0"/>
                <a:cs typeface="ＭＳ Ｐゴシック" charset="0"/>
              </a:rPr>
              <a:t>Freshwater is a precious resource</a:t>
            </a:r>
            <a:r>
              <a:rPr lang="en-US">
                <a:effectLst>
                  <a:outerShdw blurRad="38100" dist="38100" dir="2700000" algn="tl">
                    <a:srgbClr val="DDDDDD"/>
                  </a:outerShdw>
                </a:effectLst>
                <a:latin typeface="Calibri" charset="0"/>
                <a:ea typeface="ＭＳ Ｐゴシック" charset="0"/>
                <a:cs typeface="ＭＳ Ｐゴシック" charset="0"/>
              </a:rPr>
              <a:t>.</a:t>
            </a:r>
          </a:p>
        </p:txBody>
      </p:sp>
      <p:pic>
        <p:nvPicPr>
          <p:cNvPr id="41986" name="Content Placeholder 7" descr="piesearthwherewater.gif"/>
          <p:cNvPicPr>
            <a:picLocks noGrp="1" noChangeAspect="1"/>
          </p:cNvPicPr>
          <p:nvPr>
            <p:ph idx="1"/>
          </p:nvPr>
        </p:nvPicPr>
        <p:blipFill>
          <a:blip r:embed="rId3" cstate="screen">
            <a:extLst>
              <a:ext uri="{28A0092B-C50C-407E-A947-70E740481C1C}">
                <a14:useLocalDpi xmlns:a14="http://schemas.microsoft.com/office/drawing/2010/main"/>
              </a:ext>
            </a:extLst>
          </a:blip>
          <a:srcRect l="-17583" r="-17583"/>
          <a:stretch>
            <a:fillRect/>
          </a:stretch>
        </p:blipFill>
        <p:spPr>
          <a:xfrm>
            <a:off x="2344738" y="1649413"/>
            <a:ext cx="5392737" cy="3489325"/>
          </a:xfrm>
        </p:spPr>
      </p:pic>
      <p:sp>
        <p:nvSpPr>
          <p:cNvPr id="41987" name="Rectangle 9"/>
          <p:cNvSpPr>
            <a:spLocks noChangeArrowheads="1"/>
          </p:cNvSpPr>
          <p:nvPr/>
        </p:nvSpPr>
        <p:spPr bwMode="auto">
          <a:xfrm>
            <a:off x="1920875" y="5867400"/>
            <a:ext cx="691038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hlinkClick r:id="rId4"/>
              </a:rPr>
              <a:t>http://ga.water.usgs.gov/edu/earthwherewater.html</a:t>
            </a:r>
            <a:endParaRPr lang="en-US"/>
          </a:p>
          <a:p>
            <a:endParaRPr lang="en-US"/>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a:effectLst>
                  <a:outerShdw blurRad="38100" dist="38100" dir="2700000" algn="tl">
                    <a:srgbClr val="DDDDDD"/>
                  </a:outerShdw>
                </a:effectLst>
                <a:latin typeface="Calibri" charset="0"/>
                <a:ea typeface="ＭＳ Ｐゴシック" charset="0"/>
                <a:cs typeface="ＭＳ Ｐゴシック" charset="0"/>
              </a:rPr>
              <a:t>Where is all the water on Earth?</a:t>
            </a:r>
          </a:p>
        </p:txBody>
      </p:sp>
      <p:pic>
        <p:nvPicPr>
          <p:cNvPr id="44034" name="Content Placeholder 3" descr="earth-water-distribution.png"/>
          <p:cNvPicPr>
            <a:picLocks noGrp="1" noChangeAspect="1"/>
          </p:cNvPicPr>
          <p:nvPr>
            <p:ph idx="1"/>
          </p:nvPr>
        </p:nvPicPr>
        <p:blipFill>
          <a:blip r:embed="rId3" cstate="screen">
            <a:extLst>
              <a:ext uri="{28A0092B-C50C-407E-A947-70E740481C1C}">
                <a14:useLocalDpi xmlns:a14="http://schemas.microsoft.com/office/drawing/2010/main"/>
              </a:ext>
            </a:extLst>
          </a:blip>
          <a:srcRect t="-429" b="-429"/>
          <a:stretch>
            <a:fillRect/>
          </a:stretch>
        </p:blipFill>
        <p:spPr/>
      </p:pic>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dirty="0" smtClean="0"/>
              <a:t>Uses of Freshwater in USA</a:t>
            </a:r>
            <a:endParaRPr lang="en-US" dirty="0"/>
          </a:p>
        </p:txBody>
      </p:sp>
      <p:pic>
        <p:nvPicPr>
          <p:cNvPr id="60418" name="Content Placeholder 4" descr="freshwater usage in US.jpg"/>
          <p:cNvPicPr>
            <a:picLocks noGrp="1" noChangeAspect="1"/>
          </p:cNvPicPr>
          <p:nvPr>
            <p:ph idx="1"/>
          </p:nvPr>
        </p:nvPicPr>
        <p:blipFill>
          <a:blip r:embed="rId3" cstate="screen">
            <a:extLst>
              <a:ext uri="{28A0092B-C50C-407E-A947-70E740481C1C}">
                <a14:useLocalDpi xmlns:a14="http://schemas.microsoft.com/office/drawing/2010/main"/>
              </a:ext>
            </a:extLst>
          </a:blip>
          <a:srcRect l="-7355" r="-7355"/>
          <a:stretch>
            <a:fillRect/>
          </a:stretch>
        </p:blipFill>
        <p:spPr/>
      </p:pic>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K-2 GPM fin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K-2 GPM final.potx</Template>
  <TotalTime>4668</TotalTime>
  <Words>2650</Words>
  <Application>Microsoft Macintosh PowerPoint</Application>
  <PresentationFormat>On-screen Show (4:3)</PresentationFormat>
  <Paragraphs>110</Paragraphs>
  <Slides>17</Slides>
  <Notes>17</Notes>
  <HiddenSlides>0</HiddenSlides>
  <MMClips>1</MMClips>
  <ScaleCrop>false</ScaleCrop>
  <HeadingPairs>
    <vt:vector size="4" baseType="variant">
      <vt:variant>
        <vt:lpstr>Theme</vt:lpstr>
      </vt:variant>
      <vt:variant>
        <vt:i4>2</vt:i4>
      </vt:variant>
      <vt:variant>
        <vt:lpstr>Slide Titles</vt:lpstr>
      </vt:variant>
      <vt:variant>
        <vt:i4>17</vt:i4>
      </vt:variant>
    </vt:vector>
  </HeadingPairs>
  <TitlesOfParts>
    <vt:vector size="19" baseType="lpstr">
      <vt:lpstr>K-2 GPM final</vt:lpstr>
      <vt:lpstr>1_Office Theme</vt:lpstr>
      <vt:lpstr> Welcome to GPM-  Help us with a NASA mission!</vt:lpstr>
      <vt:lpstr>Welcome aboard!</vt:lpstr>
      <vt:lpstr>What does NASA do?</vt:lpstr>
      <vt:lpstr>NASA is also studying this planet-</vt:lpstr>
      <vt:lpstr>Current Earth-Observing NASA satellites</vt:lpstr>
      <vt:lpstr>How much water is on Earth’s surface?</vt:lpstr>
      <vt:lpstr>Freshwater is a precious resource.</vt:lpstr>
      <vt:lpstr>Where is all the water on Earth?</vt:lpstr>
      <vt:lpstr>Uses of Freshwater in USA</vt:lpstr>
      <vt:lpstr>The Big Picture</vt:lpstr>
      <vt:lpstr>Why does NASA measure precipitation?</vt:lpstr>
      <vt:lpstr>Weather and Climate:</vt:lpstr>
      <vt:lpstr>Weather and Climate:</vt:lpstr>
      <vt:lpstr>Weather and Climate:</vt:lpstr>
      <vt:lpstr>Societal Applications:</vt:lpstr>
      <vt:lpstr>“Our Wet, Wide World”</vt:lpstr>
      <vt:lpstr>How will you be involved?</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GPM Overview</dc:title>
  <dc:subject/>
  <dc:creator>Jacob Reed</dc:creator>
  <cp:keywords/>
  <dc:description/>
  <cp:lastModifiedBy>Dorian Janney</cp:lastModifiedBy>
  <cp:revision>261</cp:revision>
  <cp:lastPrinted>2014-08-14T18:29:41Z</cp:lastPrinted>
  <dcterms:created xsi:type="dcterms:W3CDTF">2013-03-06T20:29:14Z</dcterms:created>
  <dcterms:modified xsi:type="dcterms:W3CDTF">2014-08-15T19:34:51Z</dcterms:modified>
  <cp:category/>
</cp:coreProperties>
</file>