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88" r:id="rId2"/>
    <p:sldId id="290" r:id="rId3"/>
    <p:sldId id="289" r:id="rId4"/>
    <p:sldId id="292" r:id="rId5"/>
    <p:sldId id="285" r:id="rId6"/>
    <p:sldId id="286" r:id="rId7"/>
    <p:sldId id="277" r:id="rId8"/>
    <p:sldId id="291" r:id="rId9"/>
    <p:sldId id="275" r:id="rId10"/>
    <p:sldId id="276" r:id="rId11"/>
    <p:sldId id="293" r:id="rId12"/>
    <p:sldId id="257" r:id="rId13"/>
    <p:sldId id="287" r:id="rId14"/>
    <p:sldId id="263" r:id="rId15"/>
    <p:sldId id="262" r:id="rId16"/>
    <p:sldId id="261" r:id="rId17"/>
    <p:sldId id="269" r:id="rId18"/>
    <p:sldId id="260" r:id="rId19"/>
    <p:sldId id="259" r:id="rId20"/>
    <p:sldId id="271" r:id="rId21"/>
    <p:sldId id="270" r:id="rId22"/>
    <p:sldId id="264" r:id="rId23"/>
    <p:sldId id="265" r:id="rId24"/>
    <p:sldId id="266" r:id="rId25"/>
    <p:sldId id="268" r:id="rId26"/>
    <p:sldId id="283" r:id="rId27"/>
    <p:sldId id="294" r:id="rId28"/>
    <p:sldId id="295" r:id="rId29"/>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7" d="100"/>
          <a:sy n="57" d="100"/>
        </p:scale>
        <p:origin x="-1075" y="-192"/>
      </p:cViewPr>
      <p:guideLst>
        <p:guide orient="horz" pos="2160"/>
        <p:guide pos="2880"/>
      </p:guideLst>
    </p:cSldViewPr>
  </p:slideViewPr>
  <p:notesTextViewPr>
    <p:cViewPr>
      <p:scale>
        <a:sx n="1" d="1"/>
        <a:sy n="1" d="1"/>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650AC2-15AD-4963-A6FE-CDFFD20524CE}" type="datetimeFigureOut">
              <a:rPr kumimoji="1" lang="ja-JP" altLang="en-US" smtClean="0"/>
              <a:t>2013/11/12</a:t>
            </a:fld>
            <a:endParaRPr kumimoji="1" lang="ja-JP" altLang="en-US" dirty="0"/>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118FB9-6259-4266-8042-F0B1698F4567}" type="slidenum">
              <a:rPr kumimoji="1" lang="ja-JP" altLang="en-US" smtClean="0"/>
              <a:t>‹#›</a:t>
            </a:fld>
            <a:endParaRPr kumimoji="1" lang="ja-JP" altLang="en-US" dirty="0"/>
          </a:p>
        </p:txBody>
      </p:sp>
    </p:spTree>
    <p:extLst>
      <p:ext uri="{BB962C8B-B14F-4D97-AF65-F5344CB8AC3E}">
        <p14:creationId xmlns:p14="http://schemas.microsoft.com/office/powerpoint/2010/main" val="224434334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2CD0261-3536-4EC2-95DF-948DED27117C}" type="slidenum">
              <a:rPr kumimoji="1" lang="ja-JP" altLang="en-US" smtClean="0"/>
              <a:t>3</a:t>
            </a:fld>
            <a:endParaRPr kumimoji="1" lang="ja-JP" altLang="en-US" dirty="0"/>
          </a:p>
        </p:txBody>
      </p:sp>
    </p:spTree>
    <p:extLst>
      <p:ext uri="{BB962C8B-B14F-4D97-AF65-F5344CB8AC3E}">
        <p14:creationId xmlns:p14="http://schemas.microsoft.com/office/powerpoint/2010/main" val="1775915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スライド イメージ プレースホルダ 1"/>
          <p:cNvSpPr>
            <a:spLocks noGrp="1" noRot="1" noChangeAspect="1" noTextEdit="1"/>
          </p:cNvSpPr>
          <p:nvPr>
            <p:ph type="sldImg"/>
          </p:nvPr>
        </p:nvSpPr>
        <p:spPr>
          <a:ln/>
        </p:spPr>
      </p:sp>
      <p:sp>
        <p:nvSpPr>
          <p:cNvPr id="9113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dirty="0" smtClean="0">
                <a:ea typeface="ＭＳ Ｐ明朝" charset="-128"/>
              </a:rPr>
              <a:t>This is the DPR flight model. The bigger one in front of the person is the KuPR, and smaller one is the KaPR. </a:t>
            </a:r>
          </a:p>
          <a:p>
            <a:r>
              <a:rPr lang="en-US" altLang="ja-JP" dirty="0" smtClean="0">
                <a:ea typeface="ＭＳ Ｐ明朝" charset="-128"/>
              </a:rPr>
              <a:t>Size of the KuPR is about 2.5 m square and about 0.6 m height and mass is about 400 kg. </a:t>
            </a:r>
          </a:p>
          <a:p>
            <a:r>
              <a:rPr lang="en-US" altLang="ja-JP" dirty="0" smtClean="0">
                <a:ea typeface="ＭＳ Ｐ明朝" charset="-128"/>
              </a:rPr>
              <a:t>KaPR size is about 1.4 m square, 0.8 m height and about 300 kg mass. </a:t>
            </a:r>
          </a:p>
          <a:p>
            <a:r>
              <a:rPr lang="en-US" altLang="ja-JP" dirty="0" smtClean="0">
                <a:ea typeface="ＭＳ Ｐ明朝" charset="-128"/>
              </a:rPr>
              <a:t>Position of each radar is same as flight configuration on the GPM core observatory.   </a:t>
            </a:r>
            <a:endParaRPr lang="ja-JP" altLang="en-US" dirty="0" smtClean="0">
              <a:ea typeface="ＭＳ Ｐ明朝" charset="-128"/>
            </a:endParaRPr>
          </a:p>
          <a:p>
            <a:endParaRPr lang="ja-JP" altLang="en-US" dirty="0" smtClean="0">
              <a:ea typeface="ＭＳ Ｐ明朝" charset="-128"/>
            </a:endParaRPr>
          </a:p>
        </p:txBody>
      </p:sp>
      <p:sp>
        <p:nvSpPr>
          <p:cNvPr id="91140" name="スライド番号プレースホルダ 3"/>
          <p:cNvSpPr txBox="1">
            <a:spLocks noGrp="1"/>
          </p:cNvSpPr>
          <p:nvPr/>
        </p:nvSpPr>
        <p:spPr bwMode="auto">
          <a:xfrm>
            <a:off x="3883991" y="8686432"/>
            <a:ext cx="2972392" cy="456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10" tIns="45105" rIns="90210" bIns="45105" anchor="b"/>
          <a:lstStyle>
            <a:lvl1pPr defTabSz="901700" eaLnBrk="0" hangingPunct="0">
              <a:defRPr kumimoji="1" sz="1600">
                <a:solidFill>
                  <a:schemeClr val="tx1"/>
                </a:solidFill>
                <a:latin typeface="Arial" charset="0"/>
                <a:ea typeface="ＭＳ Ｐゴシック" charset="-128"/>
              </a:defRPr>
            </a:lvl1pPr>
            <a:lvl2pPr marL="742950" indent="-285750" defTabSz="901700" eaLnBrk="0" hangingPunct="0">
              <a:defRPr kumimoji="1" sz="1600">
                <a:solidFill>
                  <a:schemeClr val="tx1"/>
                </a:solidFill>
                <a:latin typeface="Arial" charset="0"/>
                <a:ea typeface="ＭＳ Ｐゴシック" charset="-128"/>
              </a:defRPr>
            </a:lvl2pPr>
            <a:lvl3pPr marL="1143000" indent="-228600" defTabSz="901700" eaLnBrk="0" hangingPunct="0">
              <a:defRPr kumimoji="1" sz="1600">
                <a:solidFill>
                  <a:schemeClr val="tx1"/>
                </a:solidFill>
                <a:latin typeface="Arial" charset="0"/>
                <a:ea typeface="ＭＳ Ｐゴシック" charset="-128"/>
              </a:defRPr>
            </a:lvl3pPr>
            <a:lvl4pPr marL="1600200" indent="-228600" defTabSz="901700" eaLnBrk="0" hangingPunct="0">
              <a:defRPr kumimoji="1" sz="1600">
                <a:solidFill>
                  <a:schemeClr val="tx1"/>
                </a:solidFill>
                <a:latin typeface="Arial" charset="0"/>
                <a:ea typeface="ＭＳ Ｐゴシック" charset="-128"/>
              </a:defRPr>
            </a:lvl4pPr>
            <a:lvl5pPr marL="2057400" indent="-228600" defTabSz="901700" eaLnBrk="0" hangingPunct="0">
              <a:defRPr kumimoji="1" sz="1600">
                <a:solidFill>
                  <a:schemeClr val="tx1"/>
                </a:solidFill>
                <a:latin typeface="Arial" charset="0"/>
                <a:ea typeface="ＭＳ Ｐゴシック" charset="-128"/>
              </a:defRPr>
            </a:lvl5pPr>
            <a:lvl6pPr marL="2514600" indent="-228600" defTabSz="9017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defTabSz="9017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defTabSz="9017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defTabSz="901700" eaLnBrk="0" fontAlgn="base" hangingPunct="0">
              <a:spcBef>
                <a:spcPct val="0"/>
              </a:spcBef>
              <a:spcAft>
                <a:spcPct val="0"/>
              </a:spcAft>
              <a:defRPr kumimoji="1" sz="1600">
                <a:solidFill>
                  <a:schemeClr val="tx1"/>
                </a:solidFill>
                <a:latin typeface="Arial" charset="0"/>
                <a:ea typeface="ＭＳ Ｐゴシック" charset="-128"/>
              </a:defRPr>
            </a:lvl9pPr>
          </a:lstStyle>
          <a:p>
            <a:pPr algn="r" eaLnBrk="1" hangingPunct="1"/>
            <a:fld id="{227D1C70-6D8D-4206-A37A-E5AC13F5B5D8}" type="slidenum">
              <a:rPr lang="en-US" altLang="ja-JP" sz="1200"/>
              <a:pPr algn="r" eaLnBrk="1" hangingPunct="1"/>
              <a:t>4</a:t>
            </a:fld>
            <a:endParaRPr lang="en-US" altLang="ja-JP"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TextEdit="1"/>
          </p:cNvSpPr>
          <p:nvPr>
            <p:ph type="sldImg"/>
          </p:nvPr>
        </p:nvSpPr>
        <p:spPr bwMode="auto">
          <a:noFill/>
          <a:ln>
            <a:solidFill>
              <a:srgbClr val="000000"/>
            </a:solidFill>
            <a:miter lim="800000"/>
            <a:headEnd/>
            <a:tailEnd/>
          </a:ln>
        </p:spPr>
      </p:sp>
      <p:sp>
        <p:nvSpPr>
          <p:cNvPr id="89091" name="Rectangle 3"/>
          <p:cNvSpPr>
            <a:spLocks noGrp="1"/>
          </p:cNvSpPr>
          <p:nvPr>
            <p:ph type="body" idx="1"/>
          </p:nvPr>
        </p:nvSpPr>
        <p:spPr bwMode="auto">
          <a:noFill/>
        </p:spPr>
        <p:txBody>
          <a:bodyPr wrap="square" numCol="1" anchor="t" anchorCtr="0" compatLnSpc="1">
            <a:prstTxWarp prst="textNoShape">
              <a:avLst/>
            </a:prstTxWarp>
          </a:bodyPr>
          <a:lstStyle/>
          <a:p>
            <a:endParaRPr lang="ja-JP" alt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eaLnBrk="0" hangingPunct="0">
              <a:spcBef>
                <a:spcPct val="30000"/>
              </a:spcBef>
              <a:defRPr kumimoji="1" sz="1200">
                <a:solidFill>
                  <a:schemeClr val="tx1"/>
                </a:solidFill>
                <a:latin typeface="Arial" charset="0"/>
                <a:ea typeface="ＭＳ Ｐ明朝" charset="-128"/>
              </a:defRPr>
            </a:lvl1pPr>
            <a:lvl2pPr marL="742950" indent="-285750" eaLnBrk="0" hangingPunct="0">
              <a:spcBef>
                <a:spcPct val="30000"/>
              </a:spcBef>
              <a:defRPr kumimoji="1" sz="1200">
                <a:solidFill>
                  <a:schemeClr val="tx1"/>
                </a:solidFill>
                <a:latin typeface="Arial" charset="0"/>
                <a:ea typeface="ＭＳ Ｐ明朝" charset="-128"/>
              </a:defRPr>
            </a:lvl2pPr>
            <a:lvl3pPr marL="1143000" indent="-228600" eaLnBrk="0" hangingPunct="0">
              <a:spcBef>
                <a:spcPct val="30000"/>
              </a:spcBef>
              <a:defRPr kumimoji="1" sz="1200">
                <a:solidFill>
                  <a:schemeClr val="tx1"/>
                </a:solidFill>
                <a:latin typeface="Arial" charset="0"/>
                <a:ea typeface="ＭＳ Ｐ明朝" charset="-128"/>
              </a:defRPr>
            </a:lvl3pPr>
            <a:lvl4pPr marL="1600200" indent="-228600" eaLnBrk="0" hangingPunct="0">
              <a:spcBef>
                <a:spcPct val="30000"/>
              </a:spcBef>
              <a:defRPr kumimoji="1" sz="1200">
                <a:solidFill>
                  <a:schemeClr val="tx1"/>
                </a:solidFill>
                <a:latin typeface="Arial" charset="0"/>
                <a:ea typeface="ＭＳ Ｐ明朝" charset="-128"/>
              </a:defRPr>
            </a:lvl4pPr>
            <a:lvl5pPr marL="2057400" indent="-228600" eaLnBrk="0" hangingPunct="0">
              <a:spcBef>
                <a:spcPct val="30000"/>
              </a:spcBef>
              <a:defRPr kumimoji="1" sz="1200">
                <a:solidFill>
                  <a:schemeClr val="tx1"/>
                </a:solidFill>
                <a:latin typeface="Arial" charset="0"/>
                <a:ea typeface="ＭＳ Ｐ明朝"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charset="-128"/>
              </a:defRPr>
            </a:lvl9pPr>
          </a:lstStyle>
          <a:p>
            <a:pPr eaLnBrk="1" hangingPunct="1">
              <a:spcBef>
                <a:spcPct val="0"/>
              </a:spcBef>
            </a:pPr>
            <a:fld id="{7504F164-E5BF-47D2-A128-C10B483443E4}" type="slidenum">
              <a:rPr lang="en-US" altLang="ja-JP" smtClean="0">
                <a:ea typeface="ＭＳ Ｐゴシック" charset="-128"/>
                <a:cs typeface="メイリオ" pitchFamily="50" charset="-128"/>
              </a:rPr>
              <a:pPr eaLnBrk="1" hangingPunct="1">
                <a:spcBef>
                  <a:spcPct val="0"/>
                </a:spcBef>
              </a:pPr>
              <a:t>9</a:t>
            </a:fld>
            <a:endParaRPr lang="en-US" altLang="ja-JP" dirty="0" smtClean="0">
              <a:ea typeface="ＭＳ Ｐゴシック" charset="-128"/>
              <a:cs typeface="メイリオ" pitchFamily="50" charset="-128"/>
            </a:endParaRPr>
          </a:p>
        </p:txBody>
      </p:sp>
      <p:sp>
        <p:nvSpPr>
          <p:cNvPr id="27651" name="Rectangle 7"/>
          <p:cNvSpPr txBox="1">
            <a:spLocks noGrp="1" noChangeArrowheads="1"/>
          </p:cNvSpPr>
          <p:nvPr/>
        </p:nvSpPr>
        <p:spPr bwMode="auto">
          <a:xfrm>
            <a:off x="3886200" y="8688388"/>
            <a:ext cx="29718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59" tIns="47229" rIns="94459" bIns="47229" anchor="b"/>
          <a:lstStyle>
            <a:lvl1pPr defTabSz="944563" eaLnBrk="0" hangingPunct="0">
              <a:spcBef>
                <a:spcPct val="30000"/>
              </a:spcBef>
              <a:defRPr kumimoji="1" sz="1200">
                <a:solidFill>
                  <a:schemeClr val="tx1"/>
                </a:solidFill>
                <a:latin typeface="Arial" charset="0"/>
                <a:ea typeface="ＭＳ Ｐ明朝" charset="-128"/>
              </a:defRPr>
            </a:lvl1pPr>
            <a:lvl2pPr marL="742950" indent="-285750" defTabSz="944563" eaLnBrk="0" hangingPunct="0">
              <a:spcBef>
                <a:spcPct val="30000"/>
              </a:spcBef>
              <a:defRPr kumimoji="1" sz="1200">
                <a:solidFill>
                  <a:schemeClr val="tx1"/>
                </a:solidFill>
                <a:latin typeface="Arial" charset="0"/>
                <a:ea typeface="ＭＳ Ｐ明朝" charset="-128"/>
              </a:defRPr>
            </a:lvl2pPr>
            <a:lvl3pPr marL="1143000" indent="-228600" defTabSz="944563" eaLnBrk="0" hangingPunct="0">
              <a:spcBef>
                <a:spcPct val="30000"/>
              </a:spcBef>
              <a:defRPr kumimoji="1" sz="1200">
                <a:solidFill>
                  <a:schemeClr val="tx1"/>
                </a:solidFill>
                <a:latin typeface="Arial" charset="0"/>
                <a:ea typeface="ＭＳ Ｐ明朝" charset="-128"/>
              </a:defRPr>
            </a:lvl3pPr>
            <a:lvl4pPr marL="1600200" indent="-228600" defTabSz="944563" eaLnBrk="0" hangingPunct="0">
              <a:spcBef>
                <a:spcPct val="30000"/>
              </a:spcBef>
              <a:defRPr kumimoji="1" sz="1200">
                <a:solidFill>
                  <a:schemeClr val="tx1"/>
                </a:solidFill>
                <a:latin typeface="Arial" charset="0"/>
                <a:ea typeface="ＭＳ Ｐ明朝" charset="-128"/>
              </a:defRPr>
            </a:lvl4pPr>
            <a:lvl5pPr marL="2057400" indent="-228600" defTabSz="944563" eaLnBrk="0" hangingPunct="0">
              <a:spcBef>
                <a:spcPct val="30000"/>
              </a:spcBef>
              <a:defRPr kumimoji="1" sz="1200">
                <a:solidFill>
                  <a:schemeClr val="tx1"/>
                </a:solidFill>
                <a:latin typeface="Arial" charset="0"/>
                <a:ea typeface="ＭＳ Ｐ明朝" charset="-128"/>
              </a:defRPr>
            </a:lvl5pPr>
            <a:lvl6pPr marL="2514600" indent="-228600" defTabSz="944563" eaLnBrk="0" fontAlgn="base" hangingPunct="0">
              <a:spcBef>
                <a:spcPct val="30000"/>
              </a:spcBef>
              <a:spcAft>
                <a:spcPct val="0"/>
              </a:spcAft>
              <a:defRPr kumimoji="1" sz="1200">
                <a:solidFill>
                  <a:schemeClr val="tx1"/>
                </a:solidFill>
                <a:latin typeface="Arial" charset="0"/>
                <a:ea typeface="ＭＳ Ｐ明朝" charset="-128"/>
              </a:defRPr>
            </a:lvl6pPr>
            <a:lvl7pPr marL="2971800" indent="-228600" defTabSz="944563" eaLnBrk="0" fontAlgn="base" hangingPunct="0">
              <a:spcBef>
                <a:spcPct val="30000"/>
              </a:spcBef>
              <a:spcAft>
                <a:spcPct val="0"/>
              </a:spcAft>
              <a:defRPr kumimoji="1" sz="1200">
                <a:solidFill>
                  <a:schemeClr val="tx1"/>
                </a:solidFill>
                <a:latin typeface="Arial" charset="0"/>
                <a:ea typeface="ＭＳ Ｐ明朝" charset="-128"/>
              </a:defRPr>
            </a:lvl7pPr>
            <a:lvl8pPr marL="3429000" indent="-228600" defTabSz="944563" eaLnBrk="0" fontAlgn="base" hangingPunct="0">
              <a:spcBef>
                <a:spcPct val="30000"/>
              </a:spcBef>
              <a:spcAft>
                <a:spcPct val="0"/>
              </a:spcAft>
              <a:defRPr kumimoji="1" sz="1200">
                <a:solidFill>
                  <a:schemeClr val="tx1"/>
                </a:solidFill>
                <a:latin typeface="Arial" charset="0"/>
                <a:ea typeface="ＭＳ Ｐ明朝" charset="-128"/>
              </a:defRPr>
            </a:lvl8pPr>
            <a:lvl9pPr marL="3886200" indent="-228600" defTabSz="944563" eaLnBrk="0" fontAlgn="base" hangingPunct="0">
              <a:spcBef>
                <a:spcPct val="30000"/>
              </a:spcBef>
              <a:spcAft>
                <a:spcPct val="0"/>
              </a:spcAft>
              <a:defRPr kumimoji="1" sz="1200">
                <a:solidFill>
                  <a:schemeClr val="tx1"/>
                </a:solidFill>
                <a:latin typeface="Arial" charset="0"/>
                <a:ea typeface="ＭＳ Ｐ明朝" charset="-128"/>
              </a:defRPr>
            </a:lvl9pPr>
          </a:lstStyle>
          <a:p>
            <a:pPr algn="r" eaLnBrk="1" hangingPunct="1">
              <a:spcBef>
                <a:spcPct val="0"/>
              </a:spcBef>
            </a:pPr>
            <a:fld id="{D6AAAC80-EC98-4AA2-925A-BBEA436B243F}" type="slidenum">
              <a:rPr lang="en-US" altLang="ja-JP">
                <a:solidFill>
                  <a:srgbClr val="000000"/>
                </a:solidFill>
                <a:ea typeface="ＭＳ Ｐゴシック" charset="-128"/>
                <a:cs typeface="メイリオ" pitchFamily="50" charset="-128"/>
              </a:rPr>
              <a:pPr algn="r" eaLnBrk="1" hangingPunct="1">
                <a:spcBef>
                  <a:spcPct val="0"/>
                </a:spcBef>
              </a:pPr>
              <a:t>9</a:t>
            </a:fld>
            <a:endParaRPr lang="en-US" altLang="ja-JP" dirty="0">
              <a:solidFill>
                <a:srgbClr val="000000"/>
              </a:solidFill>
              <a:ea typeface="ＭＳ Ｐゴシック" charset="-128"/>
              <a:cs typeface="メイリオ" pitchFamily="50" charset="-128"/>
            </a:endParaRPr>
          </a:p>
        </p:txBody>
      </p:sp>
      <p:sp>
        <p:nvSpPr>
          <p:cNvPr id="2765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1" tIns="47425" rIns="94851" bIns="47425" anchor="b"/>
          <a:lstStyle>
            <a:lvl1pPr eaLnBrk="0" hangingPunct="0">
              <a:spcBef>
                <a:spcPct val="30000"/>
              </a:spcBef>
              <a:defRPr kumimoji="1" sz="1200">
                <a:solidFill>
                  <a:schemeClr val="tx1"/>
                </a:solidFill>
                <a:latin typeface="Arial" charset="0"/>
                <a:ea typeface="ＭＳ Ｐ明朝" charset="-128"/>
              </a:defRPr>
            </a:lvl1pPr>
            <a:lvl2pPr marL="742950" indent="-285750" eaLnBrk="0" hangingPunct="0">
              <a:spcBef>
                <a:spcPct val="30000"/>
              </a:spcBef>
              <a:defRPr kumimoji="1" sz="1200">
                <a:solidFill>
                  <a:schemeClr val="tx1"/>
                </a:solidFill>
                <a:latin typeface="Arial" charset="0"/>
                <a:ea typeface="ＭＳ Ｐ明朝" charset="-128"/>
              </a:defRPr>
            </a:lvl2pPr>
            <a:lvl3pPr marL="1143000" indent="-228600" eaLnBrk="0" hangingPunct="0">
              <a:spcBef>
                <a:spcPct val="30000"/>
              </a:spcBef>
              <a:defRPr kumimoji="1" sz="1200">
                <a:solidFill>
                  <a:schemeClr val="tx1"/>
                </a:solidFill>
                <a:latin typeface="Arial" charset="0"/>
                <a:ea typeface="ＭＳ Ｐ明朝" charset="-128"/>
              </a:defRPr>
            </a:lvl3pPr>
            <a:lvl4pPr marL="1600200" indent="-228600" eaLnBrk="0" hangingPunct="0">
              <a:spcBef>
                <a:spcPct val="30000"/>
              </a:spcBef>
              <a:defRPr kumimoji="1" sz="1200">
                <a:solidFill>
                  <a:schemeClr val="tx1"/>
                </a:solidFill>
                <a:latin typeface="Arial" charset="0"/>
                <a:ea typeface="ＭＳ Ｐ明朝" charset="-128"/>
              </a:defRPr>
            </a:lvl4pPr>
            <a:lvl5pPr marL="2057400" indent="-228600" eaLnBrk="0" hangingPunct="0">
              <a:spcBef>
                <a:spcPct val="30000"/>
              </a:spcBef>
              <a:defRPr kumimoji="1" sz="1200">
                <a:solidFill>
                  <a:schemeClr val="tx1"/>
                </a:solidFill>
                <a:latin typeface="Arial" charset="0"/>
                <a:ea typeface="ＭＳ Ｐ明朝"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charset="-128"/>
              </a:defRPr>
            </a:lvl9pPr>
          </a:lstStyle>
          <a:p>
            <a:pPr algn="r" eaLnBrk="1" hangingPunct="1">
              <a:spcBef>
                <a:spcPct val="0"/>
              </a:spcBef>
            </a:pPr>
            <a:fld id="{A7611D82-ACC6-4DF9-8EAA-4EC80718F67D}" type="slidenum">
              <a:rPr lang="en-US" altLang="ja-JP" b="1">
                <a:solidFill>
                  <a:srgbClr val="000000"/>
                </a:solidFill>
                <a:ea typeface="ＭＳ Ｐゴシック" charset="-128"/>
                <a:cs typeface="メイリオ" pitchFamily="50" charset="-128"/>
              </a:rPr>
              <a:pPr algn="r" eaLnBrk="1" hangingPunct="1">
                <a:spcBef>
                  <a:spcPct val="0"/>
                </a:spcBef>
              </a:pPr>
              <a:t>9</a:t>
            </a:fld>
            <a:endParaRPr lang="en-US" altLang="ja-JP" b="1" dirty="0">
              <a:solidFill>
                <a:srgbClr val="000000"/>
              </a:solidFill>
              <a:ea typeface="ＭＳ Ｐゴシック" charset="-128"/>
              <a:cs typeface="メイリオ" pitchFamily="50" charset="-128"/>
            </a:endParaRPr>
          </a:p>
        </p:txBody>
      </p:sp>
      <p:sp>
        <p:nvSpPr>
          <p:cNvPr id="27653" name="Rectangle 2"/>
          <p:cNvSpPr>
            <a:spLocks noGrp="1" noRot="1" noChangeAspect="1" noChangeArrowheads="1" noTextEdit="1"/>
          </p:cNvSpPr>
          <p:nvPr>
            <p:ph type="sldImg"/>
          </p:nvPr>
        </p:nvSpPr>
        <p:spPr>
          <a:xfrm>
            <a:off x="1144588" y="687388"/>
            <a:ext cx="4570412" cy="3427412"/>
          </a:xfrm>
          <a:ln/>
        </p:spPr>
      </p:sp>
      <p:sp>
        <p:nvSpPr>
          <p:cNvPr id="27654" name="Rectangle 3"/>
          <p:cNvSpPr>
            <a:spLocks noGrp="1" noChangeArrowheads="1"/>
          </p:cNvSpPr>
          <p:nvPr>
            <p:ph type="body" idx="1"/>
          </p:nvPr>
        </p:nvSpPr>
        <p:spPr>
          <a:xfrm>
            <a:off x="914400" y="4341813"/>
            <a:ext cx="5029200" cy="4114800"/>
          </a:xfrm>
          <a:noFill/>
        </p:spPr>
        <p:txBody>
          <a:bodyPr lIns="94459" tIns="47229" rIns="94459" bIns="47229"/>
          <a:lstStyle/>
          <a:p>
            <a:pPr eaLnBrk="1" hangingPunct="1">
              <a:spcBef>
                <a:spcPct val="0"/>
              </a:spcBef>
            </a:pPr>
            <a:endParaRPr lang="ja-JP" altLang="ja-JP" dirty="0" smtClean="0">
              <a:ea typeface="ＭＳ Ｐ明朝"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eaLnBrk="0" hangingPunct="0">
              <a:spcBef>
                <a:spcPct val="30000"/>
              </a:spcBef>
              <a:defRPr kumimoji="1" sz="1200">
                <a:solidFill>
                  <a:schemeClr val="tx1"/>
                </a:solidFill>
                <a:latin typeface="Arial" charset="0"/>
                <a:ea typeface="ＭＳ Ｐ明朝" charset="-128"/>
              </a:defRPr>
            </a:lvl1pPr>
            <a:lvl2pPr marL="742950" indent="-285750" eaLnBrk="0" hangingPunct="0">
              <a:spcBef>
                <a:spcPct val="30000"/>
              </a:spcBef>
              <a:defRPr kumimoji="1" sz="1200">
                <a:solidFill>
                  <a:schemeClr val="tx1"/>
                </a:solidFill>
                <a:latin typeface="Arial" charset="0"/>
                <a:ea typeface="ＭＳ Ｐ明朝" charset="-128"/>
              </a:defRPr>
            </a:lvl2pPr>
            <a:lvl3pPr marL="1143000" indent="-228600" eaLnBrk="0" hangingPunct="0">
              <a:spcBef>
                <a:spcPct val="30000"/>
              </a:spcBef>
              <a:defRPr kumimoji="1" sz="1200">
                <a:solidFill>
                  <a:schemeClr val="tx1"/>
                </a:solidFill>
                <a:latin typeface="Arial" charset="0"/>
                <a:ea typeface="ＭＳ Ｐ明朝" charset="-128"/>
              </a:defRPr>
            </a:lvl3pPr>
            <a:lvl4pPr marL="1600200" indent="-228600" eaLnBrk="0" hangingPunct="0">
              <a:spcBef>
                <a:spcPct val="30000"/>
              </a:spcBef>
              <a:defRPr kumimoji="1" sz="1200">
                <a:solidFill>
                  <a:schemeClr val="tx1"/>
                </a:solidFill>
                <a:latin typeface="Arial" charset="0"/>
                <a:ea typeface="ＭＳ Ｐ明朝" charset="-128"/>
              </a:defRPr>
            </a:lvl4pPr>
            <a:lvl5pPr marL="2057400" indent="-228600" eaLnBrk="0" hangingPunct="0">
              <a:spcBef>
                <a:spcPct val="30000"/>
              </a:spcBef>
              <a:defRPr kumimoji="1" sz="1200">
                <a:solidFill>
                  <a:schemeClr val="tx1"/>
                </a:solidFill>
                <a:latin typeface="Arial" charset="0"/>
                <a:ea typeface="ＭＳ Ｐ明朝"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charset="-128"/>
              </a:defRPr>
            </a:lvl9pPr>
          </a:lstStyle>
          <a:p>
            <a:pPr eaLnBrk="1" hangingPunct="1">
              <a:spcBef>
                <a:spcPct val="0"/>
              </a:spcBef>
            </a:pPr>
            <a:fld id="{6D5F07D7-0C96-4129-B030-D949BD3557BD}" type="slidenum">
              <a:rPr lang="en-US" altLang="ja-JP" smtClean="0">
                <a:ea typeface="ＭＳ Ｐゴシック" charset="-128"/>
                <a:cs typeface="メイリオ" pitchFamily="50" charset="-128"/>
              </a:rPr>
              <a:pPr eaLnBrk="1" hangingPunct="1">
                <a:spcBef>
                  <a:spcPct val="0"/>
                </a:spcBef>
              </a:pPr>
              <a:t>10</a:t>
            </a:fld>
            <a:endParaRPr lang="en-US" altLang="ja-JP" dirty="0" smtClean="0">
              <a:ea typeface="ＭＳ Ｐゴシック" charset="-128"/>
              <a:cs typeface="メイリオ" pitchFamily="50" charset="-128"/>
            </a:endParaRPr>
          </a:p>
        </p:txBody>
      </p:sp>
      <p:sp>
        <p:nvSpPr>
          <p:cNvPr id="25603" name="Rectangle 7"/>
          <p:cNvSpPr txBox="1">
            <a:spLocks noGrp="1" noChangeArrowheads="1"/>
          </p:cNvSpPr>
          <p:nvPr/>
        </p:nvSpPr>
        <p:spPr bwMode="auto">
          <a:xfrm>
            <a:off x="3886200" y="8688388"/>
            <a:ext cx="29718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59" tIns="47229" rIns="94459" bIns="47229" anchor="b"/>
          <a:lstStyle>
            <a:lvl1pPr defTabSz="944563" eaLnBrk="0" hangingPunct="0">
              <a:spcBef>
                <a:spcPct val="30000"/>
              </a:spcBef>
              <a:defRPr kumimoji="1" sz="1200">
                <a:solidFill>
                  <a:schemeClr val="tx1"/>
                </a:solidFill>
                <a:latin typeface="Arial" charset="0"/>
                <a:ea typeface="ＭＳ Ｐ明朝" charset="-128"/>
              </a:defRPr>
            </a:lvl1pPr>
            <a:lvl2pPr marL="742950" indent="-285750" defTabSz="944563" eaLnBrk="0" hangingPunct="0">
              <a:spcBef>
                <a:spcPct val="30000"/>
              </a:spcBef>
              <a:defRPr kumimoji="1" sz="1200">
                <a:solidFill>
                  <a:schemeClr val="tx1"/>
                </a:solidFill>
                <a:latin typeface="Arial" charset="0"/>
                <a:ea typeface="ＭＳ Ｐ明朝" charset="-128"/>
              </a:defRPr>
            </a:lvl2pPr>
            <a:lvl3pPr marL="1143000" indent="-228600" defTabSz="944563" eaLnBrk="0" hangingPunct="0">
              <a:spcBef>
                <a:spcPct val="30000"/>
              </a:spcBef>
              <a:defRPr kumimoji="1" sz="1200">
                <a:solidFill>
                  <a:schemeClr val="tx1"/>
                </a:solidFill>
                <a:latin typeface="Arial" charset="0"/>
                <a:ea typeface="ＭＳ Ｐ明朝" charset="-128"/>
              </a:defRPr>
            </a:lvl3pPr>
            <a:lvl4pPr marL="1600200" indent="-228600" defTabSz="944563" eaLnBrk="0" hangingPunct="0">
              <a:spcBef>
                <a:spcPct val="30000"/>
              </a:spcBef>
              <a:defRPr kumimoji="1" sz="1200">
                <a:solidFill>
                  <a:schemeClr val="tx1"/>
                </a:solidFill>
                <a:latin typeface="Arial" charset="0"/>
                <a:ea typeface="ＭＳ Ｐ明朝" charset="-128"/>
              </a:defRPr>
            </a:lvl4pPr>
            <a:lvl5pPr marL="2057400" indent="-228600" defTabSz="944563" eaLnBrk="0" hangingPunct="0">
              <a:spcBef>
                <a:spcPct val="30000"/>
              </a:spcBef>
              <a:defRPr kumimoji="1" sz="1200">
                <a:solidFill>
                  <a:schemeClr val="tx1"/>
                </a:solidFill>
                <a:latin typeface="Arial" charset="0"/>
                <a:ea typeface="ＭＳ Ｐ明朝" charset="-128"/>
              </a:defRPr>
            </a:lvl5pPr>
            <a:lvl6pPr marL="2514600" indent="-228600" defTabSz="944563" eaLnBrk="0" fontAlgn="base" hangingPunct="0">
              <a:spcBef>
                <a:spcPct val="30000"/>
              </a:spcBef>
              <a:spcAft>
                <a:spcPct val="0"/>
              </a:spcAft>
              <a:defRPr kumimoji="1" sz="1200">
                <a:solidFill>
                  <a:schemeClr val="tx1"/>
                </a:solidFill>
                <a:latin typeface="Arial" charset="0"/>
                <a:ea typeface="ＭＳ Ｐ明朝" charset="-128"/>
              </a:defRPr>
            </a:lvl6pPr>
            <a:lvl7pPr marL="2971800" indent="-228600" defTabSz="944563" eaLnBrk="0" fontAlgn="base" hangingPunct="0">
              <a:spcBef>
                <a:spcPct val="30000"/>
              </a:spcBef>
              <a:spcAft>
                <a:spcPct val="0"/>
              </a:spcAft>
              <a:defRPr kumimoji="1" sz="1200">
                <a:solidFill>
                  <a:schemeClr val="tx1"/>
                </a:solidFill>
                <a:latin typeface="Arial" charset="0"/>
                <a:ea typeface="ＭＳ Ｐ明朝" charset="-128"/>
              </a:defRPr>
            </a:lvl7pPr>
            <a:lvl8pPr marL="3429000" indent="-228600" defTabSz="944563" eaLnBrk="0" fontAlgn="base" hangingPunct="0">
              <a:spcBef>
                <a:spcPct val="30000"/>
              </a:spcBef>
              <a:spcAft>
                <a:spcPct val="0"/>
              </a:spcAft>
              <a:defRPr kumimoji="1" sz="1200">
                <a:solidFill>
                  <a:schemeClr val="tx1"/>
                </a:solidFill>
                <a:latin typeface="Arial" charset="0"/>
                <a:ea typeface="ＭＳ Ｐ明朝" charset="-128"/>
              </a:defRPr>
            </a:lvl8pPr>
            <a:lvl9pPr marL="3886200" indent="-228600" defTabSz="944563" eaLnBrk="0" fontAlgn="base" hangingPunct="0">
              <a:spcBef>
                <a:spcPct val="30000"/>
              </a:spcBef>
              <a:spcAft>
                <a:spcPct val="0"/>
              </a:spcAft>
              <a:defRPr kumimoji="1" sz="1200">
                <a:solidFill>
                  <a:schemeClr val="tx1"/>
                </a:solidFill>
                <a:latin typeface="Arial" charset="0"/>
                <a:ea typeface="ＭＳ Ｐ明朝" charset="-128"/>
              </a:defRPr>
            </a:lvl9pPr>
          </a:lstStyle>
          <a:p>
            <a:pPr algn="r" eaLnBrk="1" hangingPunct="1">
              <a:spcBef>
                <a:spcPct val="0"/>
              </a:spcBef>
            </a:pPr>
            <a:fld id="{5BC2F254-622A-4186-9ECF-9CAD795B888B}" type="slidenum">
              <a:rPr lang="en-US" altLang="ja-JP">
                <a:latin typeface="Times New Roman" pitchFamily="18" charset="0"/>
                <a:ea typeface="ＭＳ Ｐゴシック" charset="-128"/>
                <a:cs typeface="メイリオ" pitchFamily="50" charset="-128"/>
              </a:rPr>
              <a:pPr algn="r" eaLnBrk="1" hangingPunct="1">
                <a:spcBef>
                  <a:spcPct val="0"/>
                </a:spcBef>
              </a:pPr>
              <a:t>10</a:t>
            </a:fld>
            <a:endParaRPr lang="en-US" altLang="ja-JP" dirty="0">
              <a:latin typeface="Times New Roman" pitchFamily="18" charset="0"/>
              <a:ea typeface="ＭＳ Ｐゴシック" charset="-128"/>
              <a:cs typeface="メイリオ" pitchFamily="50" charset="-128"/>
            </a:endParaRPr>
          </a:p>
        </p:txBody>
      </p:sp>
      <p:sp>
        <p:nvSpPr>
          <p:cNvPr id="25604" name="スライド イメージ プレースホルダ 1"/>
          <p:cNvSpPr>
            <a:spLocks noGrp="1" noRot="1" noChangeAspect="1" noTextEdit="1"/>
          </p:cNvSpPr>
          <p:nvPr>
            <p:ph type="sldImg"/>
          </p:nvPr>
        </p:nvSpPr>
        <p:spPr>
          <a:xfrm>
            <a:off x="1146175" y="688975"/>
            <a:ext cx="4567238" cy="3425825"/>
          </a:xfrm>
          <a:ln/>
        </p:spPr>
      </p:sp>
      <p:sp>
        <p:nvSpPr>
          <p:cNvPr id="25605" name="ノート プレースホルダ 2"/>
          <p:cNvSpPr>
            <a:spLocks noGrp="1"/>
          </p:cNvSpPr>
          <p:nvPr>
            <p:ph type="body" idx="1"/>
          </p:nvPr>
        </p:nvSpPr>
        <p:spPr>
          <a:xfrm>
            <a:off x="685800" y="4343400"/>
            <a:ext cx="5486400" cy="4113213"/>
          </a:xfrm>
          <a:noFill/>
        </p:spPr>
        <p:txBody>
          <a:bodyPr lIns="98404" tIns="49202" rIns="98404" bIns="49202"/>
          <a:lstStyle/>
          <a:p>
            <a:pPr eaLnBrk="1" hangingPunct="1">
              <a:spcBef>
                <a:spcPct val="0"/>
              </a:spcBef>
            </a:pPr>
            <a:endParaRPr lang="ja-JP" altLang="ja-JP" dirty="0" smtClean="0">
              <a:ea typeface="ＭＳ Ｐ明朝" charset="-128"/>
            </a:endParaRPr>
          </a:p>
        </p:txBody>
      </p:sp>
      <p:sp>
        <p:nvSpPr>
          <p:cNvPr id="25606" name="スライド番号プレースホルダ 3"/>
          <p:cNvSpPr txBox="1">
            <a:spLocks noGrp="1"/>
          </p:cNvSpPr>
          <p:nvPr/>
        </p:nvSpPr>
        <p:spPr bwMode="auto">
          <a:xfrm>
            <a:off x="3884613" y="8686800"/>
            <a:ext cx="2971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404" tIns="49202" rIns="98404" bIns="49202" anchor="b"/>
          <a:lstStyle>
            <a:lvl1pPr defTabSz="982663" eaLnBrk="0" hangingPunct="0">
              <a:spcBef>
                <a:spcPct val="30000"/>
              </a:spcBef>
              <a:defRPr kumimoji="1" sz="1200">
                <a:solidFill>
                  <a:schemeClr val="tx1"/>
                </a:solidFill>
                <a:latin typeface="Arial" charset="0"/>
                <a:ea typeface="ＭＳ Ｐ明朝" charset="-128"/>
              </a:defRPr>
            </a:lvl1pPr>
            <a:lvl2pPr marL="742950" indent="-285750" defTabSz="982663" eaLnBrk="0" hangingPunct="0">
              <a:spcBef>
                <a:spcPct val="30000"/>
              </a:spcBef>
              <a:defRPr kumimoji="1" sz="1200">
                <a:solidFill>
                  <a:schemeClr val="tx1"/>
                </a:solidFill>
                <a:latin typeface="Arial" charset="0"/>
                <a:ea typeface="ＭＳ Ｐ明朝" charset="-128"/>
              </a:defRPr>
            </a:lvl2pPr>
            <a:lvl3pPr marL="1143000" indent="-228600" defTabSz="982663" eaLnBrk="0" hangingPunct="0">
              <a:spcBef>
                <a:spcPct val="30000"/>
              </a:spcBef>
              <a:defRPr kumimoji="1" sz="1200">
                <a:solidFill>
                  <a:schemeClr val="tx1"/>
                </a:solidFill>
                <a:latin typeface="Arial" charset="0"/>
                <a:ea typeface="ＭＳ Ｐ明朝" charset="-128"/>
              </a:defRPr>
            </a:lvl3pPr>
            <a:lvl4pPr marL="1600200" indent="-228600" defTabSz="982663" eaLnBrk="0" hangingPunct="0">
              <a:spcBef>
                <a:spcPct val="30000"/>
              </a:spcBef>
              <a:defRPr kumimoji="1" sz="1200">
                <a:solidFill>
                  <a:schemeClr val="tx1"/>
                </a:solidFill>
                <a:latin typeface="Arial" charset="0"/>
                <a:ea typeface="ＭＳ Ｐ明朝" charset="-128"/>
              </a:defRPr>
            </a:lvl4pPr>
            <a:lvl5pPr marL="2057400" indent="-228600" defTabSz="982663" eaLnBrk="0" hangingPunct="0">
              <a:spcBef>
                <a:spcPct val="30000"/>
              </a:spcBef>
              <a:defRPr kumimoji="1" sz="1200">
                <a:solidFill>
                  <a:schemeClr val="tx1"/>
                </a:solidFill>
                <a:latin typeface="Arial" charset="0"/>
                <a:ea typeface="ＭＳ Ｐ明朝" charset="-128"/>
              </a:defRPr>
            </a:lvl5pPr>
            <a:lvl6pPr marL="2514600" indent="-228600" defTabSz="982663" eaLnBrk="0" fontAlgn="base" hangingPunct="0">
              <a:spcBef>
                <a:spcPct val="30000"/>
              </a:spcBef>
              <a:spcAft>
                <a:spcPct val="0"/>
              </a:spcAft>
              <a:defRPr kumimoji="1" sz="1200">
                <a:solidFill>
                  <a:schemeClr val="tx1"/>
                </a:solidFill>
                <a:latin typeface="Arial" charset="0"/>
                <a:ea typeface="ＭＳ Ｐ明朝" charset="-128"/>
              </a:defRPr>
            </a:lvl6pPr>
            <a:lvl7pPr marL="2971800" indent="-228600" defTabSz="982663" eaLnBrk="0" fontAlgn="base" hangingPunct="0">
              <a:spcBef>
                <a:spcPct val="30000"/>
              </a:spcBef>
              <a:spcAft>
                <a:spcPct val="0"/>
              </a:spcAft>
              <a:defRPr kumimoji="1" sz="1200">
                <a:solidFill>
                  <a:schemeClr val="tx1"/>
                </a:solidFill>
                <a:latin typeface="Arial" charset="0"/>
                <a:ea typeface="ＭＳ Ｐ明朝" charset="-128"/>
              </a:defRPr>
            </a:lvl7pPr>
            <a:lvl8pPr marL="3429000" indent="-228600" defTabSz="982663" eaLnBrk="0" fontAlgn="base" hangingPunct="0">
              <a:spcBef>
                <a:spcPct val="30000"/>
              </a:spcBef>
              <a:spcAft>
                <a:spcPct val="0"/>
              </a:spcAft>
              <a:defRPr kumimoji="1" sz="1200">
                <a:solidFill>
                  <a:schemeClr val="tx1"/>
                </a:solidFill>
                <a:latin typeface="Arial" charset="0"/>
                <a:ea typeface="ＭＳ Ｐ明朝" charset="-128"/>
              </a:defRPr>
            </a:lvl8pPr>
            <a:lvl9pPr marL="3886200" indent="-228600" defTabSz="982663" eaLnBrk="0" fontAlgn="base" hangingPunct="0">
              <a:spcBef>
                <a:spcPct val="30000"/>
              </a:spcBef>
              <a:spcAft>
                <a:spcPct val="0"/>
              </a:spcAft>
              <a:defRPr kumimoji="1" sz="1200">
                <a:solidFill>
                  <a:schemeClr val="tx1"/>
                </a:solidFill>
                <a:latin typeface="Arial" charset="0"/>
                <a:ea typeface="ＭＳ Ｐ明朝" charset="-128"/>
              </a:defRPr>
            </a:lvl9pPr>
          </a:lstStyle>
          <a:p>
            <a:pPr algn="r" eaLnBrk="1" hangingPunct="1">
              <a:spcBef>
                <a:spcPct val="0"/>
              </a:spcBef>
            </a:pPr>
            <a:fld id="{FCBAA7BD-B78C-4111-8F64-45DA643C664F}" type="slidenum">
              <a:rPr lang="en-US" altLang="ja-JP" b="1">
                <a:latin typeface="Calibri" pitchFamily="34" charset="0"/>
                <a:ea typeface="ＭＳ Ｐゴシック" charset="-128"/>
                <a:cs typeface="メイリオ" pitchFamily="50" charset="-128"/>
              </a:rPr>
              <a:pPr algn="r" eaLnBrk="1" hangingPunct="1">
                <a:spcBef>
                  <a:spcPct val="0"/>
                </a:spcBef>
              </a:pPr>
              <a:t>10</a:t>
            </a:fld>
            <a:endParaRPr lang="en-US" altLang="ja-JP" b="1" dirty="0">
              <a:latin typeface="Calibri" pitchFamily="34" charset="0"/>
              <a:ea typeface="ＭＳ Ｐゴシック" charset="-128"/>
              <a:cs typeface="メイリオ"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kumimoji="1" b="1">
                <a:solidFill>
                  <a:schemeClr val="tx1"/>
                </a:solidFill>
                <a:latin typeface="Arial" pitchFamily="34" charset="0"/>
                <a:ea typeface="ＭＳ Ｐゴシック" pitchFamily="50" charset="-128"/>
              </a:defRPr>
            </a:lvl1pPr>
            <a:lvl2pPr marL="742950" indent="-285750" defTabSz="911225" eaLnBrk="0" hangingPunct="0">
              <a:defRPr kumimoji="1" b="1">
                <a:solidFill>
                  <a:schemeClr val="tx1"/>
                </a:solidFill>
                <a:latin typeface="Arial" pitchFamily="34" charset="0"/>
                <a:ea typeface="ＭＳ Ｐゴシック" pitchFamily="50" charset="-128"/>
              </a:defRPr>
            </a:lvl2pPr>
            <a:lvl3pPr marL="1143000" indent="-228600" defTabSz="911225" eaLnBrk="0" hangingPunct="0">
              <a:defRPr kumimoji="1" b="1">
                <a:solidFill>
                  <a:schemeClr val="tx1"/>
                </a:solidFill>
                <a:latin typeface="Arial" pitchFamily="34" charset="0"/>
                <a:ea typeface="ＭＳ Ｐゴシック" pitchFamily="50" charset="-128"/>
              </a:defRPr>
            </a:lvl3pPr>
            <a:lvl4pPr marL="1600200" indent="-228600" defTabSz="911225" eaLnBrk="0" hangingPunct="0">
              <a:defRPr kumimoji="1" b="1">
                <a:solidFill>
                  <a:schemeClr val="tx1"/>
                </a:solidFill>
                <a:latin typeface="Arial" pitchFamily="34" charset="0"/>
                <a:ea typeface="ＭＳ Ｐゴシック" pitchFamily="50" charset="-128"/>
              </a:defRPr>
            </a:lvl4pPr>
            <a:lvl5pPr marL="2057400" indent="-228600" defTabSz="911225" eaLnBrk="0" hangingPunct="0">
              <a:defRPr kumimoji="1" b="1">
                <a:solidFill>
                  <a:schemeClr val="tx1"/>
                </a:solidFill>
                <a:latin typeface="Arial" pitchFamily="34" charset="0"/>
                <a:ea typeface="ＭＳ Ｐゴシック" pitchFamily="50" charset="-128"/>
              </a:defRPr>
            </a:lvl5pPr>
            <a:lvl6pPr marL="2514600" indent="-228600" defTabSz="911225" eaLnBrk="0" fontAlgn="base" hangingPunct="0">
              <a:spcBef>
                <a:spcPct val="0"/>
              </a:spcBef>
              <a:spcAft>
                <a:spcPct val="0"/>
              </a:spcAft>
              <a:defRPr kumimoji="1" b="1">
                <a:solidFill>
                  <a:schemeClr val="tx1"/>
                </a:solidFill>
                <a:latin typeface="Arial" pitchFamily="34" charset="0"/>
                <a:ea typeface="ＭＳ Ｐゴシック" pitchFamily="50" charset="-128"/>
              </a:defRPr>
            </a:lvl6pPr>
            <a:lvl7pPr marL="2971800" indent="-228600" defTabSz="911225" eaLnBrk="0" fontAlgn="base" hangingPunct="0">
              <a:spcBef>
                <a:spcPct val="0"/>
              </a:spcBef>
              <a:spcAft>
                <a:spcPct val="0"/>
              </a:spcAft>
              <a:defRPr kumimoji="1" b="1">
                <a:solidFill>
                  <a:schemeClr val="tx1"/>
                </a:solidFill>
                <a:latin typeface="Arial" pitchFamily="34" charset="0"/>
                <a:ea typeface="ＭＳ Ｐゴシック" pitchFamily="50" charset="-128"/>
              </a:defRPr>
            </a:lvl7pPr>
            <a:lvl8pPr marL="3429000" indent="-228600" defTabSz="911225" eaLnBrk="0" fontAlgn="base" hangingPunct="0">
              <a:spcBef>
                <a:spcPct val="0"/>
              </a:spcBef>
              <a:spcAft>
                <a:spcPct val="0"/>
              </a:spcAft>
              <a:defRPr kumimoji="1" b="1">
                <a:solidFill>
                  <a:schemeClr val="tx1"/>
                </a:solidFill>
                <a:latin typeface="Arial" pitchFamily="34" charset="0"/>
                <a:ea typeface="ＭＳ Ｐゴシック" pitchFamily="50" charset="-128"/>
              </a:defRPr>
            </a:lvl8pPr>
            <a:lvl9pPr marL="3886200" indent="-228600" defTabSz="911225" eaLnBrk="0" fontAlgn="base" hangingPunct="0">
              <a:spcBef>
                <a:spcPct val="0"/>
              </a:spcBef>
              <a:spcAft>
                <a:spcPct val="0"/>
              </a:spcAft>
              <a:defRPr kumimoji="1" b="1">
                <a:solidFill>
                  <a:schemeClr val="tx1"/>
                </a:solidFill>
                <a:latin typeface="Arial" pitchFamily="34" charset="0"/>
                <a:ea typeface="ＭＳ Ｐゴシック" pitchFamily="50" charset="-128"/>
              </a:defRPr>
            </a:lvl9pPr>
          </a:lstStyle>
          <a:p>
            <a:pPr eaLnBrk="1" hangingPunct="1"/>
            <a:fld id="{BC7E2740-AD32-4619-864A-51DDF9D7159D}" type="slidenum">
              <a:rPr lang="en-US" altLang="ja-JP" b="0" smtClean="0"/>
              <a:pPr eaLnBrk="1" hangingPunct="1"/>
              <a:t>14</a:t>
            </a:fld>
            <a:endParaRPr lang="en-US" altLang="ja-JP" b="0" dirty="0"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ja-JP" dirty="0"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図はバングラデシュのケース。</a:t>
            </a:r>
            <a:endParaRPr kumimoji="1" lang="en-US" altLang="ja-JP" dirty="0" smtClean="0"/>
          </a:p>
          <a:p>
            <a:r>
              <a:rPr kumimoji="1" lang="ja-JP" altLang="en-US" dirty="0" smtClean="0"/>
              <a:t>洪水予測モデルは、フィリピンは</a:t>
            </a:r>
            <a:r>
              <a:rPr kumimoji="1" lang="en-US" altLang="ja-JP" dirty="0" smtClean="0"/>
              <a:t>IFAS</a:t>
            </a:r>
            <a:r>
              <a:rPr kumimoji="1" lang="ja-JP" altLang="en-US" dirty="0" smtClean="0"/>
              <a:t>を使う予定。</a:t>
            </a:r>
            <a:endParaRPr kumimoji="1" lang="en-US" altLang="ja-JP" dirty="0" smtClean="0"/>
          </a:p>
          <a:p>
            <a:r>
              <a:rPr kumimoji="1" lang="ja-JP" altLang="en-US" dirty="0" smtClean="0"/>
              <a:t>バングラデシュは独自。ベトナムは東大</a:t>
            </a:r>
            <a:r>
              <a:rPr kumimoji="1" lang="en-US" altLang="ja-JP" dirty="0" smtClean="0"/>
              <a:t>(</a:t>
            </a:r>
            <a:r>
              <a:rPr kumimoji="1" lang="ja-JP" altLang="en-US" dirty="0" smtClean="0"/>
              <a:t>小池</a:t>
            </a:r>
            <a:r>
              <a:rPr kumimoji="1" lang="en-US" altLang="ja-JP" dirty="0" smtClean="0"/>
              <a:t>)</a:t>
            </a:r>
            <a:r>
              <a:rPr kumimoji="1" lang="ja-JP" altLang="en-US" dirty="0" smtClean="0"/>
              <a:t>モデル。</a:t>
            </a:r>
            <a:endParaRPr kumimoji="1" lang="ja-JP" altLang="en-US" dirty="0"/>
          </a:p>
        </p:txBody>
      </p:sp>
      <p:sp>
        <p:nvSpPr>
          <p:cNvPr id="4" name="スライド番号プレースホルダー 3"/>
          <p:cNvSpPr>
            <a:spLocks noGrp="1"/>
          </p:cNvSpPr>
          <p:nvPr>
            <p:ph type="sldNum" sz="quarter" idx="10"/>
          </p:nvPr>
        </p:nvSpPr>
        <p:spPr/>
        <p:txBody>
          <a:bodyPr/>
          <a:lstStyle/>
          <a:p>
            <a:fld id="{E8118FB9-6259-4266-8042-F0B1698F4567}" type="slidenum">
              <a:rPr kumimoji="1" lang="ja-JP" altLang="en-US" smtClean="0"/>
              <a:t>23</a:t>
            </a:fld>
            <a:endParaRPr kumimoji="1" lang="ja-JP" altLang="en-US" dirty="0"/>
          </a:p>
        </p:txBody>
      </p:sp>
    </p:spTree>
    <p:extLst>
      <p:ext uri="{BB962C8B-B14F-4D97-AF65-F5344CB8AC3E}">
        <p14:creationId xmlns:p14="http://schemas.microsoft.com/office/powerpoint/2010/main" val="1054442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パキスタンの場合。</a:t>
            </a:r>
            <a:endParaRPr kumimoji="1" lang="en-US" altLang="ja-JP" dirty="0" smtClean="0"/>
          </a:p>
          <a:p>
            <a:r>
              <a:rPr kumimoji="1" lang="en-US" altLang="ja-JP" dirty="0" smtClean="0"/>
              <a:t>GSMaP</a:t>
            </a:r>
            <a:r>
              <a:rPr kumimoji="1" lang="ja-JP" altLang="en-US" dirty="0" smtClean="0"/>
              <a:t>データを</a:t>
            </a:r>
            <a:r>
              <a:rPr kumimoji="1" lang="en-US" altLang="ja-JP" dirty="0" smtClean="0"/>
              <a:t>PMD(</a:t>
            </a:r>
            <a:r>
              <a:rPr kumimoji="1" lang="ja-JP" altLang="en-US" dirty="0" smtClean="0"/>
              <a:t>パキスタン気象局</a:t>
            </a:r>
            <a:r>
              <a:rPr kumimoji="1" lang="en-US" altLang="ja-JP" dirty="0" smtClean="0"/>
              <a:t>)</a:t>
            </a:r>
            <a:r>
              <a:rPr kumimoji="1" lang="ja-JP" altLang="en-US" dirty="0" smtClean="0"/>
              <a:t>に渡すと、パキスタン側で</a:t>
            </a:r>
            <a:r>
              <a:rPr kumimoji="1" lang="en-US" altLang="ja-JP" dirty="0" smtClean="0"/>
              <a:t>IFAS</a:t>
            </a:r>
            <a:r>
              <a:rPr kumimoji="1" lang="ja-JP" altLang="en-US" dirty="0" smtClean="0"/>
              <a:t>を運用して洪水予測を実施する仕組み。</a:t>
            </a:r>
            <a:endParaRPr kumimoji="1" lang="en-US" altLang="ja-JP" dirty="0" smtClean="0"/>
          </a:p>
          <a:p>
            <a:endParaRPr kumimoji="1" lang="en-US" altLang="ja-JP" dirty="0" smtClean="0"/>
          </a:p>
          <a:p>
            <a:r>
              <a:rPr kumimoji="1" lang="ja-JP" altLang="en-US" dirty="0" smtClean="0"/>
              <a:t>図は、現地で雨量データで構成したもので、そのようなシステムを構築した。</a:t>
            </a:r>
            <a:endParaRPr kumimoji="1" lang="en-US" altLang="ja-JP" dirty="0" smtClean="0"/>
          </a:p>
          <a:p>
            <a:r>
              <a:rPr kumimoji="1" lang="ja-JP" altLang="en-US" dirty="0" smtClean="0"/>
              <a:t>今は過去事例で、</a:t>
            </a:r>
            <a:r>
              <a:rPr kumimoji="1" lang="en-US" altLang="ja-JP" dirty="0" smtClean="0"/>
              <a:t>JAXA</a:t>
            </a:r>
            <a:r>
              <a:rPr kumimoji="1" lang="ja-JP" altLang="en-US" dirty="0" smtClean="0"/>
              <a:t>が</a:t>
            </a:r>
            <a:r>
              <a:rPr kumimoji="1" lang="en-US" altLang="ja-JP" dirty="0" smtClean="0"/>
              <a:t>(NTT</a:t>
            </a:r>
            <a:r>
              <a:rPr kumimoji="1" lang="ja-JP" altLang="en-US" dirty="0" smtClean="0"/>
              <a:t>データ委託で</a:t>
            </a:r>
            <a:r>
              <a:rPr kumimoji="1" lang="en-US" altLang="ja-JP" dirty="0" smtClean="0"/>
              <a:t>)</a:t>
            </a:r>
            <a:r>
              <a:rPr kumimoji="1" lang="ja-JP" altLang="en-US" dirty="0" smtClean="0"/>
              <a:t>開発したシステム。</a:t>
            </a:r>
            <a:r>
              <a:rPr kumimoji="1" lang="en-US" altLang="ja-JP" dirty="0" smtClean="0"/>
              <a:t>(</a:t>
            </a:r>
            <a:r>
              <a:rPr kumimoji="1" lang="ja-JP" altLang="en-US" dirty="0" smtClean="0"/>
              <a:t>今後の委託先はパスコらしい</a:t>
            </a:r>
            <a:r>
              <a:rPr kumimoji="1" lang="en-US" altLang="ja-JP" dirty="0" smtClean="0"/>
              <a:t>)</a:t>
            </a:r>
          </a:p>
          <a:p>
            <a:r>
              <a:rPr kumimoji="1" lang="ja-JP" altLang="en-US" dirty="0" smtClean="0"/>
              <a:t>まだ準リアルタイムになっておらず、これからである。</a:t>
            </a:r>
            <a:endParaRPr kumimoji="1" lang="ja-JP" altLang="en-US" dirty="0"/>
          </a:p>
        </p:txBody>
      </p:sp>
      <p:sp>
        <p:nvSpPr>
          <p:cNvPr id="4" name="スライド番号プレースホルダー 3"/>
          <p:cNvSpPr>
            <a:spLocks noGrp="1"/>
          </p:cNvSpPr>
          <p:nvPr>
            <p:ph type="sldNum" sz="quarter" idx="10"/>
          </p:nvPr>
        </p:nvSpPr>
        <p:spPr/>
        <p:txBody>
          <a:bodyPr/>
          <a:lstStyle/>
          <a:p>
            <a:fld id="{E8118FB9-6259-4266-8042-F0B1698F4567}" type="slidenum">
              <a:rPr kumimoji="1" lang="ja-JP" altLang="en-US" smtClean="0"/>
              <a:t>25</a:t>
            </a:fld>
            <a:endParaRPr kumimoji="1" lang="ja-JP" altLang="en-US" dirty="0"/>
          </a:p>
        </p:txBody>
      </p:sp>
    </p:spTree>
    <p:extLst>
      <p:ext uri="{BB962C8B-B14F-4D97-AF65-F5344CB8AC3E}">
        <p14:creationId xmlns:p14="http://schemas.microsoft.com/office/powerpoint/2010/main" val="23969837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2" descr="C:\Documents and Settings\04023\デスクトップ\PFT復帰確認会\0511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3525"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Rectangle 25"/>
          <p:cNvSpPr>
            <a:spLocks noGrp="1" noChangeArrowheads="1"/>
          </p:cNvSpPr>
          <p:nvPr>
            <p:ph type="ctrTitle"/>
          </p:nvPr>
        </p:nvSpPr>
        <p:spPr>
          <a:xfrm>
            <a:off x="685800" y="2130425"/>
            <a:ext cx="7772400" cy="1470025"/>
          </a:xfrm>
        </p:spPr>
        <p:txBody>
          <a:bodyPr/>
          <a:lstStyle>
            <a:lvl1pPr>
              <a:defRPr/>
            </a:lvl1pPr>
          </a:lstStyle>
          <a:p>
            <a:r>
              <a:rPr lang="ja-JP" altLang="en-US" smtClean="0"/>
              <a:t>マスター タイトルの書式設定</a:t>
            </a:r>
            <a:endParaRPr lang="ja-JP" altLang="en-US"/>
          </a:p>
        </p:txBody>
      </p:sp>
      <p:sp>
        <p:nvSpPr>
          <p:cNvPr id="66564" name="Rectangle 3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smtClean="0"/>
              <a:t>マスター サブタイトルの書式設定</a:t>
            </a:r>
            <a:endParaRPr lang="ja-JP" altLang="en-US"/>
          </a:p>
        </p:txBody>
      </p:sp>
      <p:sp>
        <p:nvSpPr>
          <p:cNvPr id="6" name="Rectangle 67"/>
          <p:cNvSpPr>
            <a:spLocks noGrp="1" noChangeArrowheads="1"/>
          </p:cNvSpPr>
          <p:nvPr>
            <p:ph type="ftr" sz="quarter" idx="10"/>
          </p:nvPr>
        </p:nvSpPr>
        <p:spPr>
          <a:xfrm>
            <a:off x="3124200" y="5832475"/>
            <a:ext cx="2895600" cy="476250"/>
          </a:xfrm>
          <a:prstGeom prst="rect">
            <a:avLst/>
          </a:prstGeom>
        </p:spPr>
        <p:txBody>
          <a:bodyPr/>
          <a:lstStyle>
            <a:lvl1pPr>
              <a:defRPr>
                <a:solidFill>
                  <a:schemeClr val="bg1"/>
                </a:solidFill>
              </a:defRPr>
            </a:lvl1pPr>
          </a:lstStyle>
          <a:p>
            <a:endParaRPr kumimoji="1" lang="ja-JP" altLang="en-US" dirty="0"/>
          </a:p>
        </p:txBody>
      </p:sp>
      <p:pic>
        <p:nvPicPr>
          <p:cNvPr id="7" name="図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75855" y="260648"/>
            <a:ext cx="2133569" cy="1152128"/>
          </a:xfrm>
          <a:prstGeom prst="rect">
            <a:avLst/>
          </a:prstGeom>
        </p:spPr>
      </p:pic>
    </p:spTree>
    <p:extLst>
      <p:ext uri="{BB962C8B-B14F-4D97-AF65-F5344CB8AC3E}">
        <p14:creationId xmlns:p14="http://schemas.microsoft.com/office/powerpoint/2010/main" val="1859534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487004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924675" y="277813"/>
            <a:ext cx="2219325" cy="6099175"/>
          </a:xfrm>
        </p:spPr>
        <p:txBody>
          <a:bodyPr vert="eaVert"/>
          <a:lstStyle/>
          <a:p>
            <a:r>
              <a:rPr lang="ja-JP" altLang="en-US" smtClean="0"/>
              <a:t>マスター タイトルの書式設定</a:t>
            </a:r>
            <a:endParaRPr lang="ja-JP" altLang="en-US"/>
          </a:p>
        </p:txBody>
      </p:sp>
      <p:sp>
        <p:nvSpPr>
          <p:cNvPr id="3" name="縦書きテキスト プレースホルダ 2"/>
          <p:cNvSpPr>
            <a:spLocks noGrp="1"/>
          </p:cNvSpPr>
          <p:nvPr>
            <p:ph type="body" orient="vert" idx="1"/>
          </p:nvPr>
        </p:nvSpPr>
        <p:spPr>
          <a:xfrm>
            <a:off x="266700" y="277813"/>
            <a:ext cx="6505575" cy="609917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937413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スライド番号プレースホルダー 3"/>
          <p:cNvSpPr>
            <a:spLocks noGrp="1"/>
          </p:cNvSpPr>
          <p:nvPr>
            <p:ph type="sldNum" sz="quarter" idx="4"/>
          </p:nvPr>
        </p:nvSpPr>
        <p:spPr>
          <a:xfrm>
            <a:off x="7016750" y="6463778"/>
            <a:ext cx="2133600" cy="365125"/>
          </a:xfrm>
          <a:prstGeom prst="rect">
            <a:avLst/>
          </a:prstGeom>
        </p:spPr>
        <p:txBody>
          <a:bodyPr vert="horz" lIns="91440" tIns="45720" rIns="91440" bIns="45720" rtlCol="0" anchor="ctr"/>
          <a:lstStyle>
            <a:lvl1pPr algn="r">
              <a:defRPr sz="1400">
                <a:solidFill>
                  <a:schemeClr val="tx1"/>
                </a:solidFill>
                <a:latin typeface="+mn-lt"/>
              </a:defRPr>
            </a:lvl1pPr>
          </a:lstStyle>
          <a:p>
            <a:fld id="{EEA4C283-799E-4856-80BB-512D6780412E}" type="slidenum">
              <a:rPr lang="ja-JP" altLang="en-US" smtClean="0"/>
              <a:pPr/>
              <a:t>‹#›</a:t>
            </a:fld>
            <a:endParaRPr lang="ja-JP" altLang="en-US" dirty="0"/>
          </a:p>
        </p:txBody>
      </p:sp>
    </p:spTree>
    <p:extLst>
      <p:ext uri="{BB962C8B-B14F-4D97-AF65-F5344CB8AC3E}">
        <p14:creationId xmlns:p14="http://schemas.microsoft.com/office/powerpoint/2010/main" val="3130997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Tree>
    <p:extLst>
      <p:ext uri="{BB962C8B-B14F-4D97-AF65-F5344CB8AC3E}">
        <p14:creationId xmlns:p14="http://schemas.microsoft.com/office/powerpoint/2010/main" val="3788233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sz="half" idx="1"/>
          </p:nvPr>
        </p:nvSpPr>
        <p:spPr>
          <a:xfrm>
            <a:off x="266700" y="1155700"/>
            <a:ext cx="4362450" cy="5221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781550" y="1155700"/>
            <a:ext cx="4362450" cy="5221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スライド番号プレースホルダー 3"/>
          <p:cNvSpPr>
            <a:spLocks noGrp="1"/>
          </p:cNvSpPr>
          <p:nvPr>
            <p:ph type="sldNum" sz="quarter" idx="4"/>
          </p:nvPr>
        </p:nvSpPr>
        <p:spPr>
          <a:xfrm>
            <a:off x="7016750" y="6463778"/>
            <a:ext cx="2133600" cy="365125"/>
          </a:xfrm>
          <a:prstGeom prst="rect">
            <a:avLst/>
          </a:prstGeom>
        </p:spPr>
        <p:txBody>
          <a:bodyPr vert="horz" lIns="91440" tIns="45720" rIns="91440" bIns="45720" rtlCol="0" anchor="ctr"/>
          <a:lstStyle>
            <a:lvl1pPr algn="r">
              <a:defRPr sz="1400">
                <a:solidFill>
                  <a:schemeClr val="tx1"/>
                </a:solidFill>
                <a:latin typeface="+mn-lt"/>
              </a:defRPr>
            </a:lvl1pPr>
          </a:lstStyle>
          <a:p>
            <a:fld id="{EEA4C283-799E-4856-80BB-512D6780412E}" type="slidenum">
              <a:rPr lang="ja-JP" altLang="en-US" smtClean="0"/>
              <a:pPr/>
              <a:t>‹#›</a:t>
            </a:fld>
            <a:endParaRPr lang="ja-JP" altLang="en-US" dirty="0"/>
          </a:p>
        </p:txBody>
      </p:sp>
    </p:spTree>
    <p:extLst>
      <p:ext uri="{BB962C8B-B14F-4D97-AF65-F5344CB8AC3E}">
        <p14:creationId xmlns:p14="http://schemas.microsoft.com/office/powerpoint/2010/main" val="1339552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8" name="スライド番号プレースホルダー 3"/>
          <p:cNvSpPr>
            <a:spLocks noGrp="1"/>
          </p:cNvSpPr>
          <p:nvPr>
            <p:ph type="sldNum" sz="quarter" idx="10"/>
          </p:nvPr>
        </p:nvSpPr>
        <p:spPr>
          <a:xfrm>
            <a:off x="7016750" y="6463778"/>
            <a:ext cx="2133600" cy="365125"/>
          </a:xfrm>
          <a:prstGeom prst="rect">
            <a:avLst/>
          </a:prstGeom>
        </p:spPr>
        <p:txBody>
          <a:bodyPr vert="horz" lIns="91440" tIns="45720" rIns="91440" bIns="45720" rtlCol="0" anchor="ctr"/>
          <a:lstStyle>
            <a:lvl1pPr algn="r">
              <a:defRPr sz="1400">
                <a:solidFill>
                  <a:schemeClr val="tx1"/>
                </a:solidFill>
                <a:latin typeface="+mn-lt"/>
              </a:defRPr>
            </a:lvl1pPr>
          </a:lstStyle>
          <a:p>
            <a:fld id="{EEA4C283-799E-4856-80BB-512D6780412E}" type="slidenum">
              <a:rPr lang="ja-JP" altLang="en-US" smtClean="0"/>
              <a:pPr/>
              <a:t>‹#›</a:t>
            </a:fld>
            <a:endParaRPr lang="ja-JP" altLang="en-US" dirty="0"/>
          </a:p>
        </p:txBody>
      </p:sp>
    </p:spTree>
    <p:extLst>
      <p:ext uri="{BB962C8B-B14F-4D97-AF65-F5344CB8AC3E}">
        <p14:creationId xmlns:p14="http://schemas.microsoft.com/office/powerpoint/2010/main" val="1148696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4" name="スライド番号プレースホルダー 3"/>
          <p:cNvSpPr>
            <a:spLocks noGrp="1"/>
          </p:cNvSpPr>
          <p:nvPr>
            <p:ph type="sldNum" sz="quarter" idx="4"/>
          </p:nvPr>
        </p:nvSpPr>
        <p:spPr>
          <a:xfrm>
            <a:off x="7016750" y="6463778"/>
            <a:ext cx="2133600" cy="365125"/>
          </a:xfrm>
          <a:prstGeom prst="rect">
            <a:avLst/>
          </a:prstGeom>
        </p:spPr>
        <p:txBody>
          <a:bodyPr vert="horz" lIns="91440" tIns="45720" rIns="91440" bIns="45720" rtlCol="0" anchor="ctr"/>
          <a:lstStyle>
            <a:lvl1pPr algn="r">
              <a:defRPr sz="1400">
                <a:solidFill>
                  <a:schemeClr val="tx1"/>
                </a:solidFill>
                <a:latin typeface="+mn-lt"/>
              </a:defRPr>
            </a:lvl1pPr>
          </a:lstStyle>
          <a:p>
            <a:fld id="{EEA4C283-799E-4856-80BB-512D6780412E}" type="slidenum">
              <a:rPr lang="ja-JP" altLang="en-US" smtClean="0"/>
              <a:pPr/>
              <a:t>‹#›</a:t>
            </a:fld>
            <a:endParaRPr lang="ja-JP" altLang="en-US" dirty="0"/>
          </a:p>
        </p:txBody>
      </p:sp>
    </p:spTree>
    <p:extLst>
      <p:ext uri="{BB962C8B-B14F-4D97-AF65-F5344CB8AC3E}">
        <p14:creationId xmlns:p14="http://schemas.microsoft.com/office/powerpoint/2010/main" val="329568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527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1272650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dirty="0" smtClean="0"/>
              <a:t>アイコンをクリックして図を追加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1113394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image" Target="../media/image7.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Documents and Settings\04023\デスクトップ\PFT復帰確認会\0511_02.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25"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5"/>
          <p:cNvSpPr>
            <a:spLocks noGrp="1" noChangeArrowheads="1"/>
          </p:cNvSpPr>
          <p:nvPr>
            <p:ph type="title"/>
          </p:nvPr>
        </p:nvSpPr>
        <p:spPr bwMode="auto">
          <a:xfrm>
            <a:off x="266700" y="277813"/>
            <a:ext cx="84296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ja-JP" smtClean="0"/>
              <a:t>Title</a:t>
            </a:r>
            <a:r>
              <a:rPr lang="ja-JP" altLang="en-US" smtClean="0"/>
              <a:t>を入力してください。</a:t>
            </a:r>
          </a:p>
        </p:txBody>
      </p:sp>
      <p:sp>
        <p:nvSpPr>
          <p:cNvPr id="1029" name="Rectangle 33"/>
          <p:cNvSpPr>
            <a:spLocks noGrp="1" noChangeArrowheads="1"/>
          </p:cNvSpPr>
          <p:nvPr>
            <p:ph type="body" idx="1"/>
          </p:nvPr>
        </p:nvSpPr>
        <p:spPr bwMode="auto">
          <a:xfrm>
            <a:off x="266700" y="1155700"/>
            <a:ext cx="8877300" cy="522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784" tIns="0" rIns="95784" bIns="47892"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pic>
        <p:nvPicPr>
          <p:cNvPr id="2" name="図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204" y="6381328"/>
            <a:ext cx="828842" cy="447575"/>
          </a:xfrm>
          <a:prstGeom prst="rect">
            <a:avLst/>
          </a:prstGeom>
        </p:spPr>
      </p:pic>
      <p:sp>
        <p:nvSpPr>
          <p:cNvPr id="4" name="スライド番号プレースホルダー 3"/>
          <p:cNvSpPr>
            <a:spLocks noGrp="1"/>
          </p:cNvSpPr>
          <p:nvPr>
            <p:ph type="sldNum" sz="quarter" idx="4"/>
          </p:nvPr>
        </p:nvSpPr>
        <p:spPr>
          <a:xfrm>
            <a:off x="7016750" y="6463778"/>
            <a:ext cx="2133600" cy="365125"/>
          </a:xfrm>
          <a:prstGeom prst="rect">
            <a:avLst/>
          </a:prstGeom>
        </p:spPr>
        <p:txBody>
          <a:bodyPr vert="horz" lIns="91440" tIns="45720" rIns="91440" bIns="45720" rtlCol="0" anchor="ctr"/>
          <a:lstStyle>
            <a:lvl1pPr algn="r">
              <a:defRPr sz="1400">
                <a:solidFill>
                  <a:schemeClr val="tx1"/>
                </a:solidFill>
                <a:latin typeface="+mn-lt"/>
              </a:defRPr>
            </a:lvl1pPr>
          </a:lstStyle>
          <a:p>
            <a:fld id="{EEA4C283-799E-4856-80BB-512D6780412E}" type="slidenum">
              <a:rPr lang="ja-JP" altLang="en-US" smtClean="0"/>
              <a:pPr/>
              <a:t>‹#›</a:t>
            </a:fld>
            <a:endParaRPr lang="ja-JP" alt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fontAlgn="base" hangingPunct="1">
        <a:spcBef>
          <a:spcPct val="0"/>
        </a:spcBef>
        <a:spcAft>
          <a:spcPct val="0"/>
        </a:spcAft>
        <a:defRPr kumimoji="1" sz="3000">
          <a:solidFill>
            <a:schemeClr val="tx1"/>
          </a:solidFill>
          <a:latin typeface="+mj-lt"/>
          <a:ea typeface="+mj-ea"/>
          <a:cs typeface="+mj-cs"/>
        </a:defRPr>
      </a:lvl1pPr>
      <a:lvl2pPr algn="l" rtl="0" eaLnBrk="1" fontAlgn="base" hangingPunct="1">
        <a:spcBef>
          <a:spcPct val="0"/>
        </a:spcBef>
        <a:spcAft>
          <a:spcPct val="0"/>
        </a:spcAft>
        <a:defRPr kumimoji="1" sz="3000">
          <a:solidFill>
            <a:schemeClr val="tx1"/>
          </a:solidFill>
          <a:latin typeface="Calibri" pitchFamily="34" charset="0"/>
          <a:ea typeface="ＭＳ Ｐゴシック" pitchFamily="50" charset="-128"/>
        </a:defRPr>
      </a:lvl2pPr>
      <a:lvl3pPr algn="l" rtl="0" eaLnBrk="1" fontAlgn="base" hangingPunct="1">
        <a:spcBef>
          <a:spcPct val="0"/>
        </a:spcBef>
        <a:spcAft>
          <a:spcPct val="0"/>
        </a:spcAft>
        <a:defRPr kumimoji="1" sz="3000">
          <a:solidFill>
            <a:schemeClr val="tx1"/>
          </a:solidFill>
          <a:latin typeface="Calibri" pitchFamily="34" charset="0"/>
          <a:ea typeface="ＭＳ Ｐゴシック" pitchFamily="50" charset="-128"/>
        </a:defRPr>
      </a:lvl3pPr>
      <a:lvl4pPr algn="l" rtl="0" eaLnBrk="1" fontAlgn="base" hangingPunct="1">
        <a:spcBef>
          <a:spcPct val="0"/>
        </a:spcBef>
        <a:spcAft>
          <a:spcPct val="0"/>
        </a:spcAft>
        <a:defRPr kumimoji="1" sz="3000">
          <a:solidFill>
            <a:schemeClr val="tx1"/>
          </a:solidFill>
          <a:latin typeface="Calibri" pitchFamily="34" charset="0"/>
          <a:ea typeface="ＭＳ Ｐゴシック" pitchFamily="50" charset="-128"/>
        </a:defRPr>
      </a:lvl4pPr>
      <a:lvl5pPr algn="l" rtl="0" eaLnBrk="1" fontAlgn="base" hangingPunct="1">
        <a:spcBef>
          <a:spcPct val="0"/>
        </a:spcBef>
        <a:spcAft>
          <a:spcPct val="0"/>
        </a:spcAft>
        <a:defRPr kumimoji="1" sz="3000">
          <a:solidFill>
            <a:schemeClr val="tx1"/>
          </a:solidFill>
          <a:latin typeface="Calibri" pitchFamily="34" charset="0"/>
          <a:ea typeface="ＭＳ Ｐゴシック" pitchFamily="50" charset="-128"/>
        </a:defRPr>
      </a:lvl5pPr>
      <a:lvl6pPr marL="457200" algn="l" rtl="0" eaLnBrk="1" fontAlgn="base" hangingPunct="1">
        <a:spcBef>
          <a:spcPct val="0"/>
        </a:spcBef>
        <a:spcAft>
          <a:spcPct val="0"/>
        </a:spcAft>
        <a:defRPr kumimoji="1" sz="3000">
          <a:solidFill>
            <a:schemeClr val="tx1"/>
          </a:solidFill>
          <a:latin typeface="Calibri" pitchFamily="34" charset="0"/>
          <a:ea typeface="ＭＳ Ｐゴシック" pitchFamily="50" charset="-128"/>
        </a:defRPr>
      </a:lvl6pPr>
      <a:lvl7pPr marL="914400" algn="l" rtl="0" eaLnBrk="1" fontAlgn="base" hangingPunct="1">
        <a:spcBef>
          <a:spcPct val="0"/>
        </a:spcBef>
        <a:spcAft>
          <a:spcPct val="0"/>
        </a:spcAft>
        <a:defRPr kumimoji="1" sz="3000">
          <a:solidFill>
            <a:schemeClr val="tx1"/>
          </a:solidFill>
          <a:latin typeface="Calibri" pitchFamily="34" charset="0"/>
          <a:ea typeface="ＭＳ Ｐゴシック" pitchFamily="50" charset="-128"/>
        </a:defRPr>
      </a:lvl7pPr>
      <a:lvl8pPr marL="1371600" algn="l" rtl="0" eaLnBrk="1" fontAlgn="base" hangingPunct="1">
        <a:spcBef>
          <a:spcPct val="0"/>
        </a:spcBef>
        <a:spcAft>
          <a:spcPct val="0"/>
        </a:spcAft>
        <a:defRPr kumimoji="1" sz="3000">
          <a:solidFill>
            <a:schemeClr val="tx1"/>
          </a:solidFill>
          <a:latin typeface="Calibri" pitchFamily="34" charset="0"/>
          <a:ea typeface="ＭＳ Ｐゴシック" pitchFamily="50" charset="-128"/>
        </a:defRPr>
      </a:lvl8pPr>
      <a:lvl9pPr marL="1828800" algn="l" rtl="0" eaLnBrk="1" fontAlgn="base" hangingPunct="1">
        <a:spcBef>
          <a:spcPct val="0"/>
        </a:spcBef>
        <a:spcAft>
          <a:spcPct val="0"/>
        </a:spcAft>
        <a:defRPr kumimoji="1" sz="3000">
          <a:solidFill>
            <a:schemeClr val="tx1"/>
          </a:solidFill>
          <a:latin typeface="Calibri" pitchFamily="34" charset="0"/>
          <a:ea typeface="ＭＳ Ｐゴシック" pitchFamily="50" charset="-128"/>
        </a:defRPr>
      </a:lvl9pPr>
    </p:titleStyle>
    <p:bodyStyle>
      <a:lvl1pPr marL="357188" indent="-357188" algn="l" rtl="0" eaLnBrk="1" fontAlgn="base" hangingPunct="1">
        <a:spcBef>
          <a:spcPct val="20000"/>
        </a:spcBef>
        <a:spcAft>
          <a:spcPct val="0"/>
        </a:spcAft>
        <a:buBlip>
          <a:blip r:embed="rId15"/>
        </a:buBlip>
        <a:defRPr kumimoji="1" sz="2900">
          <a:solidFill>
            <a:schemeClr val="tx1"/>
          </a:solidFill>
          <a:latin typeface="+mn-lt"/>
          <a:ea typeface="+mn-ea"/>
          <a:cs typeface="+mn-cs"/>
        </a:defRPr>
      </a:lvl1pPr>
      <a:lvl2pPr marL="776288" indent="-298450" algn="l" rtl="0" eaLnBrk="1" fontAlgn="base" hangingPunct="1">
        <a:spcBef>
          <a:spcPct val="20000"/>
        </a:spcBef>
        <a:spcAft>
          <a:spcPct val="0"/>
        </a:spcAft>
        <a:buBlip>
          <a:blip r:embed="rId16"/>
        </a:buBlip>
        <a:defRPr kumimoji="1" sz="2500">
          <a:solidFill>
            <a:schemeClr val="tx1"/>
          </a:solidFill>
          <a:latin typeface="+mn-lt"/>
          <a:ea typeface="+mn-ea"/>
        </a:defRPr>
      </a:lvl2pPr>
      <a:lvl3pPr marL="1195388" indent="-238125" algn="l" rtl="0" eaLnBrk="1" fontAlgn="base" hangingPunct="1">
        <a:spcBef>
          <a:spcPct val="20000"/>
        </a:spcBef>
        <a:spcAft>
          <a:spcPct val="0"/>
        </a:spcAft>
        <a:buBlip>
          <a:blip r:embed="rId17"/>
        </a:buBlip>
        <a:defRPr kumimoji="1" sz="2100">
          <a:solidFill>
            <a:schemeClr val="tx1"/>
          </a:solidFill>
          <a:latin typeface="+mn-lt"/>
          <a:ea typeface="+mn-ea"/>
        </a:defRPr>
      </a:lvl3pPr>
      <a:lvl4pPr marL="1674813" indent="-238125" algn="l" rtl="0" eaLnBrk="1" fontAlgn="base" hangingPunct="1">
        <a:spcBef>
          <a:spcPct val="20000"/>
        </a:spcBef>
        <a:spcAft>
          <a:spcPct val="0"/>
        </a:spcAft>
        <a:buBlip>
          <a:blip r:embed="rId18"/>
        </a:buBlip>
        <a:defRPr kumimoji="1">
          <a:solidFill>
            <a:schemeClr val="tx1"/>
          </a:solidFill>
          <a:latin typeface="+mn-lt"/>
          <a:ea typeface="+mn-ea"/>
        </a:defRPr>
      </a:lvl4pPr>
      <a:lvl5pPr marL="2154238" indent="-238125" algn="l" rtl="0" eaLnBrk="1" fontAlgn="base" hangingPunct="1">
        <a:spcBef>
          <a:spcPct val="20000"/>
        </a:spcBef>
        <a:spcAft>
          <a:spcPct val="0"/>
        </a:spcAft>
        <a:buBlip>
          <a:blip r:embed="rId19"/>
        </a:buBlip>
        <a:defRPr kumimoji="1">
          <a:solidFill>
            <a:schemeClr val="tx1"/>
          </a:solidFill>
          <a:latin typeface="+mn-lt"/>
          <a:ea typeface="+mn-ea"/>
        </a:defRPr>
      </a:lvl5pPr>
      <a:lvl6pPr marL="2611438" indent="-238125" algn="l" rtl="0" eaLnBrk="1" fontAlgn="base" hangingPunct="1">
        <a:spcBef>
          <a:spcPct val="20000"/>
        </a:spcBef>
        <a:spcAft>
          <a:spcPct val="0"/>
        </a:spcAft>
        <a:buBlip>
          <a:blip r:embed="rId19"/>
        </a:buBlip>
        <a:defRPr kumimoji="1">
          <a:solidFill>
            <a:schemeClr val="tx1"/>
          </a:solidFill>
          <a:latin typeface="+mn-lt"/>
          <a:ea typeface="+mn-ea"/>
        </a:defRPr>
      </a:lvl6pPr>
      <a:lvl7pPr marL="3068638" indent="-238125" algn="l" rtl="0" eaLnBrk="1" fontAlgn="base" hangingPunct="1">
        <a:spcBef>
          <a:spcPct val="20000"/>
        </a:spcBef>
        <a:spcAft>
          <a:spcPct val="0"/>
        </a:spcAft>
        <a:buBlip>
          <a:blip r:embed="rId19"/>
        </a:buBlip>
        <a:defRPr kumimoji="1">
          <a:solidFill>
            <a:schemeClr val="tx1"/>
          </a:solidFill>
          <a:latin typeface="+mn-lt"/>
          <a:ea typeface="+mn-ea"/>
        </a:defRPr>
      </a:lvl7pPr>
      <a:lvl8pPr marL="3525838" indent="-238125" algn="l" rtl="0" eaLnBrk="1" fontAlgn="base" hangingPunct="1">
        <a:spcBef>
          <a:spcPct val="20000"/>
        </a:spcBef>
        <a:spcAft>
          <a:spcPct val="0"/>
        </a:spcAft>
        <a:buBlip>
          <a:blip r:embed="rId19"/>
        </a:buBlip>
        <a:defRPr kumimoji="1">
          <a:solidFill>
            <a:schemeClr val="tx1"/>
          </a:solidFill>
          <a:latin typeface="+mn-lt"/>
          <a:ea typeface="+mn-ea"/>
        </a:defRPr>
      </a:lvl8pPr>
      <a:lvl9pPr marL="3983038" indent="-238125" algn="l" rtl="0" eaLnBrk="1" fontAlgn="base" hangingPunct="1">
        <a:spcBef>
          <a:spcPct val="20000"/>
        </a:spcBef>
        <a:spcAft>
          <a:spcPct val="0"/>
        </a:spcAft>
        <a:buBlip>
          <a:blip r:embed="rId19"/>
        </a:buBlip>
        <a:defRPr kumimoji="1">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19.png"/><Relationship Id="rId5" Type="http://schemas.openxmlformats.org/officeDocument/2006/relationships/image" Target="../media/image17.png"/><Relationship Id="rId10" Type="http://schemas.openxmlformats.org/officeDocument/2006/relationships/image" Target="../media/image23.gif"/><Relationship Id="rId4" Type="http://schemas.openxmlformats.org/officeDocument/2006/relationships/image" Target="../media/image16.png"/><Relationship Id="rId9" Type="http://schemas.openxmlformats.org/officeDocument/2006/relationships/image" Target="../media/image22.gif"/></Relationships>
</file>

<file path=ppt/slides/_rels/slide11.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7.png"/><Relationship Id="rId7" Type="http://schemas.openxmlformats.org/officeDocument/2006/relationships/hyperlink" Target="http://sharaku.eorc.jaxa.jp/AMSR/MWR/AME/SST/201006/07/AME_2010060700_D_SST_gl.jp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4.wmf"/><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w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wmf"/><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p:txBody>
          <a:bodyPr/>
          <a:lstStyle/>
          <a:p>
            <a:r>
              <a:rPr kumimoji="1" lang="en-US" altLang="ja-JP" dirty="0" smtClean="0"/>
              <a:t>GPM Applications in Japan</a:t>
            </a:r>
            <a:br>
              <a:rPr kumimoji="1" lang="en-US" altLang="ja-JP" dirty="0" smtClean="0"/>
            </a:br>
            <a:r>
              <a:rPr kumimoji="1" lang="en-US" altLang="ja-JP" dirty="0" smtClean="0"/>
              <a:t>  -- Current activities and Future possibilities</a:t>
            </a:r>
            <a:endParaRPr kumimoji="1" lang="ja-JP" altLang="en-US" dirty="0"/>
          </a:p>
        </p:txBody>
      </p:sp>
      <p:sp>
        <p:nvSpPr>
          <p:cNvPr id="6" name="サブタイトル 5"/>
          <p:cNvSpPr>
            <a:spLocks noGrp="1"/>
          </p:cNvSpPr>
          <p:nvPr>
            <p:ph type="subTitle" idx="1"/>
          </p:nvPr>
        </p:nvSpPr>
        <p:spPr/>
        <p:txBody>
          <a:bodyPr/>
          <a:lstStyle/>
          <a:p>
            <a:r>
              <a:rPr kumimoji="1" lang="en-US" altLang="ja-JP" dirty="0" smtClean="0"/>
              <a:t>Riko Oki</a:t>
            </a:r>
          </a:p>
          <a:p>
            <a:r>
              <a:rPr lang="en-US" altLang="ja-JP" dirty="0" smtClean="0"/>
              <a:t>JAXA</a:t>
            </a:r>
          </a:p>
          <a:p>
            <a:r>
              <a:rPr kumimoji="1" lang="en-US" altLang="ja-JP" dirty="0" smtClean="0"/>
              <a:t>GPM Applications Workshop</a:t>
            </a:r>
          </a:p>
          <a:p>
            <a:r>
              <a:rPr lang="en-US" altLang="ja-JP" dirty="0" smtClean="0"/>
              <a:t>@NOAA Center for Weather and Climate Prediction</a:t>
            </a:r>
            <a:endParaRPr kumimoji="1" lang="ja-JP" altLang="en-US" dirty="0"/>
          </a:p>
        </p:txBody>
      </p:sp>
      <p:sp>
        <p:nvSpPr>
          <p:cNvPr id="4" name="スライド番号プレースホルダー 3"/>
          <p:cNvSpPr>
            <a:spLocks noGrp="1"/>
          </p:cNvSpPr>
          <p:nvPr>
            <p:ph type="sldNum" sz="quarter" idx="4294967295"/>
          </p:nvPr>
        </p:nvSpPr>
        <p:spPr>
          <a:xfrm>
            <a:off x="7010400" y="6464300"/>
            <a:ext cx="2133600" cy="365125"/>
          </a:xfrm>
        </p:spPr>
        <p:txBody>
          <a:bodyPr/>
          <a:lstStyle/>
          <a:p>
            <a:fld id="{EEA4C283-799E-4856-80BB-512D6780412E}" type="slidenum">
              <a:rPr lang="ja-JP" altLang="en-US" smtClean="0"/>
              <a:pPr/>
              <a:t>1</a:t>
            </a:fld>
            <a:endParaRPr lang="ja-JP" altLang="en-US" dirty="0"/>
          </a:p>
        </p:txBody>
      </p:sp>
    </p:spTree>
    <p:extLst>
      <p:ext uri="{BB962C8B-B14F-4D97-AF65-F5344CB8AC3E}">
        <p14:creationId xmlns:p14="http://schemas.microsoft.com/office/powerpoint/2010/main" val="1096528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title"/>
          </p:nvPr>
        </p:nvSpPr>
        <p:spPr/>
        <p:txBody>
          <a:bodyPr/>
          <a:lstStyle/>
          <a:p>
            <a:pPr eaLnBrk="1" hangingPunct="1"/>
            <a:r>
              <a:rPr lang="en-US" altLang="ja-JP" dirty="0" smtClean="0"/>
              <a:t>Example of GSMaP Animation</a:t>
            </a:r>
          </a:p>
        </p:txBody>
      </p:sp>
      <p:sp>
        <p:nvSpPr>
          <p:cNvPr id="7172" name="Text Box 8"/>
          <p:cNvSpPr txBox="1">
            <a:spLocks noChangeArrowheads="1"/>
          </p:cNvSpPr>
          <p:nvPr/>
        </p:nvSpPr>
        <p:spPr bwMode="auto">
          <a:xfrm>
            <a:off x="361950" y="1052513"/>
            <a:ext cx="83867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kumimoji="1" sz="2200">
                <a:solidFill>
                  <a:schemeClr val="tx1"/>
                </a:solidFill>
                <a:latin typeface="メイリオ" pitchFamily="50" charset="-128"/>
                <a:ea typeface="メイリオ" pitchFamily="50" charset="-128"/>
                <a:cs typeface="メイリオ" pitchFamily="50" charset="-128"/>
              </a:defRPr>
            </a:lvl1pPr>
            <a:lvl2pPr marL="742950" indent="-285750" eaLnBrk="0" hangingPunct="0">
              <a:spcBef>
                <a:spcPct val="20000"/>
              </a:spcBef>
              <a:buBlip>
                <a:blip r:embed="rId4"/>
              </a:buBlip>
              <a:defRPr kumimoji="1" sz="2100">
                <a:solidFill>
                  <a:schemeClr val="tx1"/>
                </a:solidFill>
                <a:latin typeface="メイリオ" pitchFamily="50" charset="-128"/>
                <a:ea typeface="メイリオ" pitchFamily="50" charset="-128"/>
                <a:cs typeface="メイリオ" pitchFamily="50" charset="-128"/>
              </a:defRPr>
            </a:lvl2pPr>
            <a:lvl3pPr marL="1143000" indent="-228600" eaLnBrk="0" hangingPunct="0">
              <a:spcBef>
                <a:spcPct val="20000"/>
              </a:spcBef>
              <a:buBlip>
                <a:blip r:embed="rId5"/>
              </a:buBlip>
              <a:defRPr kumimoji="1" sz="2000">
                <a:solidFill>
                  <a:schemeClr val="tx1"/>
                </a:solidFill>
                <a:latin typeface="メイリオ" pitchFamily="50" charset="-128"/>
                <a:ea typeface="メイリオ" pitchFamily="50" charset="-128"/>
                <a:cs typeface="メイリオ" pitchFamily="50" charset="-128"/>
              </a:defRPr>
            </a:lvl3pPr>
            <a:lvl4pPr marL="1600200" indent="-228600" eaLnBrk="0" hangingPunct="0">
              <a:spcBef>
                <a:spcPct val="20000"/>
              </a:spcBef>
              <a:buBlip>
                <a:blip r:embed="rId6"/>
              </a:buBlip>
              <a:defRPr kumimoji="1" sz="1900">
                <a:solidFill>
                  <a:schemeClr val="tx1"/>
                </a:solidFill>
                <a:latin typeface="メイリオ" pitchFamily="50" charset="-128"/>
                <a:ea typeface="メイリオ" pitchFamily="50" charset="-128"/>
                <a:cs typeface="メイリオ" pitchFamily="50" charset="-128"/>
              </a:defRPr>
            </a:lvl4pPr>
            <a:lvl5pPr marL="2057400" indent="-228600" eaLnBrk="0" hangingPunct="0">
              <a:spcBef>
                <a:spcPct val="20000"/>
              </a:spcBef>
              <a:buFont typeface="Times" pitchFamily="18" charset="0"/>
              <a:buChar char="•"/>
              <a:defRPr kumimoji="1">
                <a:solidFill>
                  <a:schemeClr val="tx1"/>
                </a:solidFill>
                <a:latin typeface="メイリオ" pitchFamily="50" charset="-128"/>
                <a:ea typeface="メイリオ" pitchFamily="50" charset="-128"/>
                <a:cs typeface="メイリオ" pitchFamily="50" charset="-128"/>
              </a:defRPr>
            </a:lvl5pPr>
            <a:lvl6pPr marL="2514600" indent="-228600" eaLnBrk="0" fontAlgn="base" hangingPunct="0">
              <a:spcBef>
                <a:spcPct val="20000"/>
              </a:spcBef>
              <a:spcAft>
                <a:spcPct val="0"/>
              </a:spcAft>
              <a:buFont typeface="Times" pitchFamily="18" charset="0"/>
              <a:buChar char="•"/>
              <a:defRPr kumimoji="1">
                <a:solidFill>
                  <a:schemeClr val="tx1"/>
                </a:solidFill>
                <a:latin typeface="メイリオ" pitchFamily="50" charset="-128"/>
                <a:ea typeface="メイリオ" pitchFamily="50" charset="-128"/>
                <a:cs typeface="メイリオ" pitchFamily="50" charset="-128"/>
              </a:defRPr>
            </a:lvl6pPr>
            <a:lvl7pPr marL="2971800" indent="-228600" eaLnBrk="0" fontAlgn="base" hangingPunct="0">
              <a:spcBef>
                <a:spcPct val="20000"/>
              </a:spcBef>
              <a:spcAft>
                <a:spcPct val="0"/>
              </a:spcAft>
              <a:buFont typeface="Times" pitchFamily="18" charset="0"/>
              <a:buChar char="•"/>
              <a:defRPr kumimoji="1">
                <a:solidFill>
                  <a:schemeClr val="tx1"/>
                </a:solidFill>
                <a:latin typeface="メイリオ" pitchFamily="50" charset="-128"/>
                <a:ea typeface="メイリオ" pitchFamily="50" charset="-128"/>
                <a:cs typeface="メイリオ" pitchFamily="50" charset="-128"/>
              </a:defRPr>
            </a:lvl7pPr>
            <a:lvl8pPr marL="3429000" indent="-228600" eaLnBrk="0" fontAlgn="base" hangingPunct="0">
              <a:spcBef>
                <a:spcPct val="20000"/>
              </a:spcBef>
              <a:spcAft>
                <a:spcPct val="0"/>
              </a:spcAft>
              <a:buFont typeface="Times" pitchFamily="18" charset="0"/>
              <a:buChar char="•"/>
              <a:defRPr kumimoji="1">
                <a:solidFill>
                  <a:schemeClr val="tx1"/>
                </a:solidFill>
                <a:latin typeface="メイリオ" pitchFamily="50" charset="-128"/>
                <a:ea typeface="メイリオ" pitchFamily="50" charset="-128"/>
                <a:cs typeface="メイリオ" pitchFamily="50" charset="-128"/>
              </a:defRPr>
            </a:lvl8pPr>
            <a:lvl9pPr marL="3886200" indent="-228600" eaLnBrk="0" fontAlgn="base" hangingPunct="0">
              <a:spcBef>
                <a:spcPct val="20000"/>
              </a:spcBef>
              <a:spcAft>
                <a:spcPct val="0"/>
              </a:spcAft>
              <a:buFont typeface="Times" pitchFamily="18" charset="0"/>
              <a:buChar char="•"/>
              <a:defRPr kumimoji="1">
                <a:solidFill>
                  <a:schemeClr val="tx1"/>
                </a:solidFill>
                <a:latin typeface="メイリオ" pitchFamily="50" charset="-128"/>
                <a:ea typeface="メイリオ" pitchFamily="50" charset="-128"/>
                <a:cs typeface="メイリオ" pitchFamily="50" charset="-128"/>
              </a:defRPr>
            </a:lvl9pPr>
          </a:lstStyle>
          <a:p>
            <a:pPr eaLnBrk="1" hangingPunct="1">
              <a:spcBef>
                <a:spcPct val="50000"/>
              </a:spcBef>
              <a:buFontTx/>
              <a:buNone/>
            </a:pPr>
            <a:r>
              <a:rPr lang="en-US" altLang="ja-JP" sz="1600" b="1" dirty="0">
                <a:latin typeface="Calibri" pitchFamily="34" charset="0"/>
                <a:ea typeface="ＭＳ Ｐゴシック" charset="-128"/>
              </a:rPr>
              <a:t>Sep. 20 – 1 Oct. 2012 (3-hourly) – Super Typhoon No.17 “JELAWAT” can be seen south of Japan </a:t>
            </a:r>
          </a:p>
        </p:txBody>
      </p:sp>
      <p:pic>
        <p:nvPicPr>
          <p:cNvPr id="7173" name="Picture 16" descr="color_ba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454525"/>
            <a:ext cx="3707904" cy="28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4"/>
          <p:cNvSpPr>
            <a:spLocks noChangeArrowheads="1"/>
          </p:cNvSpPr>
          <p:nvPr/>
        </p:nvSpPr>
        <p:spPr bwMode="auto">
          <a:xfrm>
            <a:off x="85725" y="4811713"/>
            <a:ext cx="8950325" cy="178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a:lstStyle>
            <a:lvl1pPr marL="342900" indent="-342900" eaLnBrk="0" hangingPunct="0">
              <a:spcBef>
                <a:spcPct val="20000"/>
              </a:spcBef>
              <a:buBlip>
                <a:blip r:embed="rId3"/>
              </a:buBlip>
              <a:defRPr kumimoji="1" sz="2200">
                <a:solidFill>
                  <a:schemeClr val="tx1"/>
                </a:solidFill>
                <a:latin typeface="メイリオ" pitchFamily="50" charset="-128"/>
                <a:ea typeface="メイリオ" pitchFamily="50" charset="-128"/>
                <a:cs typeface="メイリオ" pitchFamily="50" charset="-128"/>
              </a:defRPr>
            </a:lvl1pPr>
            <a:lvl2pPr marL="742950" indent="-285750" eaLnBrk="0" hangingPunct="0">
              <a:spcBef>
                <a:spcPct val="20000"/>
              </a:spcBef>
              <a:buBlip>
                <a:blip r:embed="rId4"/>
              </a:buBlip>
              <a:defRPr kumimoji="1" sz="2100">
                <a:solidFill>
                  <a:schemeClr val="tx1"/>
                </a:solidFill>
                <a:latin typeface="メイリオ" pitchFamily="50" charset="-128"/>
                <a:ea typeface="メイリオ" pitchFamily="50" charset="-128"/>
                <a:cs typeface="メイリオ" pitchFamily="50" charset="-128"/>
              </a:defRPr>
            </a:lvl2pPr>
            <a:lvl3pPr marL="1143000" indent="-228600" eaLnBrk="0" hangingPunct="0">
              <a:spcBef>
                <a:spcPct val="20000"/>
              </a:spcBef>
              <a:buBlip>
                <a:blip r:embed="rId5"/>
              </a:buBlip>
              <a:defRPr kumimoji="1" sz="2000">
                <a:solidFill>
                  <a:schemeClr val="tx1"/>
                </a:solidFill>
                <a:latin typeface="メイリオ" pitchFamily="50" charset="-128"/>
                <a:ea typeface="メイリオ" pitchFamily="50" charset="-128"/>
                <a:cs typeface="メイリオ" pitchFamily="50" charset="-128"/>
              </a:defRPr>
            </a:lvl3pPr>
            <a:lvl4pPr marL="1600200" indent="-228600" eaLnBrk="0" hangingPunct="0">
              <a:spcBef>
                <a:spcPct val="20000"/>
              </a:spcBef>
              <a:buBlip>
                <a:blip r:embed="rId6"/>
              </a:buBlip>
              <a:defRPr kumimoji="1" sz="1900">
                <a:solidFill>
                  <a:schemeClr val="tx1"/>
                </a:solidFill>
                <a:latin typeface="メイリオ" pitchFamily="50" charset="-128"/>
                <a:ea typeface="メイリオ" pitchFamily="50" charset="-128"/>
                <a:cs typeface="メイリオ" pitchFamily="50" charset="-128"/>
              </a:defRPr>
            </a:lvl4pPr>
            <a:lvl5pPr marL="2057400" indent="-228600" eaLnBrk="0" hangingPunct="0">
              <a:spcBef>
                <a:spcPct val="20000"/>
              </a:spcBef>
              <a:buFont typeface="Times" pitchFamily="18" charset="0"/>
              <a:buChar char="•"/>
              <a:defRPr kumimoji="1">
                <a:solidFill>
                  <a:schemeClr val="tx1"/>
                </a:solidFill>
                <a:latin typeface="メイリオ" pitchFamily="50" charset="-128"/>
                <a:ea typeface="メイリオ" pitchFamily="50" charset="-128"/>
                <a:cs typeface="メイリオ" pitchFamily="50" charset="-128"/>
              </a:defRPr>
            </a:lvl5pPr>
            <a:lvl6pPr marL="2514600" indent="-228600" eaLnBrk="0" fontAlgn="base" hangingPunct="0">
              <a:spcBef>
                <a:spcPct val="20000"/>
              </a:spcBef>
              <a:spcAft>
                <a:spcPct val="0"/>
              </a:spcAft>
              <a:buFont typeface="Times" pitchFamily="18" charset="0"/>
              <a:buChar char="•"/>
              <a:defRPr kumimoji="1">
                <a:solidFill>
                  <a:schemeClr val="tx1"/>
                </a:solidFill>
                <a:latin typeface="メイリオ" pitchFamily="50" charset="-128"/>
                <a:ea typeface="メイリオ" pitchFamily="50" charset="-128"/>
                <a:cs typeface="メイリオ" pitchFamily="50" charset="-128"/>
              </a:defRPr>
            </a:lvl6pPr>
            <a:lvl7pPr marL="2971800" indent="-228600" eaLnBrk="0" fontAlgn="base" hangingPunct="0">
              <a:spcBef>
                <a:spcPct val="20000"/>
              </a:spcBef>
              <a:spcAft>
                <a:spcPct val="0"/>
              </a:spcAft>
              <a:buFont typeface="Times" pitchFamily="18" charset="0"/>
              <a:buChar char="•"/>
              <a:defRPr kumimoji="1">
                <a:solidFill>
                  <a:schemeClr val="tx1"/>
                </a:solidFill>
                <a:latin typeface="メイリオ" pitchFamily="50" charset="-128"/>
                <a:ea typeface="メイリオ" pitchFamily="50" charset="-128"/>
                <a:cs typeface="メイリオ" pitchFamily="50" charset="-128"/>
              </a:defRPr>
            </a:lvl7pPr>
            <a:lvl8pPr marL="3429000" indent="-228600" eaLnBrk="0" fontAlgn="base" hangingPunct="0">
              <a:spcBef>
                <a:spcPct val="20000"/>
              </a:spcBef>
              <a:spcAft>
                <a:spcPct val="0"/>
              </a:spcAft>
              <a:buFont typeface="Times" pitchFamily="18" charset="0"/>
              <a:buChar char="•"/>
              <a:defRPr kumimoji="1">
                <a:solidFill>
                  <a:schemeClr val="tx1"/>
                </a:solidFill>
                <a:latin typeface="メイリオ" pitchFamily="50" charset="-128"/>
                <a:ea typeface="メイリオ" pitchFamily="50" charset="-128"/>
                <a:cs typeface="メイリオ" pitchFamily="50" charset="-128"/>
              </a:defRPr>
            </a:lvl8pPr>
            <a:lvl9pPr marL="3886200" indent="-228600" eaLnBrk="0" fontAlgn="base" hangingPunct="0">
              <a:spcBef>
                <a:spcPct val="20000"/>
              </a:spcBef>
              <a:spcAft>
                <a:spcPct val="0"/>
              </a:spcAft>
              <a:buFont typeface="Times" pitchFamily="18" charset="0"/>
              <a:buChar char="•"/>
              <a:defRPr kumimoji="1">
                <a:solidFill>
                  <a:schemeClr val="tx1"/>
                </a:solidFill>
                <a:latin typeface="メイリオ" pitchFamily="50" charset="-128"/>
                <a:ea typeface="メイリオ" pitchFamily="50" charset="-128"/>
                <a:cs typeface="メイリオ" pitchFamily="50" charset="-128"/>
              </a:defRPr>
            </a:lvl9pPr>
          </a:lstStyle>
          <a:p>
            <a:pPr eaLnBrk="1" hangingPunct="1">
              <a:buFontTx/>
              <a:buBlip>
                <a:blip r:embed="rId8"/>
              </a:buBlip>
            </a:pPr>
            <a:endParaRPr lang="en-US" altLang="ja-JP" sz="1600" b="1" dirty="0">
              <a:latin typeface="Arial" charset="0"/>
              <a:ea typeface="ＭＳ Ｐゴシック" charset="-128"/>
            </a:endParaRPr>
          </a:p>
        </p:txBody>
      </p:sp>
      <p:pic>
        <p:nvPicPr>
          <p:cNvPr id="7176" name="図 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1341438"/>
            <a:ext cx="914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64010" y="3955876"/>
            <a:ext cx="2857500" cy="2857500"/>
          </a:xfrm>
          <a:prstGeom prst="rect">
            <a:avLst/>
          </a:prstGeom>
          <a:ln w="19050">
            <a:solidFill>
              <a:srgbClr val="FF0000"/>
            </a:solidFill>
          </a:ln>
        </p:spPr>
      </p:pic>
      <p:pic>
        <p:nvPicPr>
          <p:cNvPr id="4" name="図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36767" y="6165304"/>
            <a:ext cx="2051720" cy="647202"/>
          </a:xfrm>
          <a:prstGeom prst="rect">
            <a:avLst/>
          </a:prstGeom>
        </p:spPr>
      </p:pic>
      <p:sp>
        <p:nvSpPr>
          <p:cNvPr id="5" name="正方形/長方形 4"/>
          <p:cNvSpPr/>
          <p:nvPr/>
        </p:nvSpPr>
        <p:spPr>
          <a:xfrm>
            <a:off x="2771800" y="1340768"/>
            <a:ext cx="1512168" cy="15121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7" name="直線コネクタ 6"/>
          <p:cNvCxnSpPr/>
          <p:nvPr/>
        </p:nvCxnSpPr>
        <p:spPr>
          <a:xfrm>
            <a:off x="4283968" y="1340768"/>
            <a:ext cx="2537542" cy="261510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2771800" y="2852936"/>
            <a:ext cx="1192210" cy="395957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14509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Recent </a:t>
            </a:r>
            <a:r>
              <a:rPr lang="en-US" altLang="ja-JP" dirty="0" smtClean="0"/>
              <a:t>this year strongest </a:t>
            </a:r>
            <a:r>
              <a:rPr kumimoji="1" lang="en-US" altLang="ja-JP" dirty="0" smtClean="0"/>
              <a:t>typhoon 30 </a:t>
            </a:r>
            <a:br>
              <a:rPr kumimoji="1" lang="en-US" altLang="ja-JP" dirty="0" smtClean="0"/>
            </a:br>
            <a:r>
              <a:rPr kumimoji="1" lang="en-US" altLang="ja-JP" dirty="0" smtClean="0"/>
              <a:t>passing through Philippians </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sp>
        <p:nvSpPr>
          <p:cNvPr id="4" name="スライド番号プレースホルダー 3"/>
          <p:cNvSpPr>
            <a:spLocks noGrp="1"/>
          </p:cNvSpPr>
          <p:nvPr>
            <p:ph type="sldNum" sz="quarter" idx="4"/>
          </p:nvPr>
        </p:nvSpPr>
        <p:spPr/>
        <p:txBody>
          <a:bodyPr/>
          <a:lstStyle/>
          <a:p>
            <a:fld id="{EEA4C283-799E-4856-80BB-512D6780412E}" type="slidenum">
              <a:rPr lang="ja-JP" altLang="en-US" smtClean="0"/>
              <a:pPr/>
              <a:t>11</a:t>
            </a:fld>
            <a:endParaRPr lang="ja-JP" altLang="en-US" dirty="0"/>
          </a:p>
        </p:txBody>
      </p:sp>
      <p:pic>
        <p:nvPicPr>
          <p:cNvPr id="1026" name="Picture 2" descr="C:\Users\oki\Desktop\GPM Applications WS\typhoon30_20131103_09.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1268760"/>
            <a:ext cx="4942557" cy="4942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2564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Increase of Registration</a:t>
            </a:r>
            <a:endParaRPr lang="ja-JP" altLang="en-US" dirty="0"/>
          </a:p>
        </p:txBody>
      </p:sp>
      <p:sp>
        <p:nvSpPr>
          <p:cNvPr id="4" name="コンテンツ プレースホルダー 3"/>
          <p:cNvSpPr>
            <a:spLocks noGrp="1"/>
          </p:cNvSpPr>
          <p:nvPr>
            <p:ph idx="1"/>
          </p:nvPr>
        </p:nvSpPr>
        <p:spPr>
          <a:xfrm>
            <a:off x="266700" y="1155700"/>
            <a:ext cx="8877300" cy="1985268"/>
          </a:xfrm>
        </p:spPr>
        <p:txBody>
          <a:bodyPr>
            <a:normAutofit fontScale="77500" lnSpcReduction="20000"/>
          </a:bodyPr>
          <a:lstStyle/>
          <a:p>
            <a:r>
              <a:rPr lang="en-US" altLang="ja-JP" dirty="0" smtClean="0"/>
              <a:t>To use GSMaP data, we’re asking users to register.</a:t>
            </a:r>
          </a:p>
          <a:p>
            <a:r>
              <a:rPr lang="en-US" altLang="ja-JP" dirty="0" smtClean="0"/>
              <a:t>At first, registration method is to send an request e-mail to JAXA contact point.</a:t>
            </a:r>
          </a:p>
          <a:p>
            <a:r>
              <a:rPr lang="en-US" altLang="ja-JP" dirty="0" smtClean="0"/>
              <a:t>In April 2012, we have introduced User Registration Form (right below) on the web site. This change dramatically increased number of user registration from 5 per month to 20 per month.</a:t>
            </a:r>
            <a:endParaRPr lang="ja-JP"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4904"/>
            <a:ext cx="5889264"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389" t="11022" r="9178" b="5320"/>
          <a:stretch/>
        </p:blipFill>
        <p:spPr bwMode="auto">
          <a:xfrm>
            <a:off x="5580112" y="2972884"/>
            <a:ext cx="3491880" cy="305762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13" name="直線コネクタ 12"/>
          <p:cNvCxnSpPr/>
          <p:nvPr/>
        </p:nvCxnSpPr>
        <p:spPr>
          <a:xfrm>
            <a:off x="3655147" y="2862158"/>
            <a:ext cx="0" cy="34730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3976860" y="6121271"/>
            <a:ext cx="1603252" cy="230832"/>
          </a:xfrm>
          <a:prstGeom prst="rect">
            <a:avLst/>
          </a:prstGeom>
          <a:solidFill>
            <a:schemeClr val="bg1"/>
          </a:solidFill>
          <a:ln>
            <a:solidFill>
              <a:schemeClr val="bg1"/>
            </a:solidFill>
          </a:ln>
        </p:spPr>
        <p:txBody>
          <a:bodyPr wrap="square" rtlCol="0">
            <a:spAutoFit/>
          </a:bodyPr>
          <a:lstStyle/>
          <a:p>
            <a:r>
              <a:rPr kumimoji="1" lang="en-US" altLang="ja-JP" sz="900" b="1" dirty="0" smtClean="0">
                <a:solidFill>
                  <a:srgbClr val="FF0000"/>
                </a:solidFill>
              </a:rPr>
              <a:t>Change </a:t>
            </a:r>
            <a:r>
              <a:rPr lang="en-US" altLang="ja-JP" sz="900" b="1" dirty="0" smtClean="0">
                <a:solidFill>
                  <a:srgbClr val="FF0000"/>
                </a:solidFill>
              </a:rPr>
              <a:t>of </a:t>
            </a:r>
            <a:r>
              <a:rPr kumimoji="1" lang="en-US" altLang="ja-JP" sz="900" b="1" dirty="0" smtClean="0">
                <a:solidFill>
                  <a:srgbClr val="FF0000"/>
                </a:solidFill>
              </a:rPr>
              <a:t>Registration Form</a:t>
            </a:r>
            <a:endParaRPr kumimoji="1" lang="ja-JP" altLang="en-US" sz="900" b="1" dirty="0" smtClean="0">
              <a:solidFill>
                <a:srgbClr val="FF0000"/>
              </a:solidFill>
            </a:endParaRPr>
          </a:p>
        </p:txBody>
      </p:sp>
      <p:sp>
        <p:nvSpPr>
          <p:cNvPr id="14" name="右矢印 13"/>
          <p:cNvSpPr/>
          <p:nvPr/>
        </p:nvSpPr>
        <p:spPr>
          <a:xfrm>
            <a:off x="3741498" y="6121405"/>
            <a:ext cx="288032" cy="269145"/>
          </a:xfrm>
          <a:prstGeom prst="rightArrow">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テキスト ボックス 15"/>
          <p:cNvSpPr txBox="1"/>
          <p:nvPr/>
        </p:nvSpPr>
        <p:spPr>
          <a:xfrm>
            <a:off x="5724128" y="5992618"/>
            <a:ext cx="3259698" cy="253916"/>
          </a:xfrm>
          <a:prstGeom prst="rect">
            <a:avLst/>
          </a:prstGeom>
          <a:noFill/>
          <a:ln>
            <a:noFill/>
          </a:ln>
        </p:spPr>
        <p:txBody>
          <a:bodyPr wrap="square" rtlCol="0">
            <a:spAutoFit/>
          </a:bodyPr>
          <a:lstStyle/>
          <a:p>
            <a:r>
              <a:rPr lang="en-US" altLang="ja-JP" sz="1050" dirty="0" smtClean="0"/>
              <a:t>Current User Registration  Form on the GSMaP Web Site </a:t>
            </a:r>
            <a:endParaRPr kumimoji="1" lang="ja-JP" altLang="en-US" sz="1050" dirty="0" smtClean="0"/>
          </a:p>
        </p:txBody>
      </p:sp>
      <p:sp>
        <p:nvSpPr>
          <p:cNvPr id="19" name="スライド番号プレースホルダー 18"/>
          <p:cNvSpPr>
            <a:spLocks noGrp="1"/>
          </p:cNvSpPr>
          <p:nvPr>
            <p:ph type="sldNum" sz="quarter" idx="4"/>
          </p:nvPr>
        </p:nvSpPr>
        <p:spPr/>
        <p:txBody>
          <a:bodyPr/>
          <a:lstStyle/>
          <a:p>
            <a:fld id="{EEA4C283-799E-4856-80BB-512D6780412E}" type="slidenum">
              <a:rPr lang="ja-JP" altLang="en-US" smtClean="0"/>
              <a:pPr/>
              <a:t>12</a:t>
            </a:fld>
            <a:endParaRPr lang="ja-JP" altLang="en-US" dirty="0"/>
          </a:p>
        </p:txBody>
      </p:sp>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4248" y="6219374"/>
            <a:ext cx="2051720" cy="647202"/>
          </a:xfrm>
          <a:prstGeom prst="rect">
            <a:avLst/>
          </a:prstGeom>
        </p:spPr>
      </p:pic>
    </p:spTree>
    <p:extLst>
      <p:ext uri="{BB962C8B-B14F-4D97-AF65-F5344CB8AC3E}">
        <p14:creationId xmlns:p14="http://schemas.microsoft.com/office/powerpoint/2010/main" val="33831658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90155" y="836712"/>
            <a:ext cx="8856984" cy="5688632"/>
          </a:xfrm>
          <a:prstGeom prst="rect">
            <a:avLst/>
          </a:prstGeom>
          <a:solidFill>
            <a:schemeClr val="accent3">
              <a:lumMod val="9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en-US" altLang="ja-JP" dirty="0" smtClean="0"/>
              <a:t>GSMaP and GPM Applications in Various Areas</a:t>
            </a:r>
            <a:endParaRPr kumimoji="1" lang="ja-JP" altLang="en-US" dirty="0"/>
          </a:p>
        </p:txBody>
      </p:sp>
      <p:sp>
        <p:nvSpPr>
          <p:cNvPr id="3" name="コンテンツ プレースホルダー 2"/>
          <p:cNvSpPr>
            <a:spLocks noGrp="1"/>
          </p:cNvSpPr>
          <p:nvPr>
            <p:ph idx="1"/>
          </p:nvPr>
        </p:nvSpPr>
        <p:spPr>
          <a:xfrm>
            <a:off x="107504" y="1155700"/>
            <a:ext cx="8877300" cy="5221288"/>
          </a:xfrm>
        </p:spPr>
        <p:txBody>
          <a:bodyPr>
            <a:normAutofit fontScale="70000" lnSpcReduction="20000"/>
          </a:bodyPr>
          <a:lstStyle/>
          <a:p>
            <a:r>
              <a:rPr kumimoji="1" lang="en-US" altLang="ja-JP" sz="3100" b="1" dirty="0" smtClean="0"/>
              <a:t>Weather forecast/monitoring</a:t>
            </a:r>
          </a:p>
          <a:p>
            <a:pPr lvl="1"/>
            <a:r>
              <a:rPr lang="en-US" altLang="ja-JP" sz="2600" dirty="0" smtClean="0"/>
              <a:t>Japan Meteorological Agency (JMA) </a:t>
            </a:r>
            <a:r>
              <a:rPr lang="en-US" altLang="ja-JP" sz="2600" dirty="0">
                <a:solidFill>
                  <a:schemeClr val="accent2"/>
                </a:solidFill>
              </a:rPr>
              <a:t>:</a:t>
            </a:r>
            <a:r>
              <a:rPr lang="en-US" altLang="ja-JP" sz="2600" dirty="0" smtClean="0">
                <a:solidFill>
                  <a:schemeClr val="accent2"/>
                </a:solidFill>
              </a:rPr>
              <a:t> NWP system, typhoon analysis</a:t>
            </a:r>
          </a:p>
          <a:p>
            <a:pPr lvl="1"/>
            <a:r>
              <a:rPr lang="en-US" altLang="ja-JP" sz="2600" dirty="0" smtClean="0"/>
              <a:t>Meteorological Research Institute </a:t>
            </a:r>
            <a:r>
              <a:rPr lang="en-US" altLang="ja-JP" sz="2600" dirty="0">
                <a:solidFill>
                  <a:schemeClr val="accent2"/>
                </a:solidFill>
              </a:rPr>
              <a:t>:</a:t>
            </a:r>
            <a:r>
              <a:rPr lang="en-US" altLang="ja-JP" sz="2600" dirty="0" smtClean="0">
                <a:solidFill>
                  <a:schemeClr val="accent2"/>
                </a:solidFill>
              </a:rPr>
              <a:t> Future NWP system</a:t>
            </a:r>
          </a:p>
          <a:p>
            <a:pPr lvl="1"/>
            <a:r>
              <a:rPr kumimoji="1" lang="en-US" altLang="ja-JP" sz="2600" dirty="0" smtClean="0"/>
              <a:t>Japan Weather Association (JWA) </a:t>
            </a:r>
            <a:r>
              <a:rPr lang="en-US" altLang="ja-JP" sz="2600" dirty="0">
                <a:solidFill>
                  <a:schemeClr val="accent2"/>
                </a:solidFill>
              </a:rPr>
              <a:t>:</a:t>
            </a:r>
            <a:r>
              <a:rPr kumimoji="1" lang="en-US" altLang="ja-JP" sz="2600" dirty="0" smtClean="0">
                <a:solidFill>
                  <a:schemeClr val="accent2"/>
                </a:solidFill>
              </a:rPr>
              <a:t> Mobile phone, weather information</a:t>
            </a:r>
          </a:p>
          <a:p>
            <a:r>
              <a:rPr lang="en-US" altLang="ja-JP" sz="3100" b="1" dirty="0" smtClean="0"/>
              <a:t>Flood warning/prediction</a:t>
            </a:r>
          </a:p>
          <a:p>
            <a:pPr lvl="1"/>
            <a:r>
              <a:rPr lang="en-US" altLang="ja-JP" sz="2600" dirty="0" smtClean="0"/>
              <a:t>International Flood Network (IFNet</a:t>
            </a:r>
            <a:r>
              <a:rPr lang="en-US" altLang="ja-JP" sz="2600" dirty="0"/>
              <a:t>), Infrastructure Development Institute (IDI) </a:t>
            </a:r>
            <a:r>
              <a:rPr lang="en-US" altLang="ja-JP" sz="2600" dirty="0">
                <a:solidFill>
                  <a:schemeClr val="accent2"/>
                </a:solidFill>
              </a:rPr>
              <a:t>:</a:t>
            </a:r>
            <a:r>
              <a:rPr lang="en-US" altLang="ja-JP" sz="2600" dirty="0" smtClean="0">
                <a:solidFill>
                  <a:schemeClr val="accent2"/>
                </a:solidFill>
              </a:rPr>
              <a:t> Global Flood Alert System (GFAS)</a:t>
            </a:r>
          </a:p>
          <a:p>
            <a:pPr lvl="1"/>
            <a:r>
              <a:rPr lang="en-US" altLang="ja-JP" sz="2600" dirty="0"/>
              <a:t>International Centre for Water Hazard and Risk Management (ICHARM</a:t>
            </a:r>
            <a:r>
              <a:rPr lang="en-US" altLang="ja-JP" sz="2600" dirty="0" smtClean="0"/>
              <a:t>) </a:t>
            </a:r>
            <a:r>
              <a:rPr lang="en-US" altLang="ja-JP" sz="2600" dirty="0" smtClean="0">
                <a:solidFill>
                  <a:schemeClr val="accent2"/>
                </a:solidFill>
              </a:rPr>
              <a:t>: Integrated Flood Analysis System (IFAS)</a:t>
            </a:r>
          </a:p>
          <a:p>
            <a:pPr lvl="1"/>
            <a:r>
              <a:rPr lang="en-US" altLang="ja-JP" sz="2600" dirty="0" smtClean="0"/>
              <a:t>Japan Water Association </a:t>
            </a:r>
            <a:r>
              <a:rPr lang="en-US" altLang="ja-JP" sz="2600" dirty="0" smtClean="0">
                <a:solidFill>
                  <a:schemeClr val="accent2"/>
                </a:solidFill>
              </a:rPr>
              <a:t>: flood potential monitoring</a:t>
            </a:r>
          </a:p>
          <a:p>
            <a:pPr lvl="1"/>
            <a:r>
              <a:rPr lang="en-US" altLang="ja-JP" sz="2600" dirty="0" smtClean="0"/>
              <a:t>UNESCO-IHP (Pakistan) </a:t>
            </a:r>
            <a:r>
              <a:rPr lang="en-US" altLang="ja-JP" sz="2600" dirty="0" smtClean="0">
                <a:solidFill>
                  <a:schemeClr val="accent2"/>
                </a:solidFill>
              </a:rPr>
              <a:t>: flood warning system using IFAS</a:t>
            </a:r>
          </a:p>
          <a:p>
            <a:pPr lvl="1"/>
            <a:r>
              <a:rPr lang="en-US" altLang="ja-JP" sz="2600" dirty="0" smtClean="0"/>
              <a:t>Asia Development Bank (ADB</a:t>
            </a:r>
            <a:r>
              <a:rPr lang="en-US" altLang="ja-JP" sz="2600" dirty="0"/>
              <a:t>) (Philippines, Bangladesh, and Viet </a:t>
            </a:r>
            <a:r>
              <a:rPr lang="en-US" altLang="ja-JP" sz="2600" dirty="0" smtClean="0"/>
              <a:t>Nam) </a:t>
            </a:r>
            <a:r>
              <a:rPr lang="en-US" altLang="ja-JP" sz="2600" dirty="0" smtClean="0">
                <a:solidFill>
                  <a:schemeClr val="accent2"/>
                </a:solidFill>
              </a:rPr>
              <a:t>: River management including flood risk</a:t>
            </a:r>
          </a:p>
          <a:p>
            <a:pPr lvl="1"/>
            <a:r>
              <a:rPr lang="en-US" altLang="ja-JP" sz="2600" dirty="0" smtClean="0"/>
              <a:t>Japan International Cooperation Agency (JICA) (Nigeria</a:t>
            </a:r>
            <a:r>
              <a:rPr lang="en-US" altLang="ja-JP" sz="2600" dirty="0"/>
              <a:t>, </a:t>
            </a:r>
            <a:r>
              <a:rPr lang="en-US" altLang="ja-JP" sz="2600" dirty="0" smtClean="0"/>
              <a:t>Mozambique, etc.) </a:t>
            </a:r>
            <a:r>
              <a:rPr lang="en-US" altLang="ja-JP" sz="2600" dirty="0" smtClean="0">
                <a:solidFill>
                  <a:schemeClr val="accent2"/>
                </a:solidFill>
              </a:rPr>
              <a:t>:  Water resource management in river-basin, flood monitoring</a:t>
            </a:r>
          </a:p>
          <a:p>
            <a:r>
              <a:rPr kumimoji="1" lang="en-US" altLang="ja-JP" sz="3100" b="1" dirty="0" smtClean="0"/>
              <a:t>Agriculture</a:t>
            </a:r>
          </a:p>
          <a:p>
            <a:pPr lvl="1"/>
            <a:r>
              <a:rPr lang="en-US" altLang="ja-JP" sz="2600" dirty="0" smtClean="0"/>
              <a:t>Chiba University </a:t>
            </a:r>
            <a:r>
              <a:rPr lang="en-US" altLang="ja-JP" sz="2600" dirty="0" smtClean="0">
                <a:solidFill>
                  <a:schemeClr val="accent2"/>
                </a:solidFill>
              </a:rPr>
              <a:t>: food </a:t>
            </a:r>
            <a:r>
              <a:rPr lang="en-US" altLang="ja-JP" sz="2600" dirty="0" smtClean="0">
                <a:solidFill>
                  <a:schemeClr val="accent2"/>
                </a:solidFill>
              </a:rPr>
              <a:t>security</a:t>
            </a:r>
          </a:p>
          <a:p>
            <a:r>
              <a:rPr lang="en-US" altLang="ja-JP" sz="3000" b="1" dirty="0"/>
              <a:t>Education</a:t>
            </a:r>
            <a:endParaRPr lang="en-US" altLang="ja-JP" sz="3000" b="1" dirty="0"/>
          </a:p>
        </p:txBody>
      </p:sp>
      <p:sp>
        <p:nvSpPr>
          <p:cNvPr id="4" name="スライド番号プレースホルダー 3"/>
          <p:cNvSpPr>
            <a:spLocks noGrp="1"/>
          </p:cNvSpPr>
          <p:nvPr>
            <p:ph type="sldNum" sz="quarter" idx="4"/>
          </p:nvPr>
        </p:nvSpPr>
        <p:spPr/>
        <p:txBody>
          <a:bodyPr/>
          <a:lstStyle/>
          <a:p>
            <a:fld id="{EEA4C283-799E-4856-80BB-512D6780412E}" type="slidenum">
              <a:rPr lang="ja-JP" altLang="en-US" smtClean="0"/>
              <a:pPr/>
              <a:t>13</a:t>
            </a:fld>
            <a:endParaRPr lang="ja-JP" altLang="en-US" dirty="0"/>
          </a:p>
        </p:txBody>
      </p:sp>
    </p:spTree>
    <p:extLst>
      <p:ext uri="{BB962C8B-B14F-4D97-AF65-F5344CB8AC3E}">
        <p14:creationId xmlns:p14="http://schemas.microsoft.com/office/powerpoint/2010/main" val="32377352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181" descr="SGLI_2007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72862">
            <a:off x="7092950" y="5067300"/>
            <a:ext cx="423863"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178" descr="GCOM-W1（2007-01Ver：座標系無し）"/>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4675" y="3311525"/>
            <a:ext cx="6381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Text Box 177"/>
          <p:cNvSpPr txBox="1">
            <a:spLocks noChangeArrowheads="1"/>
          </p:cNvSpPr>
          <p:nvPr/>
        </p:nvSpPr>
        <p:spPr bwMode="auto">
          <a:xfrm>
            <a:off x="7110413" y="3289300"/>
            <a:ext cx="1524000" cy="25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65306" tIns="32653" rIns="65306" bIns="32653">
            <a:spAutoFit/>
          </a:bodyPr>
          <a:lstStyle>
            <a:lvl1pPr defTabSz="652463" eaLnBrk="0" hangingPunct="0">
              <a:defRPr kumimoji="1" b="1">
                <a:solidFill>
                  <a:schemeClr val="tx1"/>
                </a:solidFill>
                <a:latin typeface="Arial" pitchFamily="34" charset="0"/>
                <a:ea typeface="ＭＳ Ｐゴシック" pitchFamily="50" charset="-128"/>
              </a:defRPr>
            </a:lvl1pPr>
            <a:lvl2pPr marL="742950" indent="-285750" defTabSz="652463" eaLnBrk="0" hangingPunct="0">
              <a:defRPr kumimoji="1" b="1">
                <a:solidFill>
                  <a:schemeClr val="tx1"/>
                </a:solidFill>
                <a:latin typeface="Arial" pitchFamily="34" charset="0"/>
                <a:ea typeface="ＭＳ Ｐゴシック" pitchFamily="50" charset="-128"/>
              </a:defRPr>
            </a:lvl2pPr>
            <a:lvl3pPr marL="1143000" indent="-228600" defTabSz="652463" eaLnBrk="0" hangingPunct="0">
              <a:defRPr kumimoji="1" b="1">
                <a:solidFill>
                  <a:schemeClr val="tx1"/>
                </a:solidFill>
                <a:latin typeface="Arial" pitchFamily="34" charset="0"/>
                <a:ea typeface="ＭＳ Ｐゴシック" pitchFamily="50" charset="-128"/>
              </a:defRPr>
            </a:lvl3pPr>
            <a:lvl4pPr marL="1600200" indent="-228600" defTabSz="652463" eaLnBrk="0" hangingPunct="0">
              <a:defRPr kumimoji="1" b="1">
                <a:solidFill>
                  <a:schemeClr val="tx1"/>
                </a:solidFill>
                <a:latin typeface="Arial" pitchFamily="34" charset="0"/>
                <a:ea typeface="ＭＳ Ｐゴシック" pitchFamily="50" charset="-128"/>
              </a:defRPr>
            </a:lvl4pPr>
            <a:lvl5pPr marL="2057400" indent="-228600" defTabSz="652463" eaLnBrk="0" hangingPunct="0">
              <a:defRPr kumimoji="1" b="1">
                <a:solidFill>
                  <a:schemeClr val="tx1"/>
                </a:solidFill>
                <a:latin typeface="Arial" pitchFamily="34" charset="0"/>
                <a:ea typeface="ＭＳ Ｐゴシック" pitchFamily="50" charset="-128"/>
              </a:defRPr>
            </a:lvl5pPr>
            <a:lvl6pPr marL="2514600" indent="-228600" defTabSz="652463" eaLnBrk="0" fontAlgn="base" hangingPunct="0">
              <a:spcBef>
                <a:spcPct val="0"/>
              </a:spcBef>
              <a:spcAft>
                <a:spcPct val="0"/>
              </a:spcAft>
              <a:defRPr kumimoji="1" b="1">
                <a:solidFill>
                  <a:schemeClr val="tx1"/>
                </a:solidFill>
                <a:latin typeface="Arial" pitchFamily="34" charset="0"/>
                <a:ea typeface="ＭＳ Ｐゴシック" pitchFamily="50" charset="-128"/>
              </a:defRPr>
            </a:lvl6pPr>
            <a:lvl7pPr marL="2971800" indent="-228600" defTabSz="652463" eaLnBrk="0" fontAlgn="base" hangingPunct="0">
              <a:spcBef>
                <a:spcPct val="0"/>
              </a:spcBef>
              <a:spcAft>
                <a:spcPct val="0"/>
              </a:spcAft>
              <a:defRPr kumimoji="1" b="1">
                <a:solidFill>
                  <a:schemeClr val="tx1"/>
                </a:solidFill>
                <a:latin typeface="Arial" pitchFamily="34" charset="0"/>
                <a:ea typeface="ＭＳ Ｐゴシック" pitchFamily="50" charset="-128"/>
              </a:defRPr>
            </a:lvl7pPr>
            <a:lvl8pPr marL="3429000" indent="-228600" defTabSz="652463" eaLnBrk="0" fontAlgn="base" hangingPunct="0">
              <a:spcBef>
                <a:spcPct val="0"/>
              </a:spcBef>
              <a:spcAft>
                <a:spcPct val="0"/>
              </a:spcAft>
              <a:defRPr kumimoji="1" b="1">
                <a:solidFill>
                  <a:schemeClr val="tx1"/>
                </a:solidFill>
                <a:latin typeface="Arial" pitchFamily="34" charset="0"/>
                <a:ea typeface="ＭＳ Ｐゴシック" pitchFamily="50" charset="-128"/>
              </a:defRPr>
            </a:lvl8pPr>
            <a:lvl9pPr marL="3886200" indent="-228600" defTabSz="652463" eaLnBrk="0" fontAlgn="base" hangingPunct="0">
              <a:spcBef>
                <a:spcPct val="0"/>
              </a:spcBef>
              <a:spcAft>
                <a:spcPct val="0"/>
              </a:spcAft>
              <a:defRPr kumimoji="1" b="1">
                <a:solidFill>
                  <a:schemeClr val="tx1"/>
                </a:solidFill>
                <a:latin typeface="Arial" pitchFamily="34" charset="0"/>
                <a:ea typeface="ＭＳ Ｐゴシック" pitchFamily="50" charset="-128"/>
              </a:defRPr>
            </a:lvl9pPr>
          </a:lstStyle>
          <a:p>
            <a:pPr algn="r" eaLnBrk="1" hangingPunct="1">
              <a:spcBef>
                <a:spcPct val="50000"/>
              </a:spcBef>
            </a:pPr>
            <a:r>
              <a:rPr lang="en-US" altLang="ja-JP" sz="1200" dirty="0" smtClean="0">
                <a:solidFill>
                  <a:srgbClr val="00CCFF"/>
                </a:solidFill>
                <a:latin typeface="HGS創英角ｺﾞｼｯｸUB" pitchFamily="50" charset="-128"/>
                <a:ea typeface="HGS創英角ｺﾞｼｯｸUB" pitchFamily="50" charset="-128"/>
              </a:rPr>
              <a:t>Microwave imager</a:t>
            </a:r>
            <a:endParaRPr lang="en-US" altLang="ja-JP" sz="1200" dirty="0">
              <a:solidFill>
                <a:srgbClr val="00CCFF"/>
              </a:solidFill>
              <a:latin typeface="HGS創英角ｺﾞｼｯｸUB" pitchFamily="50" charset="-128"/>
              <a:ea typeface="HGS創英角ｺﾞｼｯｸUB" pitchFamily="50" charset="-128"/>
            </a:endParaRPr>
          </a:p>
        </p:txBody>
      </p:sp>
      <p:sp>
        <p:nvSpPr>
          <p:cNvPr id="45" name="Rectangle 28"/>
          <p:cNvSpPr>
            <a:spLocks noChangeArrowheads="1"/>
          </p:cNvSpPr>
          <p:nvPr/>
        </p:nvSpPr>
        <p:spPr bwMode="auto">
          <a:xfrm>
            <a:off x="7236296" y="3500438"/>
            <a:ext cx="1433406" cy="253916"/>
          </a:xfrm>
          <a:prstGeom prst="rect">
            <a:avLst/>
          </a:prstGeom>
          <a:noFill/>
          <a:ln w="9525">
            <a:noFill/>
            <a:miter lim="800000"/>
            <a:headEnd/>
            <a:tailEnd/>
          </a:ln>
        </p:spPr>
        <p:txBody>
          <a:bodyPr wrap="none">
            <a:spAutoFit/>
          </a:bodyPr>
          <a:lstStyle/>
          <a:p>
            <a:pPr>
              <a:defRPr/>
            </a:pPr>
            <a:r>
              <a:rPr lang="en-US" altLang="ja-JP" sz="1050" b="0" dirty="0" smtClean="0">
                <a:latin typeface="+mn-ea"/>
                <a:ea typeface="+mn-ea"/>
              </a:rPr>
              <a:t>TB, SST, Sea Ice. etc.</a:t>
            </a:r>
            <a:endParaRPr lang="ja-JP" altLang="en-US" sz="1050" b="0" dirty="0">
              <a:latin typeface="+mn-ea"/>
              <a:ea typeface="+mn-ea"/>
            </a:endParaRPr>
          </a:p>
        </p:txBody>
      </p:sp>
      <p:sp>
        <p:nvSpPr>
          <p:cNvPr id="46" name="Rectangle 29"/>
          <p:cNvSpPr>
            <a:spLocks noChangeArrowheads="1"/>
          </p:cNvSpPr>
          <p:nvPr/>
        </p:nvSpPr>
        <p:spPr bwMode="auto">
          <a:xfrm>
            <a:off x="7236296" y="5233988"/>
            <a:ext cx="1451038" cy="253916"/>
          </a:xfrm>
          <a:prstGeom prst="rect">
            <a:avLst/>
          </a:prstGeom>
          <a:noFill/>
          <a:ln w="9525">
            <a:noFill/>
            <a:miter lim="800000"/>
            <a:headEnd/>
            <a:tailEnd/>
          </a:ln>
        </p:spPr>
        <p:txBody>
          <a:bodyPr wrap="none">
            <a:spAutoFit/>
          </a:bodyPr>
          <a:lstStyle/>
          <a:p>
            <a:pPr>
              <a:defRPr/>
            </a:pPr>
            <a:r>
              <a:rPr lang="en-US" altLang="ja-JP" sz="1050" dirty="0" smtClean="0">
                <a:latin typeface="+mn-ea"/>
              </a:rPr>
              <a:t>Radiance, aerosol, etc.</a:t>
            </a:r>
            <a:endParaRPr lang="ja-JP" altLang="en-US" sz="1050" b="0" dirty="0">
              <a:latin typeface="+mn-ea"/>
              <a:ea typeface="+mn-ea"/>
            </a:endParaRPr>
          </a:p>
        </p:txBody>
      </p:sp>
      <p:sp>
        <p:nvSpPr>
          <p:cNvPr id="7178" name="AutoShape 33"/>
          <p:cNvSpPr>
            <a:spLocks noChangeArrowheads="1"/>
          </p:cNvSpPr>
          <p:nvPr/>
        </p:nvSpPr>
        <p:spPr bwMode="auto">
          <a:xfrm>
            <a:off x="6842125" y="3289299"/>
            <a:ext cx="1878013" cy="3444875"/>
          </a:xfrm>
          <a:prstGeom prst="roundRect">
            <a:avLst>
              <a:gd name="adj" fmla="val 4046"/>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ja-JP" dirty="0"/>
          </a:p>
        </p:txBody>
      </p:sp>
      <p:sp>
        <p:nvSpPr>
          <p:cNvPr id="7179" name="AutoShape 33"/>
          <p:cNvSpPr>
            <a:spLocks noChangeArrowheads="1"/>
          </p:cNvSpPr>
          <p:nvPr/>
        </p:nvSpPr>
        <p:spPr bwMode="auto">
          <a:xfrm>
            <a:off x="2867025" y="3311525"/>
            <a:ext cx="3409950" cy="3430588"/>
          </a:xfrm>
          <a:prstGeom prst="roundRect">
            <a:avLst>
              <a:gd name="adj" fmla="val 2801"/>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ja-JP" dirty="0"/>
          </a:p>
        </p:txBody>
      </p:sp>
      <p:sp>
        <p:nvSpPr>
          <p:cNvPr id="49" name="Rectangle 53"/>
          <p:cNvSpPr>
            <a:spLocks noChangeArrowheads="1"/>
          </p:cNvSpPr>
          <p:nvPr/>
        </p:nvSpPr>
        <p:spPr bwMode="auto">
          <a:xfrm>
            <a:off x="7435850" y="3002979"/>
            <a:ext cx="701675" cy="354013"/>
          </a:xfrm>
          <a:prstGeom prst="rect">
            <a:avLst/>
          </a:prstGeom>
          <a:solidFill>
            <a:srgbClr val="FFFF99"/>
          </a:solidFill>
          <a:ln w="19050" algn="ctr">
            <a:solidFill>
              <a:schemeClr val="tx1"/>
            </a:solidFill>
            <a:miter lim="800000"/>
            <a:headEnd/>
            <a:tailEnd/>
          </a:ln>
        </p:spPr>
        <p:txBody>
          <a:bodyPr wrap="none" lIns="54000" rIns="54000" anchor="ctr"/>
          <a:lstStyle/>
          <a:p>
            <a:pPr algn="ctr" fontAlgn="ctr">
              <a:defRPr/>
            </a:pPr>
            <a:r>
              <a:rPr lang="en-US" altLang="ja-JP" b="0" dirty="0">
                <a:latin typeface="+mn-ea"/>
                <a:ea typeface="+mn-ea"/>
              </a:rPr>
              <a:t>JAXA</a:t>
            </a:r>
          </a:p>
        </p:txBody>
      </p:sp>
      <p:sp>
        <p:nvSpPr>
          <p:cNvPr id="50" name="Rectangle 54"/>
          <p:cNvSpPr>
            <a:spLocks noChangeArrowheads="1"/>
          </p:cNvSpPr>
          <p:nvPr/>
        </p:nvSpPr>
        <p:spPr bwMode="auto">
          <a:xfrm>
            <a:off x="3741738" y="3002980"/>
            <a:ext cx="1589087" cy="354012"/>
          </a:xfrm>
          <a:prstGeom prst="rect">
            <a:avLst/>
          </a:prstGeom>
          <a:solidFill>
            <a:srgbClr val="FFFF99"/>
          </a:solidFill>
          <a:ln w="19050" algn="ctr">
            <a:solidFill>
              <a:schemeClr val="tx1"/>
            </a:solidFill>
            <a:miter lim="800000"/>
            <a:headEnd/>
            <a:tailEnd/>
          </a:ln>
        </p:spPr>
        <p:txBody>
          <a:bodyPr wrap="none" lIns="54000" rIns="54000" anchor="ctr"/>
          <a:lstStyle/>
          <a:p>
            <a:pPr algn="ctr" fontAlgn="ctr">
              <a:defRPr/>
            </a:pPr>
            <a:r>
              <a:rPr lang="en-US" altLang="ja-JP" b="0" dirty="0" smtClean="0">
                <a:latin typeface="+mn-ea"/>
                <a:ea typeface="+mn-ea"/>
              </a:rPr>
              <a:t>JMA</a:t>
            </a:r>
            <a:endParaRPr lang="ja-JP" altLang="en-US" b="0" dirty="0">
              <a:latin typeface="+mn-ea"/>
              <a:ea typeface="+mn-ea"/>
            </a:endParaRPr>
          </a:p>
        </p:txBody>
      </p:sp>
      <p:sp>
        <p:nvSpPr>
          <p:cNvPr id="51" name="Rectangle 52"/>
          <p:cNvSpPr>
            <a:spLocks noChangeArrowheads="1"/>
          </p:cNvSpPr>
          <p:nvPr/>
        </p:nvSpPr>
        <p:spPr bwMode="auto">
          <a:xfrm>
            <a:off x="6211508" y="3356992"/>
            <a:ext cx="702436" cy="549381"/>
          </a:xfrm>
          <a:prstGeom prst="rect">
            <a:avLst/>
          </a:prstGeom>
          <a:noFill/>
          <a:ln w="9525" algn="ctr">
            <a:noFill/>
            <a:miter lim="800000"/>
            <a:headEnd/>
            <a:tailEnd/>
          </a:ln>
        </p:spPr>
        <p:txBody>
          <a:bodyPr wrap="none">
            <a:spAutoFit/>
          </a:bodyPr>
          <a:lstStyle/>
          <a:p>
            <a:pPr algn="ctr">
              <a:lnSpc>
                <a:spcPct val="90000"/>
              </a:lnSpc>
              <a:defRPr/>
            </a:pPr>
            <a:r>
              <a:rPr lang="en-US" altLang="ja-JP" sz="1100" b="0" dirty="0" smtClean="0">
                <a:latin typeface="+mj-lt"/>
              </a:rPr>
              <a:t>Provide</a:t>
            </a:r>
            <a:r>
              <a:rPr lang="en-US" altLang="ja-JP" sz="1100" dirty="0">
                <a:latin typeface="+mj-lt"/>
              </a:rPr>
              <a:t> </a:t>
            </a:r>
            <a:r>
              <a:rPr lang="en-US" altLang="ja-JP" sz="1100" dirty="0" smtClean="0">
                <a:latin typeface="+mj-lt"/>
              </a:rPr>
              <a:t/>
            </a:r>
            <a:br>
              <a:rPr lang="en-US" altLang="ja-JP" sz="1100" dirty="0" smtClean="0">
                <a:latin typeface="+mj-lt"/>
              </a:rPr>
            </a:br>
            <a:r>
              <a:rPr lang="en-US" altLang="ja-JP" sz="1100" dirty="0" smtClean="0">
                <a:latin typeface="+mj-lt"/>
              </a:rPr>
              <a:t>satellite</a:t>
            </a:r>
            <a:br>
              <a:rPr lang="en-US" altLang="ja-JP" sz="1100" dirty="0" smtClean="0">
                <a:latin typeface="+mj-lt"/>
              </a:rPr>
            </a:br>
            <a:r>
              <a:rPr lang="en-US" altLang="ja-JP" sz="1100" dirty="0" smtClean="0">
                <a:latin typeface="+mj-lt"/>
              </a:rPr>
              <a:t>data</a:t>
            </a:r>
            <a:endParaRPr lang="ja-JP" altLang="en-US" sz="1100" b="0" dirty="0">
              <a:latin typeface="+mj-lt"/>
            </a:endParaRPr>
          </a:p>
        </p:txBody>
      </p:sp>
      <p:sp>
        <p:nvSpPr>
          <p:cNvPr id="52" name="Rectangle 50"/>
          <p:cNvSpPr>
            <a:spLocks noChangeArrowheads="1"/>
          </p:cNvSpPr>
          <p:nvPr/>
        </p:nvSpPr>
        <p:spPr bwMode="auto">
          <a:xfrm>
            <a:off x="6112814" y="4449763"/>
            <a:ext cx="922047" cy="397032"/>
          </a:xfrm>
          <a:prstGeom prst="rect">
            <a:avLst/>
          </a:prstGeom>
          <a:noFill/>
          <a:ln w="9525" algn="ctr">
            <a:noFill/>
            <a:miter lim="800000"/>
            <a:headEnd/>
            <a:tailEnd/>
          </a:ln>
        </p:spPr>
        <p:txBody>
          <a:bodyPr wrap="none">
            <a:spAutoFit/>
          </a:bodyPr>
          <a:lstStyle/>
          <a:p>
            <a:pPr algn="ctr">
              <a:lnSpc>
                <a:spcPct val="90000"/>
              </a:lnSpc>
              <a:defRPr/>
            </a:pPr>
            <a:r>
              <a:rPr lang="en-US" altLang="ja-JP" sz="1050" b="0" dirty="0" smtClean="0">
                <a:latin typeface="+mj-lt"/>
                <a:ea typeface="+mn-ea"/>
              </a:rPr>
              <a:t>Validation</a:t>
            </a:r>
            <a:br>
              <a:rPr lang="en-US" altLang="ja-JP" sz="1050" b="0" dirty="0" smtClean="0">
                <a:latin typeface="+mj-lt"/>
                <a:ea typeface="+mn-ea"/>
              </a:rPr>
            </a:br>
            <a:r>
              <a:rPr lang="en-US" altLang="ja-JP" sz="1050" b="0" dirty="0" smtClean="0">
                <a:latin typeface="+mj-lt"/>
                <a:ea typeface="+mn-ea"/>
              </a:rPr>
              <a:t>cooperation</a:t>
            </a:r>
            <a:endParaRPr lang="ja-JP" altLang="en-US" sz="1050" b="0" dirty="0">
              <a:latin typeface="+mj-lt"/>
              <a:ea typeface="+mn-ea"/>
            </a:endParaRPr>
          </a:p>
        </p:txBody>
      </p:sp>
      <p:sp>
        <p:nvSpPr>
          <p:cNvPr id="53" name="Rectangle 52"/>
          <p:cNvSpPr>
            <a:spLocks noChangeArrowheads="1"/>
          </p:cNvSpPr>
          <p:nvPr/>
        </p:nvSpPr>
        <p:spPr bwMode="auto">
          <a:xfrm>
            <a:off x="6186980" y="6076950"/>
            <a:ext cx="686405" cy="549381"/>
          </a:xfrm>
          <a:prstGeom prst="rect">
            <a:avLst/>
          </a:prstGeom>
          <a:noFill/>
          <a:ln w="9525" algn="ctr">
            <a:noFill/>
            <a:miter lim="800000"/>
            <a:headEnd/>
            <a:tailEnd/>
          </a:ln>
        </p:spPr>
        <p:txBody>
          <a:bodyPr wrap="none">
            <a:spAutoFit/>
          </a:bodyPr>
          <a:lstStyle/>
          <a:p>
            <a:pPr algn="ctr">
              <a:lnSpc>
                <a:spcPct val="90000"/>
              </a:lnSpc>
              <a:defRPr/>
            </a:pPr>
            <a:r>
              <a:rPr lang="en-US" altLang="ja-JP" sz="1100" b="0" dirty="0" smtClean="0">
                <a:ea typeface="+mn-ea"/>
              </a:rPr>
              <a:t>Provide</a:t>
            </a:r>
            <a:br>
              <a:rPr lang="en-US" altLang="ja-JP" sz="1100" b="0" dirty="0" smtClean="0">
                <a:ea typeface="+mn-ea"/>
              </a:rPr>
            </a:br>
            <a:r>
              <a:rPr lang="en-US" altLang="ja-JP" sz="1100" b="0" dirty="0" smtClean="0">
                <a:ea typeface="+mn-ea"/>
              </a:rPr>
              <a:t>weather</a:t>
            </a:r>
            <a:br>
              <a:rPr lang="en-US" altLang="ja-JP" sz="1100" b="0" dirty="0" smtClean="0">
                <a:ea typeface="+mn-ea"/>
              </a:rPr>
            </a:br>
            <a:r>
              <a:rPr lang="en-US" altLang="ja-JP" sz="1100" b="0" dirty="0" smtClean="0">
                <a:ea typeface="+mn-ea"/>
              </a:rPr>
              <a:t>data</a:t>
            </a:r>
            <a:endParaRPr lang="ja-JP" altLang="en-US" sz="1100" b="0" dirty="0">
              <a:ea typeface="+mn-ea"/>
            </a:endParaRPr>
          </a:p>
        </p:txBody>
      </p:sp>
      <p:sp>
        <p:nvSpPr>
          <p:cNvPr id="7185" name="Rectangle 48"/>
          <p:cNvSpPr>
            <a:spLocks noChangeArrowheads="1"/>
          </p:cNvSpPr>
          <p:nvPr/>
        </p:nvSpPr>
        <p:spPr bwMode="auto">
          <a:xfrm>
            <a:off x="3019425" y="4616450"/>
            <a:ext cx="106997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ja-JP" sz="900" b="0" dirty="0" smtClean="0"/>
              <a:t>Global Model</a:t>
            </a:r>
            <a:endParaRPr lang="ja-JP" altLang="en-US" sz="900" b="0" dirty="0"/>
          </a:p>
        </p:txBody>
      </p:sp>
      <p:sp>
        <p:nvSpPr>
          <p:cNvPr id="55" name="Rectangle 64"/>
          <p:cNvSpPr>
            <a:spLocks noChangeArrowheads="1"/>
          </p:cNvSpPr>
          <p:nvPr/>
        </p:nvSpPr>
        <p:spPr bwMode="auto">
          <a:xfrm>
            <a:off x="3314494" y="3340100"/>
            <a:ext cx="2560253" cy="307777"/>
          </a:xfrm>
          <a:prstGeom prst="rect">
            <a:avLst/>
          </a:prstGeom>
          <a:noFill/>
          <a:ln w="9525">
            <a:noFill/>
            <a:miter lim="800000"/>
            <a:headEnd/>
            <a:tailEnd/>
          </a:ln>
        </p:spPr>
        <p:txBody>
          <a:bodyPr wrap="none">
            <a:spAutoFit/>
          </a:bodyPr>
          <a:lstStyle/>
          <a:p>
            <a:pPr>
              <a:defRPr/>
            </a:pPr>
            <a:r>
              <a:rPr lang="en-US" altLang="ja-JP" sz="1400" b="0" dirty="0" smtClean="0">
                <a:ea typeface="+mn-ea"/>
              </a:rPr>
              <a:t>Numerical Weather Prediction</a:t>
            </a:r>
            <a:endParaRPr lang="ja-JP" altLang="en-US" sz="1400" b="0" dirty="0">
              <a:ea typeface="+mn-ea"/>
            </a:endParaRPr>
          </a:p>
        </p:txBody>
      </p:sp>
      <p:sp>
        <p:nvSpPr>
          <p:cNvPr id="56" name="Text Box 66"/>
          <p:cNvSpPr txBox="1">
            <a:spLocks noChangeArrowheads="1"/>
          </p:cNvSpPr>
          <p:nvPr/>
        </p:nvSpPr>
        <p:spPr bwMode="auto">
          <a:xfrm>
            <a:off x="2947988" y="6516688"/>
            <a:ext cx="1692275" cy="246062"/>
          </a:xfrm>
          <a:prstGeom prst="rect">
            <a:avLst/>
          </a:prstGeom>
          <a:noFill/>
          <a:ln w="9525">
            <a:noFill/>
            <a:miter lim="800000"/>
            <a:headEnd/>
            <a:tailEnd/>
          </a:ln>
        </p:spPr>
        <p:txBody>
          <a:bodyPr>
            <a:spAutoFit/>
          </a:bodyPr>
          <a:lstStyle/>
          <a:p>
            <a:pPr>
              <a:spcBef>
                <a:spcPct val="50000"/>
              </a:spcBef>
              <a:defRPr/>
            </a:pPr>
            <a:r>
              <a:rPr lang="en-US" altLang="ja-JP" sz="1000" dirty="0" smtClean="0">
                <a:latin typeface="+mn-ea"/>
                <a:ea typeface="+mn-ea"/>
              </a:rPr>
              <a:t>Provided by </a:t>
            </a:r>
            <a:r>
              <a:rPr lang="en-US" altLang="ja-JP" sz="1000" dirty="0">
                <a:latin typeface="+mj-lt"/>
              </a:rPr>
              <a:t>J</a:t>
            </a:r>
            <a:r>
              <a:rPr lang="en-US" altLang="ja-JP" sz="1000" dirty="0" smtClean="0">
                <a:latin typeface="+mj-lt"/>
              </a:rPr>
              <a:t>MA</a:t>
            </a:r>
            <a:endParaRPr lang="ja-JP" altLang="en-US" sz="1000" dirty="0">
              <a:latin typeface="+mj-lt"/>
            </a:endParaRPr>
          </a:p>
        </p:txBody>
      </p:sp>
      <p:pic>
        <p:nvPicPr>
          <p:cNvPr id="7188"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16250" y="3635375"/>
            <a:ext cx="30861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9" name="Rectangle 48"/>
          <p:cNvSpPr>
            <a:spLocks noChangeArrowheads="1"/>
          </p:cNvSpPr>
          <p:nvPr/>
        </p:nvSpPr>
        <p:spPr bwMode="auto">
          <a:xfrm>
            <a:off x="3995937" y="4616450"/>
            <a:ext cx="112851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ja-JP" sz="900" b="0" dirty="0" smtClean="0"/>
              <a:t>Meso-scale Model</a:t>
            </a:r>
            <a:endParaRPr lang="ja-JP" altLang="en-US" sz="900" b="0" dirty="0"/>
          </a:p>
        </p:txBody>
      </p:sp>
      <p:sp>
        <p:nvSpPr>
          <p:cNvPr id="7190" name="Rectangle 48"/>
          <p:cNvSpPr>
            <a:spLocks noChangeArrowheads="1"/>
          </p:cNvSpPr>
          <p:nvPr/>
        </p:nvSpPr>
        <p:spPr bwMode="auto">
          <a:xfrm>
            <a:off x="5103813" y="4618038"/>
            <a:ext cx="118586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ja-JP" sz="900" dirty="0" smtClean="0"/>
              <a:t>Local Model</a:t>
            </a:r>
            <a:endParaRPr lang="ja-JP" altLang="en-US" sz="900" b="0" dirty="0"/>
          </a:p>
        </p:txBody>
      </p:sp>
      <p:sp>
        <p:nvSpPr>
          <p:cNvPr id="60" name="Rectangle 64"/>
          <p:cNvSpPr>
            <a:spLocks noChangeArrowheads="1"/>
          </p:cNvSpPr>
          <p:nvPr/>
        </p:nvSpPr>
        <p:spPr bwMode="auto">
          <a:xfrm>
            <a:off x="2843808" y="4941168"/>
            <a:ext cx="3398687" cy="307777"/>
          </a:xfrm>
          <a:prstGeom prst="rect">
            <a:avLst/>
          </a:prstGeom>
          <a:noFill/>
          <a:ln w="9525">
            <a:noFill/>
            <a:miter lim="800000"/>
            <a:headEnd/>
            <a:tailEnd/>
          </a:ln>
        </p:spPr>
        <p:txBody>
          <a:bodyPr wrap="none">
            <a:spAutoFit/>
          </a:bodyPr>
          <a:lstStyle/>
          <a:p>
            <a:pPr algn="ctr">
              <a:defRPr/>
            </a:pPr>
            <a:r>
              <a:rPr lang="en-US" altLang="ja-JP" sz="1400" b="0" dirty="0" smtClean="0">
                <a:latin typeface="+mj-lt"/>
                <a:ea typeface="+mn-ea"/>
              </a:rPr>
              <a:t>Analysis and evaluation of current status</a:t>
            </a:r>
            <a:endParaRPr lang="ja-JP" altLang="en-US" sz="1400" b="0" dirty="0">
              <a:latin typeface="+mj-lt"/>
              <a:ea typeface="+mn-ea"/>
            </a:endParaRPr>
          </a:p>
        </p:txBody>
      </p:sp>
      <p:pic>
        <p:nvPicPr>
          <p:cNvPr id="7192" name="Picture 109" descr="image_uvc_allch_MYD200906-21"/>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23100" y="5602288"/>
            <a:ext cx="1558925"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3" name="Text Box 180"/>
          <p:cNvSpPr txBox="1">
            <a:spLocks noChangeArrowheads="1"/>
          </p:cNvSpPr>
          <p:nvPr/>
        </p:nvSpPr>
        <p:spPr bwMode="auto">
          <a:xfrm>
            <a:off x="7337425" y="5053013"/>
            <a:ext cx="1296988"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lvl1pPr defTabSz="652463" eaLnBrk="0" hangingPunct="0">
              <a:defRPr kumimoji="1" b="1">
                <a:solidFill>
                  <a:schemeClr val="tx1"/>
                </a:solidFill>
                <a:latin typeface="Arial" pitchFamily="34" charset="0"/>
                <a:ea typeface="ＭＳ Ｐゴシック" pitchFamily="50" charset="-128"/>
              </a:defRPr>
            </a:lvl1pPr>
            <a:lvl2pPr marL="742950" indent="-285750" defTabSz="652463" eaLnBrk="0" hangingPunct="0">
              <a:defRPr kumimoji="1" b="1">
                <a:solidFill>
                  <a:schemeClr val="tx1"/>
                </a:solidFill>
                <a:latin typeface="Arial" pitchFamily="34" charset="0"/>
                <a:ea typeface="ＭＳ Ｐゴシック" pitchFamily="50" charset="-128"/>
              </a:defRPr>
            </a:lvl2pPr>
            <a:lvl3pPr marL="1143000" indent="-228600" defTabSz="652463" eaLnBrk="0" hangingPunct="0">
              <a:defRPr kumimoji="1" b="1">
                <a:solidFill>
                  <a:schemeClr val="tx1"/>
                </a:solidFill>
                <a:latin typeface="Arial" pitchFamily="34" charset="0"/>
                <a:ea typeface="ＭＳ Ｐゴシック" pitchFamily="50" charset="-128"/>
              </a:defRPr>
            </a:lvl3pPr>
            <a:lvl4pPr marL="1600200" indent="-228600" defTabSz="652463" eaLnBrk="0" hangingPunct="0">
              <a:defRPr kumimoji="1" b="1">
                <a:solidFill>
                  <a:schemeClr val="tx1"/>
                </a:solidFill>
                <a:latin typeface="Arial" pitchFamily="34" charset="0"/>
                <a:ea typeface="ＭＳ Ｐゴシック" pitchFamily="50" charset="-128"/>
              </a:defRPr>
            </a:lvl4pPr>
            <a:lvl5pPr marL="2057400" indent="-228600" defTabSz="652463" eaLnBrk="0" hangingPunct="0">
              <a:defRPr kumimoji="1" b="1">
                <a:solidFill>
                  <a:schemeClr val="tx1"/>
                </a:solidFill>
                <a:latin typeface="Arial" pitchFamily="34" charset="0"/>
                <a:ea typeface="ＭＳ Ｐゴシック" pitchFamily="50" charset="-128"/>
              </a:defRPr>
            </a:lvl5pPr>
            <a:lvl6pPr marL="2514600" indent="-228600" defTabSz="652463" eaLnBrk="0" fontAlgn="base" hangingPunct="0">
              <a:spcBef>
                <a:spcPct val="0"/>
              </a:spcBef>
              <a:spcAft>
                <a:spcPct val="0"/>
              </a:spcAft>
              <a:defRPr kumimoji="1" b="1">
                <a:solidFill>
                  <a:schemeClr val="tx1"/>
                </a:solidFill>
                <a:latin typeface="Arial" pitchFamily="34" charset="0"/>
                <a:ea typeface="ＭＳ Ｐゴシック" pitchFamily="50" charset="-128"/>
              </a:defRPr>
            </a:lvl6pPr>
            <a:lvl7pPr marL="2971800" indent="-228600" defTabSz="652463" eaLnBrk="0" fontAlgn="base" hangingPunct="0">
              <a:spcBef>
                <a:spcPct val="0"/>
              </a:spcBef>
              <a:spcAft>
                <a:spcPct val="0"/>
              </a:spcAft>
              <a:defRPr kumimoji="1" b="1">
                <a:solidFill>
                  <a:schemeClr val="tx1"/>
                </a:solidFill>
                <a:latin typeface="Arial" pitchFamily="34" charset="0"/>
                <a:ea typeface="ＭＳ Ｐゴシック" pitchFamily="50" charset="-128"/>
              </a:defRPr>
            </a:lvl7pPr>
            <a:lvl8pPr marL="3429000" indent="-228600" defTabSz="652463" eaLnBrk="0" fontAlgn="base" hangingPunct="0">
              <a:spcBef>
                <a:spcPct val="0"/>
              </a:spcBef>
              <a:spcAft>
                <a:spcPct val="0"/>
              </a:spcAft>
              <a:defRPr kumimoji="1" b="1">
                <a:solidFill>
                  <a:schemeClr val="tx1"/>
                </a:solidFill>
                <a:latin typeface="Arial" pitchFamily="34" charset="0"/>
                <a:ea typeface="ＭＳ Ｐゴシック" pitchFamily="50" charset="-128"/>
              </a:defRPr>
            </a:lvl8pPr>
            <a:lvl9pPr marL="3886200" indent="-228600" defTabSz="652463" eaLnBrk="0" fontAlgn="base" hangingPunct="0">
              <a:spcBef>
                <a:spcPct val="0"/>
              </a:spcBef>
              <a:spcAft>
                <a:spcPct val="0"/>
              </a:spcAft>
              <a:defRPr kumimoji="1" b="1">
                <a:solidFill>
                  <a:schemeClr val="tx1"/>
                </a:solidFill>
                <a:latin typeface="Arial" pitchFamily="34" charset="0"/>
                <a:ea typeface="ＭＳ Ｐゴシック" pitchFamily="50" charset="-128"/>
              </a:defRPr>
            </a:lvl9pPr>
          </a:lstStyle>
          <a:p>
            <a:pPr algn="r" eaLnBrk="1" hangingPunct="1">
              <a:spcBef>
                <a:spcPct val="50000"/>
              </a:spcBef>
            </a:pPr>
            <a:r>
              <a:rPr lang="en-US" altLang="ja-JP" sz="1200" dirty="0" smtClean="0">
                <a:solidFill>
                  <a:srgbClr val="FF6600"/>
                </a:solidFill>
                <a:latin typeface="HGS創英角ｺﾞｼｯｸUB" pitchFamily="50" charset="-128"/>
                <a:ea typeface="HGS創英角ｺﾞｼｯｸUB" pitchFamily="50" charset="-128"/>
              </a:rPr>
              <a:t>Optical imager</a:t>
            </a:r>
            <a:endParaRPr lang="en-US" altLang="ja-JP" sz="1200" dirty="0">
              <a:solidFill>
                <a:srgbClr val="FF6600"/>
              </a:solidFill>
              <a:latin typeface="HGS創英角ｺﾞｼｯｸUB" pitchFamily="50" charset="-128"/>
              <a:ea typeface="HGS創英角ｺﾞｼｯｸUB" pitchFamily="50" charset="-128"/>
            </a:endParaRPr>
          </a:p>
        </p:txBody>
      </p:sp>
      <p:sp>
        <p:nvSpPr>
          <p:cNvPr id="7194" name="Text Box 61"/>
          <p:cNvSpPr txBox="1">
            <a:spLocks noChangeArrowheads="1"/>
          </p:cNvSpPr>
          <p:nvPr/>
        </p:nvSpPr>
        <p:spPr bwMode="auto">
          <a:xfrm>
            <a:off x="6899275" y="6437313"/>
            <a:ext cx="183038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b="1">
                <a:solidFill>
                  <a:schemeClr val="tx1"/>
                </a:solidFill>
                <a:latin typeface="Arial" pitchFamily="34" charset="0"/>
                <a:ea typeface="ＭＳ Ｐゴシック" pitchFamily="50" charset="-128"/>
              </a:defRPr>
            </a:lvl1pPr>
            <a:lvl2pPr marL="742950" indent="-285750" eaLnBrk="0" hangingPunct="0">
              <a:defRPr kumimoji="1" b="1">
                <a:solidFill>
                  <a:schemeClr val="tx1"/>
                </a:solidFill>
                <a:latin typeface="Arial" pitchFamily="34" charset="0"/>
                <a:ea typeface="ＭＳ Ｐゴシック" pitchFamily="50" charset="-128"/>
              </a:defRPr>
            </a:lvl2pPr>
            <a:lvl3pPr marL="1143000" indent="-228600" eaLnBrk="0" hangingPunct="0">
              <a:defRPr kumimoji="1" b="1">
                <a:solidFill>
                  <a:schemeClr val="tx1"/>
                </a:solidFill>
                <a:latin typeface="Arial" pitchFamily="34" charset="0"/>
                <a:ea typeface="ＭＳ Ｐゴシック" pitchFamily="50" charset="-128"/>
              </a:defRPr>
            </a:lvl3pPr>
            <a:lvl4pPr marL="1600200" indent="-228600" eaLnBrk="0" hangingPunct="0">
              <a:defRPr kumimoji="1" b="1">
                <a:solidFill>
                  <a:schemeClr val="tx1"/>
                </a:solidFill>
                <a:latin typeface="Arial" pitchFamily="34" charset="0"/>
                <a:ea typeface="ＭＳ Ｐゴシック" pitchFamily="50" charset="-128"/>
              </a:defRPr>
            </a:lvl4pPr>
            <a:lvl5pPr marL="2057400" indent="-228600" eaLnBrk="0" hangingPunct="0">
              <a:defRPr kumimoji="1"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b="1">
                <a:solidFill>
                  <a:schemeClr val="tx1"/>
                </a:solidFill>
                <a:latin typeface="Arial" pitchFamily="34" charset="0"/>
                <a:ea typeface="ＭＳ Ｐゴシック" pitchFamily="50" charset="-128"/>
              </a:defRPr>
            </a:lvl9pPr>
          </a:lstStyle>
          <a:p>
            <a:pPr algn="ctr" eaLnBrk="1" hangingPunct="1">
              <a:spcBef>
                <a:spcPct val="50000"/>
              </a:spcBef>
            </a:pPr>
            <a:r>
              <a:rPr lang="en-US" altLang="ja-JP" sz="900" b="0" dirty="0" smtClean="0">
                <a:latin typeface="ＭＳ Ｐゴシック" pitchFamily="50" charset="-128"/>
              </a:rPr>
              <a:t>Example of aerosol distribution</a:t>
            </a:r>
            <a:endParaRPr lang="en-US" altLang="ja-JP" sz="900" b="0" dirty="0">
              <a:latin typeface="ＭＳ Ｐゴシック" pitchFamily="50" charset="-128"/>
            </a:endParaRPr>
          </a:p>
        </p:txBody>
      </p:sp>
      <p:pic>
        <p:nvPicPr>
          <p:cNvPr id="7195" name="Picture 2" descr="http://sharaku.eorc.jaxa.jp/AMSR/MWR/AME/SST/201006/07/AME_2010060700_D_SST_gl_l.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35800" y="3762375"/>
            <a:ext cx="15605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6" name="Text Box 61"/>
          <p:cNvSpPr txBox="1">
            <a:spLocks noChangeArrowheads="1"/>
          </p:cNvSpPr>
          <p:nvPr/>
        </p:nvSpPr>
        <p:spPr bwMode="auto">
          <a:xfrm>
            <a:off x="6910388" y="4776788"/>
            <a:ext cx="1830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b="1">
                <a:solidFill>
                  <a:schemeClr val="tx1"/>
                </a:solidFill>
                <a:latin typeface="Arial" pitchFamily="34" charset="0"/>
                <a:ea typeface="ＭＳ Ｐゴシック" pitchFamily="50" charset="-128"/>
              </a:defRPr>
            </a:lvl1pPr>
            <a:lvl2pPr marL="742950" indent="-285750" eaLnBrk="0" hangingPunct="0">
              <a:defRPr kumimoji="1" b="1">
                <a:solidFill>
                  <a:schemeClr val="tx1"/>
                </a:solidFill>
                <a:latin typeface="Arial" pitchFamily="34" charset="0"/>
                <a:ea typeface="ＭＳ Ｐゴシック" pitchFamily="50" charset="-128"/>
              </a:defRPr>
            </a:lvl2pPr>
            <a:lvl3pPr marL="1143000" indent="-228600" eaLnBrk="0" hangingPunct="0">
              <a:defRPr kumimoji="1" b="1">
                <a:solidFill>
                  <a:schemeClr val="tx1"/>
                </a:solidFill>
                <a:latin typeface="Arial" pitchFamily="34" charset="0"/>
                <a:ea typeface="ＭＳ Ｐゴシック" pitchFamily="50" charset="-128"/>
              </a:defRPr>
            </a:lvl3pPr>
            <a:lvl4pPr marL="1600200" indent="-228600" eaLnBrk="0" hangingPunct="0">
              <a:defRPr kumimoji="1" b="1">
                <a:solidFill>
                  <a:schemeClr val="tx1"/>
                </a:solidFill>
                <a:latin typeface="Arial" pitchFamily="34" charset="0"/>
                <a:ea typeface="ＭＳ Ｐゴシック" pitchFamily="50" charset="-128"/>
              </a:defRPr>
            </a:lvl4pPr>
            <a:lvl5pPr marL="2057400" indent="-228600" eaLnBrk="0" hangingPunct="0">
              <a:defRPr kumimoji="1"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b="1">
                <a:solidFill>
                  <a:schemeClr val="tx1"/>
                </a:solidFill>
                <a:latin typeface="Arial" pitchFamily="34" charset="0"/>
                <a:ea typeface="ＭＳ Ｐゴシック" pitchFamily="50" charset="-128"/>
              </a:defRPr>
            </a:lvl9pPr>
          </a:lstStyle>
          <a:p>
            <a:pPr algn="ctr" eaLnBrk="1" hangingPunct="1">
              <a:spcBef>
                <a:spcPct val="50000"/>
              </a:spcBef>
            </a:pPr>
            <a:r>
              <a:rPr lang="en-US" altLang="ja-JP" sz="900" b="0" dirty="0" smtClean="0">
                <a:latin typeface="ＭＳ Ｐゴシック" pitchFamily="50" charset="-128"/>
              </a:rPr>
              <a:t>Example of Sea Surface Temperature (SST)</a:t>
            </a:r>
            <a:endParaRPr lang="en-US" altLang="ja-JP" sz="900" b="0" dirty="0">
              <a:latin typeface="ＭＳ Ｐゴシック" pitchFamily="50" charset="-128"/>
            </a:endParaRPr>
          </a:p>
        </p:txBody>
      </p:sp>
      <p:pic>
        <p:nvPicPr>
          <p:cNvPr id="7197" name="Picture 1029" descr="200604081500-0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84725" y="5224463"/>
            <a:ext cx="1284288"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8" name="Rectangle 48"/>
          <p:cNvSpPr>
            <a:spLocks noChangeArrowheads="1"/>
          </p:cNvSpPr>
          <p:nvPr/>
        </p:nvSpPr>
        <p:spPr bwMode="auto">
          <a:xfrm>
            <a:off x="5000625" y="6338888"/>
            <a:ext cx="7905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ja-JP" sz="900" b="0" dirty="0" smtClean="0"/>
              <a:t>Forecast of yellow sand</a:t>
            </a:r>
            <a:endParaRPr lang="ja-JP" altLang="en-US" sz="900" b="0" dirty="0"/>
          </a:p>
        </p:txBody>
      </p:sp>
      <p:sp>
        <p:nvSpPr>
          <p:cNvPr id="7199" name="Rectangle 48"/>
          <p:cNvSpPr>
            <a:spLocks noChangeArrowheads="1"/>
          </p:cNvSpPr>
          <p:nvPr/>
        </p:nvSpPr>
        <p:spPr bwMode="auto">
          <a:xfrm>
            <a:off x="3379788" y="6334125"/>
            <a:ext cx="9271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ja-JP" sz="900" b="0" dirty="0" smtClean="0"/>
              <a:t>SST analysis</a:t>
            </a:r>
            <a:endParaRPr lang="ja-JP" altLang="en-US" sz="900" b="0" dirty="0"/>
          </a:p>
        </p:txBody>
      </p:sp>
      <p:sp>
        <p:nvSpPr>
          <p:cNvPr id="70" name="右矢印 69"/>
          <p:cNvSpPr/>
          <p:nvPr/>
        </p:nvSpPr>
        <p:spPr bwMode="auto">
          <a:xfrm>
            <a:off x="2267744" y="4704863"/>
            <a:ext cx="438251" cy="433823"/>
          </a:xfrm>
          <a:prstGeom prst="rightArrow">
            <a:avLst/>
          </a:prstGeom>
          <a:solidFill>
            <a:srgbClr val="FFCCCC"/>
          </a:solidFill>
          <a:ln w="9525" cap="flat" cmpd="sng" algn="ctr">
            <a:solidFill>
              <a:schemeClr val="tx1"/>
            </a:solidFill>
            <a:prstDash val="solid"/>
            <a:round/>
            <a:headEnd type="none" w="med" len="med"/>
            <a:tailEnd type="none" w="med" len="med"/>
          </a:ln>
          <a:effectLst/>
          <a:scene3d>
            <a:camera prst="orthographicFront">
              <a:rot lat="0" lon="10800000" rev="0"/>
            </a:camera>
            <a:lightRig rig="threePt" dir="t"/>
          </a:scene3d>
        </p:spPr>
        <p:txBody>
          <a:bodyPr/>
          <a:lstStyle/>
          <a:p>
            <a:pPr>
              <a:defRPr/>
            </a:pPr>
            <a:endParaRPr lang="ja-JP" altLang="en-US" dirty="0">
              <a:latin typeface="Arial" charset="0"/>
            </a:endParaRPr>
          </a:p>
        </p:txBody>
      </p:sp>
      <p:pic>
        <p:nvPicPr>
          <p:cNvPr id="7202" name="Picture 4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41650" y="5218113"/>
            <a:ext cx="160655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3" name="角丸四角形 40"/>
          <p:cNvSpPr>
            <a:spLocks noChangeArrowheads="1"/>
          </p:cNvSpPr>
          <p:nvPr/>
        </p:nvSpPr>
        <p:spPr bwMode="auto">
          <a:xfrm>
            <a:off x="107504" y="3340100"/>
            <a:ext cx="2034034" cy="3411538"/>
          </a:xfrm>
          <a:prstGeom prst="roundRect">
            <a:avLst>
              <a:gd name="adj" fmla="val 2981"/>
            </a:avLst>
          </a:prstGeom>
          <a:solidFill>
            <a:srgbClr val="FFCCCC"/>
          </a:solidFill>
          <a:ln w="19050" algn="ctr">
            <a:solidFill>
              <a:schemeClr val="tx1"/>
            </a:solidFill>
            <a:round/>
            <a:headEnd/>
            <a:tailEnd/>
          </a:ln>
        </p:spPr>
        <p:txBody>
          <a:bodyPr/>
          <a:lstStyle/>
          <a:p>
            <a:pPr marL="171450" indent="-171450">
              <a:buFont typeface="Arial" pitchFamily="34" charset="0"/>
              <a:buChar char="•"/>
            </a:pPr>
            <a:r>
              <a:rPr lang="en-US" altLang="ja-JP" sz="1200" dirty="0"/>
              <a:t>P</a:t>
            </a:r>
            <a:r>
              <a:rPr lang="en-US" altLang="ja-JP" sz="1200" b="0" dirty="0" smtClean="0"/>
              <a:t>ublic</a:t>
            </a:r>
            <a:endParaRPr lang="en-US" altLang="ja-JP" sz="1200" b="0" dirty="0"/>
          </a:p>
          <a:p>
            <a:pPr marL="171450" indent="-171450">
              <a:buFont typeface="Arial" pitchFamily="34" charset="0"/>
              <a:buChar char="•"/>
            </a:pPr>
            <a:r>
              <a:rPr lang="en-US" altLang="ja-JP" sz="1200" dirty="0" smtClean="0"/>
              <a:t>Disaster prevention agencies</a:t>
            </a:r>
            <a:endParaRPr lang="en-US" altLang="ja-JP" sz="1200" b="0" dirty="0"/>
          </a:p>
          <a:p>
            <a:pPr marL="171450" indent="-171450">
              <a:buFont typeface="Arial" pitchFamily="34" charset="0"/>
              <a:buChar char="•"/>
            </a:pPr>
            <a:r>
              <a:rPr lang="en-US" altLang="ja-JP" sz="1200" b="0" dirty="0" smtClean="0"/>
              <a:t>Local government</a:t>
            </a:r>
          </a:p>
          <a:p>
            <a:pPr marL="171450" indent="-171450">
              <a:buFont typeface="Arial" pitchFamily="34" charset="0"/>
              <a:buChar char="•"/>
            </a:pPr>
            <a:r>
              <a:rPr lang="en-US" altLang="ja-JP" sz="1200" dirty="0" smtClean="0"/>
              <a:t>Private weather companies</a:t>
            </a:r>
            <a:endParaRPr lang="en-US" altLang="ja-JP" sz="1200" b="0" dirty="0"/>
          </a:p>
          <a:p>
            <a:pPr marL="171450" indent="-171450">
              <a:buFont typeface="Arial" pitchFamily="34" charset="0"/>
              <a:buChar char="•"/>
            </a:pPr>
            <a:r>
              <a:rPr lang="en-US" altLang="ja-JP" sz="1200" dirty="0" smtClean="0"/>
              <a:t>Medias</a:t>
            </a:r>
          </a:p>
          <a:p>
            <a:pPr marL="171450" indent="-171450">
              <a:buFont typeface="Arial" pitchFamily="34" charset="0"/>
              <a:buChar char="•"/>
            </a:pPr>
            <a:r>
              <a:rPr lang="en-US" altLang="ja-JP" sz="1200" dirty="0" smtClean="0"/>
              <a:t>Foreign meteorological agencies</a:t>
            </a:r>
          </a:p>
          <a:p>
            <a:pPr marL="171450" indent="-171450">
              <a:buFont typeface="Arial" pitchFamily="34" charset="0"/>
              <a:buChar char="•"/>
            </a:pPr>
            <a:r>
              <a:rPr lang="en-US" altLang="ja-JP" sz="1200" b="0" dirty="0" smtClean="0"/>
              <a:t>Shiplines</a:t>
            </a:r>
          </a:p>
          <a:p>
            <a:pPr marL="171450" indent="-171450">
              <a:buFont typeface="Arial" pitchFamily="34" charset="0"/>
              <a:buChar char="•"/>
            </a:pPr>
            <a:r>
              <a:rPr lang="en-US" altLang="ja-JP" sz="1200" dirty="0" smtClean="0"/>
              <a:t>Airlines</a:t>
            </a:r>
            <a:endParaRPr lang="en-US" altLang="ja-JP" sz="1200" b="0" dirty="0"/>
          </a:p>
          <a:p>
            <a:pPr marL="171450" indent="-171450">
              <a:buFont typeface="Arial" pitchFamily="34" charset="0"/>
              <a:buChar char="•"/>
            </a:pPr>
            <a:r>
              <a:rPr lang="en-US" altLang="ja-JP" sz="1200" b="0" dirty="0" smtClean="0"/>
              <a:t>Etc.</a:t>
            </a:r>
            <a:endParaRPr lang="en-US" altLang="ja-JP" sz="1200" b="0" dirty="0"/>
          </a:p>
        </p:txBody>
      </p:sp>
      <p:sp>
        <p:nvSpPr>
          <p:cNvPr id="73" name="右矢印 72"/>
          <p:cNvSpPr/>
          <p:nvPr/>
        </p:nvSpPr>
        <p:spPr bwMode="auto">
          <a:xfrm>
            <a:off x="6364061" y="3857822"/>
            <a:ext cx="438251" cy="433823"/>
          </a:xfrm>
          <a:prstGeom prst="rightArrow">
            <a:avLst>
              <a:gd name="adj1" fmla="val 50000"/>
              <a:gd name="adj2" fmla="val 27941"/>
            </a:avLst>
          </a:prstGeom>
          <a:solidFill>
            <a:srgbClr val="00B0F0"/>
          </a:solidFill>
          <a:ln w="9525" cap="flat" cmpd="sng" algn="ctr">
            <a:solidFill>
              <a:schemeClr val="tx1"/>
            </a:solidFill>
            <a:prstDash val="solid"/>
            <a:round/>
            <a:headEnd type="none" w="med" len="med"/>
            <a:tailEnd type="none" w="med" len="med"/>
          </a:ln>
          <a:effectLst/>
          <a:scene3d>
            <a:camera prst="orthographicFront">
              <a:rot lat="0" lon="10800000" rev="0"/>
            </a:camera>
            <a:lightRig rig="threePt" dir="t"/>
          </a:scene3d>
        </p:spPr>
        <p:txBody>
          <a:bodyPr/>
          <a:lstStyle/>
          <a:p>
            <a:pPr>
              <a:defRPr/>
            </a:pPr>
            <a:endParaRPr lang="ja-JP" altLang="en-US" dirty="0">
              <a:latin typeface="Arial" charset="0"/>
            </a:endParaRPr>
          </a:p>
        </p:txBody>
      </p:sp>
      <p:sp>
        <p:nvSpPr>
          <p:cNvPr id="75" name="右矢印 74"/>
          <p:cNvSpPr/>
          <p:nvPr/>
        </p:nvSpPr>
        <p:spPr bwMode="auto">
          <a:xfrm rot="10800000">
            <a:off x="6377508" y="5636995"/>
            <a:ext cx="438251" cy="433823"/>
          </a:xfrm>
          <a:prstGeom prst="rightArrow">
            <a:avLst/>
          </a:prstGeom>
          <a:solidFill>
            <a:srgbClr val="00B0F0"/>
          </a:solidFill>
          <a:ln w="9525" cap="flat" cmpd="sng" algn="ctr">
            <a:solidFill>
              <a:schemeClr val="tx1"/>
            </a:solidFill>
            <a:prstDash val="solid"/>
            <a:round/>
            <a:headEnd type="none" w="med" len="med"/>
            <a:tailEnd type="none" w="med" len="med"/>
          </a:ln>
          <a:effectLst/>
          <a:scene3d>
            <a:camera prst="orthographicFront">
              <a:rot lat="0" lon="10800000" rev="0"/>
            </a:camera>
            <a:lightRig rig="threePt" dir="t"/>
          </a:scene3d>
        </p:spPr>
        <p:txBody>
          <a:bodyPr/>
          <a:lstStyle/>
          <a:p>
            <a:pPr>
              <a:defRPr/>
            </a:pPr>
            <a:endParaRPr lang="ja-JP" altLang="en-US" dirty="0">
              <a:latin typeface="Arial" charset="0"/>
            </a:endParaRPr>
          </a:p>
        </p:txBody>
      </p:sp>
      <p:sp>
        <p:nvSpPr>
          <p:cNvPr id="7206" name="左右矢印 45"/>
          <p:cNvSpPr>
            <a:spLocks noChangeArrowheads="1"/>
          </p:cNvSpPr>
          <p:nvPr/>
        </p:nvSpPr>
        <p:spPr bwMode="auto">
          <a:xfrm>
            <a:off x="6329363" y="4859338"/>
            <a:ext cx="457200" cy="425450"/>
          </a:xfrm>
          <a:prstGeom prst="leftRightArrow">
            <a:avLst>
              <a:gd name="adj1" fmla="val 50000"/>
              <a:gd name="adj2" fmla="val 34990"/>
            </a:avLst>
          </a:prstGeom>
          <a:solidFill>
            <a:srgbClr val="00B0F0"/>
          </a:solidFill>
          <a:ln w="9525" algn="ctr">
            <a:solidFill>
              <a:schemeClr val="tx1"/>
            </a:solidFill>
            <a:round/>
            <a:headEnd/>
            <a:tailEnd/>
          </a:ln>
        </p:spPr>
        <p:txBody>
          <a:bodyPr/>
          <a:lstStyle/>
          <a:p>
            <a:endParaRPr lang="ja-JP" altLang="en-US" dirty="0"/>
          </a:p>
        </p:txBody>
      </p:sp>
      <p:sp>
        <p:nvSpPr>
          <p:cNvPr id="77" name="Rectangle 54"/>
          <p:cNvSpPr>
            <a:spLocks noChangeArrowheads="1"/>
          </p:cNvSpPr>
          <p:nvPr/>
        </p:nvSpPr>
        <p:spPr bwMode="auto">
          <a:xfrm>
            <a:off x="251520" y="3002979"/>
            <a:ext cx="1589088" cy="354013"/>
          </a:xfrm>
          <a:prstGeom prst="rect">
            <a:avLst/>
          </a:prstGeom>
          <a:solidFill>
            <a:srgbClr val="FFFF99"/>
          </a:solidFill>
          <a:ln w="19050" algn="ctr">
            <a:solidFill>
              <a:schemeClr val="tx1"/>
            </a:solidFill>
            <a:miter lim="800000"/>
            <a:headEnd/>
            <a:tailEnd/>
          </a:ln>
        </p:spPr>
        <p:txBody>
          <a:bodyPr wrap="none" lIns="54000" rIns="54000" anchor="ctr"/>
          <a:lstStyle/>
          <a:p>
            <a:pPr algn="ctr" fontAlgn="ctr">
              <a:defRPr/>
            </a:pPr>
            <a:r>
              <a:rPr lang="en-US" altLang="ja-JP" b="0" dirty="0" smtClean="0">
                <a:latin typeface="+mn-ea"/>
                <a:ea typeface="+mn-ea"/>
              </a:rPr>
              <a:t>End users</a:t>
            </a:r>
            <a:endParaRPr lang="ja-JP" altLang="en-US" b="0" dirty="0">
              <a:latin typeface="+mn-ea"/>
              <a:ea typeface="+mn-ea"/>
            </a:endParaRPr>
          </a:p>
        </p:txBody>
      </p:sp>
      <p:pic>
        <p:nvPicPr>
          <p:cNvPr id="7208"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3528" y="5675313"/>
            <a:ext cx="1444625"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p:txBody>
          <a:bodyPr/>
          <a:lstStyle/>
          <a:p>
            <a:r>
              <a:rPr lang="en-US" altLang="ja-JP" dirty="0" smtClean="0"/>
              <a:t>Satellite Data Utilization in Meteorological Agency</a:t>
            </a:r>
            <a:endParaRPr lang="ja-JP" altLang="en-US" dirty="0"/>
          </a:p>
        </p:txBody>
      </p:sp>
      <p:sp>
        <p:nvSpPr>
          <p:cNvPr id="5" name="コンテンツ プレースホルダー 4"/>
          <p:cNvSpPr>
            <a:spLocks noGrp="1"/>
          </p:cNvSpPr>
          <p:nvPr>
            <p:ph idx="1"/>
          </p:nvPr>
        </p:nvSpPr>
        <p:spPr>
          <a:xfrm>
            <a:off x="266700" y="1155699"/>
            <a:ext cx="8877300" cy="1856582"/>
          </a:xfrm>
        </p:spPr>
        <p:txBody>
          <a:bodyPr>
            <a:normAutofit fontScale="55000" lnSpcReduction="20000"/>
          </a:bodyPr>
          <a:lstStyle/>
          <a:p>
            <a:r>
              <a:rPr lang="en-US" altLang="ja-JP" dirty="0"/>
              <a:t>Development of technologies to utilize satellite data in numerical weather prediction, and monitoring of Typhoon, sea ice and El Nino has been implemented by Japan Meteorological Agency (JMA), and TRMM, AMSR-E and other satellite data has been utilized in their operational system in contributing improvements of forecast accuracy. In addition, new application such as forecast of yellow sand is under preparation.</a:t>
            </a:r>
          </a:p>
          <a:p>
            <a:r>
              <a:rPr lang="en-US" altLang="ja-JP" dirty="0"/>
              <a:t>Weather information distributed by JMA is received by various end users including public, disaster prevention agencies, local government, private weather companies, media, shipping/airplane companies. In local government, disaster/evacuation warnings are announced officially based on information distributed by JMA</a:t>
            </a:r>
            <a:r>
              <a:rPr lang="en-US" altLang="ja-JP" dirty="0" smtClean="0"/>
              <a:t>.</a:t>
            </a:r>
            <a:endParaRPr lang="en-US" altLang="ja-JP" dirty="0"/>
          </a:p>
        </p:txBody>
      </p:sp>
      <p:sp>
        <p:nvSpPr>
          <p:cNvPr id="69" name="Rectangle 53"/>
          <p:cNvSpPr>
            <a:spLocks noChangeArrowheads="1"/>
          </p:cNvSpPr>
          <p:nvPr/>
        </p:nvSpPr>
        <p:spPr bwMode="auto">
          <a:xfrm>
            <a:off x="2079204" y="4230688"/>
            <a:ext cx="836612" cy="430212"/>
          </a:xfrm>
          <a:prstGeom prst="rect">
            <a:avLst/>
          </a:prstGeom>
          <a:noFill/>
          <a:ln w="19050" algn="ctr">
            <a:noFill/>
            <a:miter lim="800000"/>
            <a:headEnd/>
            <a:tailEnd/>
          </a:ln>
        </p:spPr>
        <p:txBody>
          <a:bodyPr lIns="54000" rIns="54000" anchor="ctr"/>
          <a:lstStyle/>
          <a:p>
            <a:pPr algn="ctr" fontAlgn="ctr">
              <a:defRPr/>
            </a:pPr>
            <a:r>
              <a:rPr lang="en-US" altLang="ja-JP" sz="1100" b="0" dirty="0" smtClean="0">
                <a:latin typeface="+mj-lt"/>
                <a:ea typeface="+mn-ea"/>
              </a:rPr>
              <a:t>Forecast result/data</a:t>
            </a:r>
            <a:endParaRPr lang="ja-JP" altLang="en-US" sz="1100" b="0" dirty="0">
              <a:latin typeface="+mj-lt"/>
              <a:ea typeface="+mn-ea"/>
            </a:endParaRPr>
          </a:p>
        </p:txBody>
      </p:sp>
      <p:sp>
        <p:nvSpPr>
          <p:cNvPr id="6" name="スライド番号プレースホルダー 5"/>
          <p:cNvSpPr>
            <a:spLocks noGrp="1"/>
          </p:cNvSpPr>
          <p:nvPr>
            <p:ph type="sldNum" sz="quarter" idx="4"/>
          </p:nvPr>
        </p:nvSpPr>
        <p:spPr/>
        <p:txBody>
          <a:bodyPr/>
          <a:lstStyle/>
          <a:p>
            <a:fld id="{EEA4C283-799E-4856-80BB-512D6780412E}" type="slidenum">
              <a:rPr lang="ja-JP" altLang="en-US" smtClean="0"/>
              <a:pPr/>
              <a:t>14</a:t>
            </a:fld>
            <a:endParaRPr lang="ja-JP" altLang="en-US" dirty="0"/>
          </a:p>
        </p:txBody>
      </p:sp>
    </p:spTree>
    <p:extLst>
      <p:ext uri="{BB962C8B-B14F-4D97-AF65-F5344CB8AC3E}">
        <p14:creationId xmlns:p14="http://schemas.microsoft.com/office/powerpoint/2010/main" val="20249469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lstStyle/>
          <a:p>
            <a:r>
              <a:rPr lang="en-US" altLang="ja-JP" dirty="0" smtClean="0"/>
              <a:t>Data Utilization in </a:t>
            </a:r>
            <a:r>
              <a:rPr lang="en-US" altLang="ja-JP" dirty="0"/>
              <a:t>W</a:t>
            </a:r>
            <a:r>
              <a:rPr lang="en-US" altLang="ja-JP" dirty="0" smtClean="0"/>
              <a:t>eather Forecast</a:t>
            </a:r>
            <a:endParaRPr lang="ja-JP" altLang="en-US" dirty="0" smtClean="0"/>
          </a:p>
        </p:txBody>
      </p:sp>
      <p:sp>
        <p:nvSpPr>
          <p:cNvPr id="14339" name="コンテンツ プレースホルダ 2"/>
          <p:cNvSpPr>
            <a:spLocks noGrp="1"/>
          </p:cNvSpPr>
          <p:nvPr>
            <p:ph idx="1"/>
          </p:nvPr>
        </p:nvSpPr>
        <p:spPr>
          <a:xfrm>
            <a:off x="266700" y="1155700"/>
            <a:ext cx="8877300" cy="5513660"/>
          </a:xfrm>
        </p:spPr>
        <p:txBody>
          <a:bodyPr>
            <a:normAutofit lnSpcReduction="10000"/>
          </a:bodyPr>
          <a:lstStyle/>
          <a:p>
            <a:r>
              <a:rPr lang="en-US" altLang="ja-JP" sz="2400" dirty="0" smtClean="0"/>
              <a:t>Collaboration with Japan Meteorological Agency (JMA) since 1996.</a:t>
            </a:r>
          </a:p>
          <a:p>
            <a:pPr lvl="1"/>
            <a:r>
              <a:rPr lang="en-US" altLang="ja-JP" sz="2000" dirty="0" smtClean="0"/>
              <a:t>TRMM/TMI, AMSR-E, and AMSR2 brightness temperature products have provided to Japan Meteorological Agency by JAXA in near-real-time basis.</a:t>
            </a:r>
          </a:p>
          <a:p>
            <a:pPr lvl="1"/>
            <a:r>
              <a:rPr lang="en-US" altLang="ja-JP" sz="2000" dirty="0" smtClean="0"/>
              <a:t>JAXA and JMA recently have started joint studies to explore possibility of assimilation of passive microwave rainy area and/or space-borne precipitation radar for the next-generation numerical weather forecast.</a:t>
            </a:r>
          </a:p>
          <a:p>
            <a:r>
              <a:rPr lang="en-US" altLang="ja-JP" sz="2400" dirty="0" smtClean="0"/>
              <a:t>JMA uses microwave radiance and precipitation data for the purposes of data assimilation, model evaluation, and typhoon analysis.</a:t>
            </a:r>
          </a:p>
          <a:p>
            <a:pPr lvl="1"/>
            <a:r>
              <a:rPr lang="en-US" altLang="ja-JP" sz="2000" dirty="0" smtClean="0"/>
              <a:t>Used in operational data assimilation system for numerical weather prediction.</a:t>
            </a:r>
          </a:p>
          <a:p>
            <a:pPr lvl="1"/>
            <a:r>
              <a:rPr lang="en-US" altLang="ja-JP" sz="2000" dirty="0" smtClean="0"/>
              <a:t>Used in typhoon analysis/monitoring in decision of typhoon center/intensity.</a:t>
            </a:r>
          </a:p>
          <a:p>
            <a:pPr lvl="1"/>
            <a:r>
              <a:rPr lang="en-US" altLang="ja-JP" sz="2000" dirty="0" smtClean="0"/>
              <a:t>Used in long-term reanalysis (JRA-55).</a:t>
            </a:r>
          </a:p>
          <a:p>
            <a:pPr lvl="1"/>
            <a:r>
              <a:rPr lang="en-US" altLang="ja-JP" sz="2000" dirty="0" smtClean="0"/>
              <a:t>Evaluation of JMA global precipitation forecasts using TRMM data.</a:t>
            </a:r>
          </a:p>
          <a:p>
            <a:r>
              <a:rPr lang="en-US" altLang="ja-JP" sz="2400" dirty="0" smtClean="0"/>
              <a:t>JMA is planning to introduce GPM data into the NWP after data release.</a:t>
            </a:r>
          </a:p>
          <a:p>
            <a:pPr lvl="1"/>
            <a:endParaRPr lang="en-US" altLang="ja-JP" sz="2000" dirty="0" smtClean="0"/>
          </a:p>
          <a:p>
            <a:endParaRPr lang="ja-JP" altLang="en-US" sz="2400" dirty="0" smtClean="0"/>
          </a:p>
        </p:txBody>
      </p:sp>
      <p:sp>
        <p:nvSpPr>
          <p:cNvPr id="2" name="スライド番号プレースホルダー 1"/>
          <p:cNvSpPr>
            <a:spLocks noGrp="1"/>
          </p:cNvSpPr>
          <p:nvPr>
            <p:ph type="sldNum" sz="quarter" idx="4"/>
          </p:nvPr>
        </p:nvSpPr>
        <p:spPr/>
        <p:txBody>
          <a:bodyPr/>
          <a:lstStyle/>
          <a:p>
            <a:fld id="{EEA4C283-799E-4856-80BB-512D6780412E}" type="slidenum">
              <a:rPr lang="ja-JP" altLang="en-US" smtClean="0"/>
              <a:pPr/>
              <a:t>15</a:t>
            </a:fld>
            <a:endParaRPr lang="ja-JP" altLang="en-US" dirty="0"/>
          </a:p>
        </p:txBody>
      </p:sp>
    </p:spTree>
    <p:extLst>
      <p:ext uri="{BB962C8B-B14F-4D97-AF65-F5344CB8AC3E}">
        <p14:creationId xmlns:p14="http://schemas.microsoft.com/office/powerpoint/2010/main" val="18290602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タイトル 16"/>
          <p:cNvSpPr>
            <a:spLocks noGrp="1"/>
          </p:cNvSpPr>
          <p:nvPr>
            <p:ph type="title"/>
          </p:nvPr>
        </p:nvSpPr>
        <p:spPr/>
        <p:txBody>
          <a:bodyPr/>
          <a:lstStyle/>
          <a:p>
            <a:r>
              <a:rPr lang="en-US" altLang="ja-JP" dirty="0"/>
              <a:t>Effect of Microwave Imager </a:t>
            </a:r>
            <a:r>
              <a:rPr lang="en-US" altLang="ja-JP" dirty="0" smtClean="0"/>
              <a:t>Data in the NWP</a:t>
            </a:r>
            <a:endParaRPr kumimoji="1" lang="ja-JP" altLang="en-US" dirty="0"/>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2288" y="6093296"/>
            <a:ext cx="4305300" cy="285750"/>
          </a:xfrm>
          <a:prstGeom prst="rect">
            <a:avLst/>
          </a:prstGeom>
        </p:spPr>
      </p:pic>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7911" y="3935337"/>
            <a:ext cx="3014212" cy="2106000"/>
          </a:xfrm>
          <a:prstGeom prst="rect">
            <a:avLst/>
          </a:prstGeom>
          <a:ln w="9525">
            <a:noFill/>
          </a:ln>
        </p:spPr>
      </p:pic>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1562" y="3935338"/>
            <a:ext cx="3014213" cy="2106000"/>
          </a:xfrm>
          <a:prstGeom prst="rect">
            <a:avLst/>
          </a:prstGeom>
          <a:ln w="9525">
            <a:noFill/>
          </a:ln>
        </p:spPr>
      </p:pic>
      <p:sp>
        <p:nvSpPr>
          <p:cNvPr id="13" name="テキスト ボックス 12"/>
          <p:cNvSpPr txBox="1"/>
          <p:nvPr/>
        </p:nvSpPr>
        <p:spPr>
          <a:xfrm>
            <a:off x="3111864" y="3603458"/>
            <a:ext cx="2934079" cy="338554"/>
          </a:xfrm>
          <a:prstGeom prst="rect">
            <a:avLst/>
          </a:prstGeom>
          <a:solidFill>
            <a:srgbClr val="FFFFCC"/>
          </a:solidFill>
          <a:ln>
            <a:solidFill>
              <a:schemeClr val="bg2"/>
            </a:solidFill>
          </a:ln>
        </p:spPr>
        <p:txBody>
          <a:bodyPr wrap="square" rtlCol="0">
            <a:spAutoFit/>
          </a:bodyPr>
          <a:lstStyle/>
          <a:p>
            <a:pPr algn="ctr"/>
            <a:r>
              <a:rPr kumimoji="1" lang="en-US" altLang="ja-JP" sz="1600" b="1" dirty="0" smtClean="0"/>
              <a:t>Forecast rainfall </a:t>
            </a:r>
            <a:r>
              <a:rPr kumimoji="1" lang="en-US" altLang="ja-JP" sz="1600" b="1" dirty="0" smtClean="0">
                <a:solidFill>
                  <a:srgbClr val="FF0000"/>
                </a:solidFill>
              </a:rPr>
              <a:t>with AMSR2</a:t>
            </a:r>
            <a:endParaRPr kumimoji="1" lang="ja-JP" altLang="en-US" sz="1600" b="1" dirty="0" smtClean="0">
              <a:solidFill>
                <a:srgbClr val="FF0000"/>
              </a:solidFill>
            </a:endParaRPr>
          </a:p>
        </p:txBody>
      </p:sp>
      <p:sp>
        <p:nvSpPr>
          <p:cNvPr id="14" name="テキスト ボックス 13"/>
          <p:cNvSpPr txBox="1"/>
          <p:nvPr/>
        </p:nvSpPr>
        <p:spPr>
          <a:xfrm>
            <a:off x="6131628" y="3596783"/>
            <a:ext cx="2934079" cy="338554"/>
          </a:xfrm>
          <a:prstGeom prst="rect">
            <a:avLst/>
          </a:prstGeom>
          <a:solidFill>
            <a:srgbClr val="FFFFCC"/>
          </a:solidFill>
          <a:ln>
            <a:solidFill>
              <a:schemeClr val="bg2"/>
            </a:solidFill>
          </a:ln>
        </p:spPr>
        <p:txBody>
          <a:bodyPr wrap="square" rtlCol="0">
            <a:spAutoFit/>
          </a:bodyPr>
          <a:lstStyle/>
          <a:p>
            <a:pPr algn="ctr"/>
            <a:r>
              <a:rPr kumimoji="1" lang="en-US" altLang="ja-JP" sz="1600" b="1" dirty="0" smtClean="0"/>
              <a:t>Observed rainfall</a:t>
            </a:r>
            <a:endParaRPr kumimoji="1" lang="ja-JP" altLang="en-US" sz="1600" b="1" dirty="0" smtClean="0"/>
          </a:p>
        </p:txBody>
      </p:sp>
      <p:sp>
        <p:nvSpPr>
          <p:cNvPr id="21" name="コンテンツ プレースホルダー 20"/>
          <p:cNvSpPr>
            <a:spLocks noGrp="1"/>
          </p:cNvSpPr>
          <p:nvPr>
            <p:ph idx="1"/>
          </p:nvPr>
        </p:nvSpPr>
        <p:spPr>
          <a:xfrm>
            <a:off x="266700" y="1155699"/>
            <a:ext cx="8877300" cy="2441083"/>
          </a:xfrm>
        </p:spPr>
        <p:txBody>
          <a:bodyPr>
            <a:normAutofit lnSpcReduction="10000"/>
          </a:bodyPr>
          <a:lstStyle/>
          <a:p>
            <a:r>
              <a:rPr lang="en-US" altLang="ja-JP" sz="2000" dirty="0">
                <a:solidFill>
                  <a:srgbClr val="FF0000"/>
                </a:solidFill>
              </a:rPr>
              <a:t>AMSR2 data has been introduced to the NWP system on Sep. 12, 2013</a:t>
            </a:r>
            <a:r>
              <a:rPr lang="en-US" altLang="ja-JP" sz="2000" dirty="0"/>
              <a:t>.</a:t>
            </a:r>
          </a:p>
          <a:p>
            <a:r>
              <a:rPr lang="en-US" altLang="ja-JP" sz="2000" dirty="0" smtClean="0"/>
              <a:t>Impact study of introduction of AMSR2 into the JMA Meso Scale Model for the case of </a:t>
            </a:r>
            <a:r>
              <a:rPr lang="en-US" altLang="ja-JP" sz="2000" dirty="0" smtClean="0">
                <a:solidFill>
                  <a:srgbClr val="FF0000"/>
                </a:solidFill>
              </a:rPr>
              <a:t>Kyushu </a:t>
            </a:r>
            <a:r>
              <a:rPr lang="en-US" altLang="ja-JP" sz="2000" dirty="0">
                <a:solidFill>
                  <a:srgbClr val="FF0000"/>
                </a:solidFill>
              </a:rPr>
              <a:t>Heavy Rainfall in </a:t>
            </a:r>
            <a:r>
              <a:rPr lang="en-US" altLang="ja-JP" sz="2000" dirty="0" smtClean="0">
                <a:solidFill>
                  <a:srgbClr val="FF0000"/>
                </a:solidFill>
              </a:rPr>
              <a:t>July 2012</a:t>
            </a:r>
            <a:r>
              <a:rPr lang="en-US" altLang="ja-JP" sz="2000" dirty="0" smtClean="0"/>
              <a:t>.</a:t>
            </a:r>
          </a:p>
          <a:p>
            <a:r>
              <a:rPr lang="en-US" altLang="ja-JP" sz="2000" dirty="0" smtClean="0"/>
              <a:t>Without AMSR2 data (left), heavy rainfall forecast in Kyusyu area is not well expressed compared to observation (right). When </a:t>
            </a:r>
            <a:r>
              <a:rPr lang="en-US" altLang="ja-JP" sz="2000" dirty="0" smtClean="0">
                <a:solidFill>
                  <a:srgbClr val="FF0000"/>
                </a:solidFill>
              </a:rPr>
              <a:t>introducing AMSR2 </a:t>
            </a:r>
            <a:r>
              <a:rPr lang="en-US" altLang="ja-JP" sz="2000" dirty="0" smtClean="0"/>
              <a:t>data in data assimilation (middle), </a:t>
            </a:r>
            <a:r>
              <a:rPr lang="en-US" altLang="ja-JP" sz="2000" dirty="0" smtClean="0">
                <a:solidFill>
                  <a:srgbClr val="FF0000"/>
                </a:solidFill>
              </a:rPr>
              <a:t>heavy rainfall is forecasted well</a:t>
            </a:r>
            <a:r>
              <a:rPr lang="en-US" altLang="ja-JP" sz="2000" dirty="0" smtClean="0"/>
              <a:t>.</a:t>
            </a:r>
            <a:endParaRPr lang="en-US" altLang="ja-JP" sz="2000" dirty="0"/>
          </a:p>
          <a:p>
            <a:r>
              <a:rPr lang="en-US" altLang="ja-JP" sz="2000" dirty="0" smtClean="0"/>
              <a:t>This result is supposed that better water </a:t>
            </a:r>
            <a:r>
              <a:rPr lang="en-US" altLang="ja-JP" sz="2000" dirty="0"/>
              <a:t>vapor analysis accuracy over the </a:t>
            </a:r>
            <a:r>
              <a:rPr lang="en-US" altLang="ja-JP" sz="2000" dirty="0" smtClean="0"/>
              <a:t>East China Sea with AMSR2 resulted in improving rainfall forecast accuracy. </a:t>
            </a:r>
          </a:p>
        </p:txBody>
      </p:sp>
      <p:pic>
        <p:nvPicPr>
          <p:cNvPr id="22" name="図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96" y="3935337"/>
            <a:ext cx="3014213" cy="2106000"/>
          </a:xfrm>
          <a:prstGeom prst="rect">
            <a:avLst/>
          </a:prstGeom>
        </p:spPr>
      </p:pic>
      <p:sp>
        <p:nvSpPr>
          <p:cNvPr id="12" name="テキスト ボックス 11"/>
          <p:cNvSpPr txBox="1"/>
          <p:nvPr/>
        </p:nvSpPr>
        <p:spPr>
          <a:xfrm>
            <a:off x="69278" y="3596784"/>
            <a:ext cx="2934079" cy="338554"/>
          </a:xfrm>
          <a:prstGeom prst="rect">
            <a:avLst/>
          </a:prstGeom>
          <a:solidFill>
            <a:srgbClr val="FFFFCC"/>
          </a:solidFill>
          <a:ln>
            <a:solidFill>
              <a:schemeClr val="bg2"/>
            </a:solidFill>
          </a:ln>
        </p:spPr>
        <p:txBody>
          <a:bodyPr wrap="square" rtlCol="0">
            <a:spAutoFit/>
          </a:bodyPr>
          <a:lstStyle/>
          <a:p>
            <a:pPr algn="ctr"/>
            <a:r>
              <a:rPr kumimoji="1" lang="en-US" altLang="ja-JP" sz="1600" b="1" dirty="0" smtClean="0"/>
              <a:t>Forecast </a:t>
            </a:r>
            <a:r>
              <a:rPr lang="en-US" altLang="ja-JP" sz="1600" b="1" dirty="0"/>
              <a:t>r</a:t>
            </a:r>
            <a:r>
              <a:rPr kumimoji="1" lang="en-US" altLang="ja-JP" sz="1600" b="1" dirty="0" smtClean="0"/>
              <a:t>ainfall without AMSR2</a:t>
            </a:r>
            <a:endParaRPr kumimoji="1" lang="ja-JP" altLang="en-US" sz="1600" b="1" dirty="0" smtClean="0"/>
          </a:p>
        </p:txBody>
      </p:sp>
      <p:sp>
        <p:nvSpPr>
          <p:cNvPr id="23" name="テキスト ボックス 22"/>
          <p:cNvSpPr txBox="1"/>
          <p:nvPr/>
        </p:nvSpPr>
        <p:spPr>
          <a:xfrm>
            <a:off x="6732240" y="6597352"/>
            <a:ext cx="2138908" cy="276999"/>
          </a:xfrm>
          <a:prstGeom prst="rect">
            <a:avLst/>
          </a:prstGeom>
          <a:noFill/>
          <a:ln>
            <a:noFill/>
          </a:ln>
        </p:spPr>
        <p:txBody>
          <a:bodyPr wrap="square" rtlCol="0">
            <a:spAutoFit/>
          </a:bodyPr>
          <a:lstStyle/>
          <a:p>
            <a:pPr algn="r"/>
            <a:r>
              <a:rPr kumimoji="1" lang="en-US" altLang="ja-JP" sz="1200" dirty="0" smtClean="0"/>
              <a:t>Images provided by JMA</a:t>
            </a:r>
            <a:endParaRPr kumimoji="1" lang="ja-JP" altLang="en-US" sz="1200" dirty="0" smtClean="0"/>
          </a:p>
        </p:txBody>
      </p:sp>
      <p:sp>
        <p:nvSpPr>
          <p:cNvPr id="24" name="スライド番号プレースホルダー 23"/>
          <p:cNvSpPr>
            <a:spLocks noGrp="1"/>
          </p:cNvSpPr>
          <p:nvPr>
            <p:ph type="sldNum" sz="quarter" idx="4"/>
          </p:nvPr>
        </p:nvSpPr>
        <p:spPr/>
        <p:txBody>
          <a:bodyPr/>
          <a:lstStyle/>
          <a:p>
            <a:fld id="{EEA4C283-799E-4856-80BB-512D6780412E}" type="slidenum">
              <a:rPr lang="ja-JP" altLang="en-US" smtClean="0"/>
              <a:pPr/>
              <a:t>16</a:t>
            </a:fld>
            <a:endParaRPr lang="ja-JP" altLang="en-US" dirty="0"/>
          </a:p>
        </p:txBody>
      </p:sp>
      <p:sp>
        <p:nvSpPr>
          <p:cNvPr id="25" name="円/楕円 24"/>
          <p:cNvSpPr/>
          <p:nvPr/>
        </p:nvSpPr>
        <p:spPr>
          <a:xfrm>
            <a:off x="824855" y="4604895"/>
            <a:ext cx="1223962" cy="503237"/>
          </a:xfrm>
          <a:prstGeom prst="ellipse">
            <a:avLst/>
          </a:prstGeom>
          <a:noFill/>
          <a:ln>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dirty="0">
              <a:solidFill>
                <a:prstClr val="white"/>
              </a:solidFill>
            </a:endParaRPr>
          </a:p>
        </p:txBody>
      </p:sp>
      <p:sp>
        <p:nvSpPr>
          <p:cNvPr id="26" name="円/楕円 25"/>
          <p:cNvSpPr/>
          <p:nvPr/>
        </p:nvSpPr>
        <p:spPr>
          <a:xfrm>
            <a:off x="3849191" y="4604895"/>
            <a:ext cx="1223962" cy="503237"/>
          </a:xfrm>
          <a:prstGeom prst="ellipse">
            <a:avLst/>
          </a:prstGeom>
          <a:noFill/>
          <a:ln>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dirty="0">
              <a:solidFill>
                <a:prstClr val="white"/>
              </a:solidFill>
            </a:endParaRPr>
          </a:p>
        </p:txBody>
      </p:sp>
      <p:sp>
        <p:nvSpPr>
          <p:cNvPr id="27" name="円/楕円 26"/>
          <p:cNvSpPr/>
          <p:nvPr/>
        </p:nvSpPr>
        <p:spPr>
          <a:xfrm>
            <a:off x="6873701" y="4604895"/>
            <a:ext cx="1223962" cy="503237"/>
          </a:xfrm>
          <a:prstGeom prst="ellipse">
            <a:avLst/>
          </a:prstGeom>
          <a:noFill/>
          <a:ln>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dirty="0">
              <a:solidFill>
                <a:prstClr val="white"/>
              </a:solidFill>
            </a:endParaRPr>
          </a:p>
        </p:txBody>
      </p:sp>
      <p:sp>
        <p:nvSpPr>
          <p:cNvPr id="28" name="テキスト ボックス 27"/>
          <p:cNvSpPr txBox="1"/>
          <p:nvPr/>
        </p:nvSpPr>
        <p:spPr>
          <a:xfrm>
            <a:off x="899592" y="6325727"/>
            <a:ext cx="6264696" cy="523220"/>
          </a:xfrm>
          <a:prstGeom prst="rect">
            <a:avLst/>
          </a:prstGeom>
          <a:noFill/>
          <a:ln>
            <a:noFill/>
          </a:ln>
        </p:spPr>
        <p:txBody>
          <a:bodyPr wrap="square" rtlCol="0">
            <a:spAutoFit/>
          </a:bodyPr>
          <a:lstStyle/>
          <a:p>
            <a:r>
              <a:rPr lang="en-US" altLang="ja-JP" sz="1400" dirty="0" smtClean="0"/>
              <a:t>3-hour rainfall  at 6 JST on 12 July 2012. Forecast is 21 hour forecast with initial time of 9 JST on 11 July 2012.</a:t>
            </a:r>
            <a:endParaRPr kumimoji="1" lang="ja-JP" altLang="en-US" sz="1400" dirty="0" smtClean="0"/>
          </a:p>
        </p:txBody>
      </p:sp>
      <p:sp>
        <p:nvSpPr>
          <p:cNvPr id="29" name="テキスト ボックス 28"/>
          <p:cNvSpPr txBox="1"/>
          <p:nvPr/>
        </p:nvSpPr>
        <p:spPr>
          <a:xfrm>
            <a:off x="6876256" y="6127412"/>
            <a:ext cx="724966" cy="253916"/>
          </a:xfrm>
          <a:prstGeom prst="rect">
            <a:avLst/>
          </a:prstGeom>
          <a:solidFill>
            <a:schemeClr val="bg1"/>
          </a:solidFill>
          <a:ln>
            <a:solidFill>
              <a:schemeClr val="bg1"/>
            </a:solidFill>
          </a:ln>
        </p:spPr>
        <p:txBody>
          <a:bodyPr wrap="square" rtlCol="0">
            <a:spAutoFit/>
          </a:bodyPr>
          <a:lstStyle/>
          <a:p>
            <a:r>
              <a:rPr kumimoji="1" lang="en-US" altLang="ja-JP" sz="1050" dirty="0" smtClean="0"/>
              <a:t>[mm/3hr]</a:t>
            </a:r>
            <a:endParaRPr kumimoji="1" lang="ja-JP" altLang="en-US" sz="1050" dirty="0" smtClean="0"/>
          </a:p>
        </p:txBody>
      </p:sp>
    </p:spTree>
    <p:extLst>
      <p:ext uri="{BB962C8B-B14F-4D97-AF65-F5344CB8AC3E}">
        <p14:creationId xmlns:p14="http://schemas.microsoft.com/office/powerpoint/2010/main" val="22310345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US" altLang="ja-JP" sz="3200" dirty="0" smtClean="0"/>
              <a:t>Utilization in Operational Typhoon </a:t>
            </a:r>
            <a:r>
              <a:rPr lang="en-US" altLang="ja-JP" sz="3200" dirty="0"/>
              <a:t>A</a:t>
            </a:r>
            <a:r>
              <a:rPr lang="en-US" altLang="ja-JP" sz="3200" dirty="0" smtClean="0"/>
              <a:t>nalysis</a:t>
            </a:r>
            <a:endParaRPr lang="ja-JP" altLang="en-US" sz="3200" dirty="0"/>
          </a:p>
        </p:txBody>
      </p:sp>
      <p:sp>
        <p:nvSpPr>
          <p:cNvPr id="133123" name="Rectangle 3"/>
          <p:cNvSpPr>
            <a:spLocks noGrp="1" noChangeArrowheads="1"/>
          </p:cNvSpPr>
          <p:nvPr>
            <p:ph type="body" idx="1"/>
          </p:nvPr>
        </p:nvSpPr>
        <p:spPr>
          <a:xfrm>
            <a:off x="85725" y="1155700"/>
            <a:ext cx="8877300" cy="2921372"/>
          </a:xfrm>
        </p:spPr>
        <p:txBody>
          <a:bodyPr>
            <a:normAutofit fontScale="85000" lnSpcReduction="20000"/>
          </a:bodyPr>
          <a:lstStyle/>
          <a:p>
            <a:r>
              <a:rPr lang="en-US" altLang="ja-JP" dirty="0" smtClean="0"/>
              <a:t>Winds speed retrieved by microwave imager data (AMSR-E, TMI) has been used in operational typhoon analysis in JMA since April 2008.</a:t>
            </a:r>
          </a:p>
          <a:p>
            <a:pPr lvl="1"/>
            <a:r>
              <a:rPr lang="en-US" altLang="ja-JP" dirty="0" smtClean="0"/>
              <a:t>At first, microwave imager data was used as reference in producing best track of typhoon in offline basis, and validated when it was utilized in real-time analysis</a:t>
            </a:r>
          </a:p>
          <a:p>
            <a:pPr lvl="1"/>
            <a:r>
              <a:rPr lang="en-US" altLang="ja-JP" dirty="0" smtClean="0"/>
              <a:t>Validation results showed that method to correct traditional typhoon intensity analysis using geo-stationary IR data (Dvorak method) by maximum wind speed obtained from AMSR-E data was good, and the method has been installed to operational analysis.</a:t>
            </a:r>
          </a:p>
        </p:txBody>
      </p:sp>
      <p:pic>
        <p:nvPicPr>
          <p:cNvPr id="21"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3" y="4150031"/>
            <a:ext cx="2566465" cy="256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pic>
        <p:nvPicPr>
          <p:cNvPr id="2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5129" y="4149080"/>
            <a:ext cx="2562055" cy="256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
        <p:nvSpPr>
          <p:cNvPr id="23" name="Text Box 16"/>
          <p:cNvSpPr txBox="1">
            <a:spLocks noChangeArrowheads="1"/>
          </p:cNvSpPr>
          <p:nvPr/>
        </p:nvSpPr>
        <p:spPr bwMode="auto">
          <a:xfrm>
            <a:off x="1186036" y="4285754"/>
            <a:ext cx="1874137" cy="310599"/>
          </a:xfrm>
          <a:prstGeom prst="rect">
            <a:avLst/>
          </a:prstGeom>
          <a:solidFill>
            <a:srgbClr val="FFFFCC"/>
          </a:solidFill>
          <a:ln w="9525">
            <a:noFill/>
            <a:round/>
            <a:headEnd/>
            <a:tailEnd/>
          </a:ln>
          <a:effectLst>
            <a:outerShdw dist="107763" dir="2700000" algn="ctr" rotWithShape="0">
              <a:srgbClr val="808080">
                <a:alpha val="50000"/>
              </a:srgbClr>
            </a:outerShdw>
          </a:effectLst>
        </p:spPr>
        <p:txBody>
          <a:bodyPr wrap="square" lIns="90000" tIns="46800" rIns="90000" bIns="46800">
            <a:spAutoFit/>
          </a:bodyPr>
          <a:lstStyle>
            <a:defPPr>
              <a:defRPr lang="en-US"/>
            </a:defPPr>
            <a:lvl1pPr algn="ctr" rtl="0" fontAlgn="base">
              <a:spcBef>
                <a:spcPct val="0"/>
              </a:spcBef>
              <a:spcAft>
                <a:spcPct val="0"/>
              </a:spcAft>
              <a:defRPr kumimoji="1" sz="1000" kern="1200">
                <a:solidFill>
                  <a:schemeClr val="tx1"/>
                </a:solidFill>
                <a:latin typeface="Arial" charset="0"/>
                <a:ea typeface="ＭＳ Ｐゴシック" pitchFamily="50" charset="-128"/>
                <a:cs typeface="+mn-cs"/>
              </a:defRPr>
            </a:lvl1pPr>
            <a:lvl2pPr marL="457200" algn="ctr" rtl="0" fontAlgn="base">
              <a:spcBef>
                <a:spcPct val="0"/>
              </a:spcBef>
              <a:spcAft>
                <a:spcPct val="0"/>
              </a:spcAft>
              <a:defRPr kumimoji="1" sz="1000" kern="1200">
                <a:solidFill>
                  <a:schemeClr val="tx1"/>
                </a:solidFill>
                <a:latin typeface="Arial" charset="0"/>
                <a:ea typeface="ＭＳ Ｐゴシック" pitchFamily="50" charset="-128"/>
                <a:cs typeface="+mn-cs"/>
              </a:defRPr>
            </a:lvl2pPr>
            <a:lvl3pPr marL="914400" algn="ctr" rtl="0" fontAlgn="base">
              <a:spcBef>
                <a:spcPct val="0"/>
              </a:spcBef>
              <a:spcAft>
                <a:spcPct val="0"/>
              </a:spcAft>
              <a:defRPr kumimoji="1" sz="1000" kern="1200">
                <a:solidFill>
                  <a:schemeClr val="tx1"/>
                </a:solidFill>
                <a:latin typeface="Arial" charset="0"/>
                <a:ea typeface="ＭＳ Ｐゴシック" pitchFamily="50" charset="-128"/>
                <a:cs typeface="+mn-cs"/>
              </a:defRPr>
            </a:lvl3pPr>
            <a:lvl4pPr marL="1371600" algn="ctr" rtl="0" fontAlgn="base">
              <a:spcBef>
                <a:spcPct val="0"/>
              </a:spcBef>
              <a:spcAft>
                <a:spcPct val="0"/>
              </a:spcAft>
              <a:defRPr kumimoji="1" sz="1000" kern="1200">
                <a:solidFill>
                  <a:schemeClr val="tx1"/>
                </a:solidFill>
                <a:latin typeface="Arial" charset="0"/>
                <a:ea typeface="ＭＳ Ｐゴシック" pitchFamily="50" charset="-128"/>
                <a:cs typeface="+mn-cs"/>
              </a:defRPr>
            </a:lvl4pPr>
            <a:lvl5pPr marL="1828800" algn="ctr" rtl="0" fontAlgn="base">
              <a:spcBef>
                <a:spcPct val="0"/>
              </a:spcBef>
              <a:spcAft>
                <a:spcPct val="0"/>
              </a:spcAft>
              <a:defRPr kumimoji="1" sz="1000" kern="1200">
                <a:solidFill>
                  <a:schemeClr val="tx1"/>
                </a:solidFill>
                <a:latin typeface="Arial" charset="0"/>
                <a:ea typeface="ＭＳ Ｐゴシック" pitchFamily="50" charset="-128"/>
                <a:cs typeface="+mn-cs"/>
              </a:defRPr>
            </a:lvl5pPr>
            <a:lvl6pPr marL="2286000" algn="l" defTabSz="914400" rtl="0" eaLnBrk="1" latinLnBrk="0" hangingPunct="1">
              <a:defRPr kumimoji="1" sz="1000" kern="1200">
                <a:solidFill>
                  <a:schemeClr val="tx1"/>
                </a:solidFill>
                <a:latin typeface="Arial" charset="0"/>
                <a:ea typeface="ＭＳ Ｐゴシック" pitchFamily="50" charset="-128"/>
                <a:cs typeface="+mn-cs"/>
              </a:defRPr>
            </a:lvl6pPr>
            <a:lvl7pPr marL="2743200" algn="l" defTabSz="914400" rtl="0" eaLnBrk="1" latinLnBrk="0" hangingPunct="1">
              <a:defRPr kumimoji="1" sz="1000" kern="1200">
                <a:solidFill>
                  <a:schemeClr val="tx1"/>
                </a:solidFill>
                <a:latin typeface="Arial" charset="0"/>
                <a:ea typeface="ＭＳ Ｐゴシック" pitchFamily="50" charset="-128"/>
                <a:cs typeface="+mn-cs"/>
              </a:defRPr>
            </a:lvl7pPr>
            <a:lvl8pPr marL="3200400" algn="l" defTabSz="914400" rtl="0" eaLnBrk="1" latinLnBrk="0" hangingPunct="1">
              <a:defRPr kumimoji="1" sz="1000" kern="1200">
                <a:solidFill>
                  <a:schemeClr val="tx1"/>
                </a:solidFill>
                <a:latin typeface="Arial" charset="0"/>
                <a:ea typeface="ＭＳ Ｐゴシック" pitchFamily="50" charset="-128"/>
                <a:cs typeface="+mn-cs"/>
              </a:defRPr>
            </a:lvl8pPr>
            <a:lvl9pPr marL="3657600" algn="l" defTabSz="914400" rtl="0" eaLnBrk="1" latinLnBrk="0" hangingPunct="1">
              <a:defRPr kumimoji="1" sz="1000" kern="1200">
                <a:solidFill>
                  <a:schemeClr val="tx1"/>
                </a:solidFill>
                <a:latin typeface="Arial" charset="0"/>
                <a:ea typeface="ＭＳ Ｐゴシック" pitchFamily="50" charset="-128"/>
                <a:cs typeface="+mn-cs"/>
              </a:defRPr>
            </a:lvl9pPr>
          </a:lstStyle>
          <a:p>
            <a:pPr defTabSz="449263">
              <a:lnSpc>
                <a:spcPct val="117000"/>
              </a:lnSpc>
              <a:buClr>
                <a:srgbClr val="000000"/>
              </a:buClr>
              <a:buFont typeface="Times New Roman" pitchFamily="18" charset="0"/>
              <a:buNone/>
              <a:tabLst>
                <a:tab pos="723900" algn="l"/>
              </a:tabLst>
              <a:defRPr/>
            </a:pPr>
            <a:r>
              <a:rPr kumimoji="0" lang="en-US" altLang="ja-JP" sz="1200" b="1" dirty="0">
                <a:solidFill>
                  <a:srgbClr val="000000"/>
                </a:solidFill>
                <a:latin typeface="Arial Narrow" pitchFamily="34" charset="0"/>
              </a:rPr>
              <a:t>MTSAT-1R  IR1</a:t>
            </a:r>
          </a:p>
        </p:txBody>
      </p:sp>
      <p:sp>
        <p:nvSpPr>
          <p:cNvPr id="24" name="Text Box 16"/>
          <p:cNvSpPr txBox="1">
            <a:spLocks noChangeArrowheads="1"/>
          </p:cNvSpPr>
          <p:nvPr/>
        </p:nvSpPr>
        <p:spPr bwMode="auto">
          <a:xfrm>
            <a:off x="3985129" y="4270529"/>
            <a:ext cx="1885162" cy="310599"/>
          </a:xfrm>
          <a:prstGeom prst="rect">
            <a:avLst/>
          </a:prstGeom>
          <a:solidFill>
            <a:srgbClr val="FFFFCC"/>
          </a:solidFill>
          <a:ln w="9525">
            <a:noFill/>
            <a:round/>
            <a:headEnd/>
            <a:tailEnd/>
          </a:ln>
          <a:effectLst>
            <a:outerShdw dist="107763" dir="2700000" algn="ctr" rotWithShape="0">
              <a:srgbClr val="808080">
                <a:alpha val="50000"/>
              </a:srgbClr>
            </a:outerShdw>
          </a:effectLst>
        </p:spPr>
        <p:txBody>
          <a:bodyPr wrap="square" lIns="90000" tIns="46800" rIns="90000" bIns="46800">
            <a:spAutoFit/>
          </a:bodyPr>
          <a:lstStyle>
            <a:defPPr>
              <a:defRPr lang="en-US"/>
            </a:defPPr>
            <a:lvl1pPr algn="ctr" rtl="0" fontAlgn="base">
              <a:spcBef>
                <a:spcPct val="0"/>
              </a:spcBef>
              <a:spcAft>
                <a:spcPct val="0"/>
              </a:spcAft>
              <a:defRPr kumimoji="1" sz="1000" kern="1200">
                <a:solidFill>
                  <a:schemeClr val="tx1"/>
                </a:solidFill>
                <a:latin typeface="Arial" charset="0"/>
                <a:ea typeface="ＭＳ Ｐゴシック" pitchFamily="50" charset="-128"/>
                <a:cs typeface="+mn-cs"/>
              </a:defRPr>
            </a:lvl1pPr>
            <a:lvl2pPr marL="457200" algn="ctr" rtl="0" fontAlgn="base">
              <a:spcBef>
                <a:spcPct val="0"/>
              </a:spcBef>
              <a:spcAft>
                <a:spcPct val="0"/>
              </a:spcAft>
              <a:defRPr kumimoji="1" sz="1000" kern="1200">
                <a:solidFill>
                  <a:schemeClr val="tx1"/>
                </a:solidFill>
                <a:latin typeface="Arial" charset="0"/>
                <a:ea typeface="ＭＳ Ｐゴシック" pitchFamily="50" charset="-128"/>
                <a:cs typeface="+mn-cs"/>
              </a:defRPr>
            </a:lvl2pPr>
            <a:lvl3pPr marL="914400" algn="ctr" rtl="0" fontAlgn="base">
              <a:spcBef>
                <a:spcPct val="0"/>
              </a:spcBef>
              <a:spcAft>
                <a:spcPct val="0"/>
              </a:spcAft>
              <a:defRPr kumimoji="1" sz="1000" kern="1200">
                <a:solidFill>
                  <a:schemeClr val="tx1"/>
                </a:solidFill>
                <a:latin typeface="Arial" charset="0"/>
                <a:ea typeface="ＭＳ Ｐゴシック" pitchFamily="50" charset="-128"/>
                <a:cs typeface="+mn-cs"/>
              </a:defRPr>
            </a:lvl3pPr>
            <a:lvl4pPr marL="1371600" algn="ctr" rtl="0" fontAlgn="base">
              <a:spcBef>
                <a:spcPct val="0"/>
              </a:spcBef>
              <a:spcAft>
                <a:spcPct val="0"/>
              </a:spcAft>
              <a:defRPr kumimoji="1" sz="1000" kern="1200">
                <a:solidFill>
                  <a:schemeClr val="tx1"/>
                </a:solidFill>
                <a:latin typeface="Arial" charset="0"/>
                <a:ea typeface="ＭＳ Ｐゴシック" pitchFamily="50" charset="-128"/>
                <a:cs typeface="+mn-cs"/>
              </a:defRPr>
            </a:lvl4pPr>
            <a:lvl5pPr marL="1828800" algn="ctr" rtl="0" fontAlgn="base">
              <a:spcBef>
                <a:spcPct val="0"/>
              </a:spcBef>
              <a:spcAft>
                <a:spcPct val="0"/>
              </a:spcAft>
              <a:defRPr kumimoji="1" sz="1000" kern="1200">
                <a:solidFill>
                  <a:schemeClr val="tx1"/>
                </a:solidFill>
                <a:latin typeface="Arial" charset="0"/>
                <a:ea typeface="ＭＳ Ｐゴシック" pitchFamily="50" charset="-128"/>
                <a:cs typeface="+mn-cs"/>
              </a:defRPr>
            </a:lvl5pPr>
            <a:lvl6pPr marL="2286000" algn="l" defTabSz="914400" rtl="0" eaLnBrk="1" latinLnBrk="0" hangingPunct="1">
              <a:defRPr kumimoji="1" sz="1000" kern="1200">
                <a:solidFill>
                  <a:schemeClr val="tx1"/>
                </a:solidFill>
                <a:latin typeface="Arial" charset="0"/>
                <a:ea typeface="ＭＳ Ｐゴシック" pitchFamily="50" charset="-128"/>
                <a:cs typeface="+mn-cs"/>
              </a:defRPr>
            </a:lvl6pPr>
            <a:lvl7pPr marL="2743200" algn="l" defTabSz="914400" rtl="0" eaLnBrk="1" latinLnBrk="0" hangingPunct="1">
              <a:defRPr kumimoji="1" sz="1000" kern="1200">
                <a:solidFill>
                  <a:schemeClr val="tx1"/>
                </a:solidFill>
                <a:latin typeface="Arial" charset="0"/>
                <a:ea typeface="ＭＳ Ｐゴシック" pitchFamily="50" charset="-128"/>
                <a:cs typeface="+mn-cs"/>
              </a:defRPr>
            </a:lvl7pPr>
            <a:lvl8pPr marL="3200400" algn="l" defTabSz="914400" rtl="0" eaLnBrk="1" latinLnBrk="0" hangingPunct="1">
              <a:defRPr kumimoji="1" sz="1000" kern="1200">
                <a:solidFill>
                  <a:schemeClr val="tx1"/>
                </a:solidFill>
                <a:latin typeface="Arial" charset="0"/>
                <a:ea typeface="ＭＳ Ｐゴシック" pitchFamily="50" charset="-128"/>
                <a:cs typeface="+mn-cs"/>
              </a:defRPr>
            </a:lvl8pPr>
            <a:lvl9pPr marL="3657600" algn="l" defTabSz="914400" rtl="0" eaLnBrk="1" latinLnBrk="0" hangingPunct="1">
              <a:defRPr kumimoji="1" sz="1000" kern="1200">
                <a:solidFill>
                  <a:schemeClr val="tx1"/>
                </a:solidFill>
                <a:latin typeface="Arial" charset="0"/>
                <a:ea typeface="ＭＳ Ｐゴシック" pitchFamily="50" charset="-128"/>
                <a:cs typeface="+mn-cs"/>
              </a:defRPr>
            </a:lvl9pPr>
          </a:lstStyle>
          <a:p>
            <a:pPr defTabSz="449263">
              <a:lnSpc>
                <a:spcPct val="117000"/>
              </a:lnSpc>
              <a:buClr>
                <a:srgbClr val="000000"/>
              </a:buClr>
              <a:buFont typeface="Times New Roman" pitchFamily="18" charset="0"/>
              <a:buNone/>
              <a:tabLst>
                <a:tab pos="723900" algn="l"/>
              </a:tabLst>
              <a:defRPr/>
            </a:pPr>
            <a:r>
              <a:rPr kumimoji="0" lang="en-US" altLang="ja-JP" sz="1200" b="1" dirty="0">
                <a:solidFill>
                  <a:srgbClr val="000000"/>
                </a:solidFill>
                <a:latin typeface="Arial Narrow" pitchFamily="34" charset="0"/>
              </a:rPr>
              <a:t>AMSR-E 89GHz H</a:t>
            </a:r>
          </a:p>
        </p:txBody>
      </p:sp>
      <p:sp>
        <p:nvSpPr>
          <p:cNvPr id="25" name="Text Box 35"/>
          <p:cNvSpPr txBox="1">
            <a:spLocks noChangeArrowheads="1"/>
          </p:cNvSpPr>
          <p:nvPr/>
        </p:nvSpPr>
        <p:spPr bwMode="auto">
          <a:xfrm>
            <a:off x="6569597" y="5589240"/>
            <a:ext cx="2304256" cy="1110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0000" tIns="46800" rIns="90000" bIns="46800">
            <a:spAutoFit/>
          </a:bodyPr>
          <a:lstStyle>
            <a:defPPr>
              <a:defRPr lang="en-US"/>
            </a:defPPr>
            <a:lvl1pPr algn="ctr" rtl="0" fontAlgn="base">
              <a:spcBef>
                <a:spcPct val="0"/>
              </a:spcBef>
              <a:spcAft>
                <a:spcPct val="0"/>
              </a:spcAft>
              <a:defRPr kumimoji="1" sz="1000" kern="1200">
                <a:solidFill>
                  <a:schemeClr val="tx1"/>
                </a:solidFill>
                <a:latin typeface="Arial" charset="0"/>
                <a:ea typeface="ＭＳ Ｐゴシック" pitchFamily="50" charset="-128"/>
                <a:cs typeface="+mn-cs"/>
              </a:defRPr>
            </a:lvl1pPr>
            <a:lvl2pPr marL="457200" algn="ctr" rtl="0" fontAlgn="base">
              <a:spcBef>
                <a:spcPct val="0"/>
              </a:spcBef>
              <a:spcAft>
                <a:spcPct val="0"/>
              </a:spcAft>
              <a:defRPr kumimoji="1" sz="1000" kern="1200">
                <a:solidFill>
                  <a:schemeClr val="tx1"/>
                </a:solidFill>
                <a:latin typeface="Arial" charset="0"/>
                <a:ea typeface="ＭＳ Ｐゴシック" pitchFamily="50" charset="-128"/>
                <a:cs typeface="+mn-cs"/>
              </a:defRPr>
            </a:lvl2pPr>
            <a:lvl3pPr marL="914400" algn="ctr" rtl="0" fontAlgn="base">
              <a:spcBef>
                <a:spcPct val="0"/>
              </a:spcBef>
              <a:spcAft>
                <a:spcPct val="0"/>
              </a:spcAft>
              <a:defRPr kumimoji="1" sz="1000" kern="1200">
                <a:solidFill>
                  <a:schemeClr val="tx1"/>
                </a:solidFill>
                <a:latin typeface="Arial" charset="0"/>
                <a:ea typeface="ＭＳ Ｐゴシック" pitchFamily="50" charset="-128"/>
                <a:cs typeface="+mn-cs"/>
              </a:defRPr>
            </a:lvl3pPr>
            <a:lvl4pPr marL="1371600" algn="ctr" rtl="0" fontAlgn="base">
              <a:spcBef>
                <a:spcPct val="0"/>
              </a:spcBef>
              <a:spcAft>
                <a:spcPct val="0"/>
              </a:spcAft>
              <a:defRPr kumimoji="1" sz="1000" kern="1200">
                <a:solidFill>
                  <a:schemeClr val="tx1"/>
                </a:solidFill>
                <a:latin typeface="Arial" charset="0"/>
                <a:ea typeface="ＭＳ Ｐゴシック" pitchFamily="50" charset="-128"/>
                <a:cs typeface="+mn-cs"/>
              </a:defRPr>
            </a:lvl4pPr>
            <a:lvl5pPr marL="1828800" algn="ctr" rtl="0" fontAlgn="base">
              <a:spcBef>
                <a:spcPct val="0"/>
              </a:spcBef>
              <a:spcAft>
                <a:spcPct val="0"/>
              </a:spcAft>
              <a:defRPr kumimoji="1" sz="1000" kern="1200">
                <a:solidFill>
                  <a:schemeClr val="tx1"/>
                </a:solidFill>
                <a:latin typeface="Arial" charset="0"/>
                <a:ea typeface="ＭＳ Ｐゴシック" pitchFamily="50" charset="-128"/>
                <a:cs typeface="+mn-cs"/>
              </a:defRPr>
            </a:lvl5pPr>
            <a:lvl6pPr marL="2286000" algn="l" defTabSz="914400" rtl="0" eaLnBrk="1" latinLnBrk="0" hangingPunct="1">
              <a:defRPr kumimoji="1" sz="1000" kern="1200">
                <a:solidFill>
                  <a:schemeClr val="tx1"/>
                </a:solidFill>
                <a:latin typeface="Arial" charset="0"/>
                <a:ea typeface="ＭＳ Ｐゴシック" pitchFamily="50" charset="-128"/>
                <a:cs typeface="+mn-cs"/>
              </a:defRPr>
            </a:lvl6pPr>
            <a:lvl7pPr marL="2743200" algn="l" defTabSz="914400" rtl="0" eaLnBrk="1" latinLnBrk="0" hangingPunct="1">
              <a:defRPr kumimoji="1" sz="1000" kern="1200">
                <a:solidFill>
                  <a:schemeClr val="tx1"/>
                </a:solidFill>
                <a:latin typeface="Arial" charset="0"/>
                <a:ea typeface="ＭＳ Ｐゴシック" pitchFamily="50" charset="-128"/>
                <a:cs typeface="+mn-cs"/>
              </a:defRPr>
            </a:lvl7pPr>
            <a:lvl8pPr marL="3200400" algn="l" defTabSz="914400" rtl="0" eaLnBrk="1" latinLnBrk="0" hangingPunct="1">
              <a:defRPr kumimoji="1" sz="1000" kern="1200">
                <a:solidFill>
                  <a:schemeClr val="tx1"/>
                </a:solidFill>
                <a:latin typeface="Arial" charset="0"/>
                <a:ea typeface="ＭＳ Ｐゴシック" pitchFamily="50" charset="-128"/>
                <a:cs typeface="+mn-cs"/>
              </a:defRPr>
            </a:lvl8pPr>
            <a:lvl9pPr marL="3657600" algn="l" defTabSz="914400" rtl="0" eaLnBrk="1" latinLnBrk="0" hangingPunct="1">
              <a:defRPr kumimoji="1" sz="1000" kern="1200">
                <a:solidFill>
                  <a:schemeClr val="tx1"/>
                </a:solidFill>
                <a:latin typeface="Arial" charset="0"/>
                <a:ea typeface="ＭＳ Ｐゴシック" pitchFamily="50" charset="-128"/>
                <a:cs typeface="+mn-cs"/>
              </a:defRPr>
            </a:lvl9pPr>
          </a:lstStyle>
          <a:p>
            <a:pPr algn="l" eaLnBrk="1" hangingPunct="1"/>
            <a:r>
              <a:rPr lang="en-US" altLang="ja-JP" sz="1100" u="sng" dirty="0" smtClean="0"/>
              <a:t>Example of typhoon analysis using AMSR-E on Aqua (Typhoon No.15 in 2008. 25 Sep. 2008, 18YTC) applied to obtain maximum wind speed (Image provided by JMA).</a:t>
            </a:r>
            <a:endParaRPr lang="ja-JP" altLang="en-US" sz="1100" u="sng" dirty="0"/>
          </a:p>
        </p:txBody>
      </p:sp>
      <p:sp>
        <p:nvSpPr>
          <p:cNvPr id="2" name="スライド番号プレースホルダー 1"/>
          <p:cNvSpPr>
            <a:spLocks noGrp="1"/>
          </p:cNvSpPr>
          <p:nvPr>
            <p:ph type="sldNum" sz="quarter" idx="4"/>
          </p:nvPr>
        </p:nvSpPr>
        <p:spPr/>
        <p:txBody>
          <a:bodyPr/>
          <a:lstStyle/>
          <a:p>
            <a:fld id="{EEA4C283-799E-4856-80BB-512D6780412E}" type="slidenum">
              <a:rPr lang="ja-JP" altLang="en-US" smtClean="0"/>
              <a:pPr/>
              <a:t>17</a:t>
            </a:fld>
            <a:endParaRPr lang="ja-JP" altLang="en-US" dirty="0"/>
          </a:p>
        </p:txBody>
      </p:sp>
    </p:spTree>
    <p:extLst>
      <p:ext uri="{BB962C8B-B14F-4D97-AF65-F5344CB8AC3E}">
        <p14:creationId xmlns:p14="http://schemas.microsoft.com/office/powerpoint/2010/main" val="27082934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en-US" altLang="ja-JP" dirty="0" smtClean="0"/>
              <a:t>GSMaP on the </a:t>
            </a:r>
            <a:r>
              <a:rPr lang="en-US" altLang="ja-JP" dirty="0" smtClean="0"/>
              <a:t>M</a:t>
            </a:r>
            <a:r>
              <a:rPr kumimoji="1" lang="en-US" altLang="ja-JP" dirty="0" smtClean="0"/>
              <a:t>obile </a:t>
            </a:r>
            <a:r>
              <a:rPr lang="en-US" altLang="ja-JP" dirty="0"/>
              <a:t>P</a:t>
            </a:r>
            <a:r>
              <a:rPr kumimoji="1" lang="en-US" altLang="ja-JP" dirty="0" smtClean="0"/>
              <a:t>hone</a:t>
            </a:r>
            <a:endParaRPr kumimoji="1" lang="ja-JP" altLang="en-US" dirty="0"/>
          </a:p>
        </p:txBody>
      </p:sp>
      <p:sp>
        <p:nvSpPr>
          <p:cNvPr id="2" name="コンテンツ プレースホルダー 1"/>
          <p:cNvSpPr>
            <a:spLocks noGrp="1"/>
          </p:cNvSpPr>
          <p:nvPr>
            <p:ph idx="1"/>
          </p:nvPr>
        </p:nvSpPr>
        <p:spPr>
          <a:xfrm>
            <a:off x="266700" y="1155700"/>
            <a:ext cx="8877300" cy="1121172"/>
          </a:xfrm>
        </p:spPr>
        <p:txBody>
          <a:bodyPr>
            <a:normAutofit fontScale="77500" lnSpcReduction="20000"/>
          </a:bodyPr>
          <a:lstStyle/>
          <a:p>
            <a:r>
              <a:rPr lang="en-US" altLang="ja-JP" dirty="0"/>
              <a:t>Under </a:t>
            </a:r>
            <a:r>
              <a:rPr lang="en-US" altLang="ja-JP" dirty="0" smtClean="0"/>
              <a:t>the</a:t>
            </a:r>
            <a:r>
              <a:rPr lang="en-US" altLang="ja-JP" dirty="0"/>
              <a:t> joint study between JAXA and Japan Weather Association (JWA), JWA has provided near-real-time rainfall information as one of ‘world weather’ information in their website for mobile </a:t>
            </a:r>
            <a:r>
              <a:rPr lang="en-US" altLang="ja-JP" dirty="0" smtClean="0"/>
              <a:t>phone. (</a:t>
            </a:r>
            <a:r>
              <a:rPr lang="en-US" altLang="ja-JP" dirty="0"/>
              <a:t>The site is written by Japanese.) </a:t>
            </a:r>
          </a:p>
        </p:txBody>
      </p:sp>
      <p:pic>
        <p:nvPicPr>
          <p:cNvPr id="4" name="Picture 3" descr="gsmap_html_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446" y="5086829"/>
            <a:ext cx="280828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6" descr="MC900389818.WM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8556" y="5120167"/>
            <a:ext cx="987500" cy="1073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右矢印 5"/>
          <p:cNvSpPr/>
          <p:nvPr/>
        </p:nvSpPr>
        <p:spPr>
          <a:xfrm>
            <a:off x="3743945" y="4470879"/>
            <a:ext cx="1764159" cy="649288"/>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7" name="テキスト ボックス 10"/>
          <p:cNvSpPr txBox="1">
            <a:spLocks noChangeArrowheads="1"/>
          </p:cNvSpPr>
          <p:nvPr/>
        </p:nvSpPr>
        <p:spPr bwMode="auto">
          <a:xfrm>
            <a:off x="562136" y="3516792"/>
            <a:ext cx="30123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algn="ctr"/>
            <a:r>
              <a:rPr lang="en-US" altLang="ja-JP" dirty="0" smtClean="0">
                <a:latin typeface="小塚ゴシック Pro M" pitchFamily="34" charset="-128"/>
                <a:ea typeface="小塚ゴシック Pro M" pitchFamily="34" charset="-128"/>
              </a:rPr>
              <a:t>JAXA Global Rainfall Watch</a:t>
            </a:r>
          </a:p>
          <a:p>
            <a:pPr algn="ctr"/>
            <a:r>
              <a:rPr lang="en-US" altLang="ja-JP" dirty="0" smtClean="0">
                <a:latin typeface="小塚ゴシック Pro M" pitchFamily="34" charset="-128"/>
                <a:ea typeface="小塚ゴシック Pro M" pitchFamily="34" charset="-128"/>
              </a:rPr>
              <a:t>ftp server</a:t>
            </a:r>
            <a:endParaRPr lang="ja-JP" altLang="en-US" dirty="0">
              <a:latin typeface="小塚ゴシック Pro M" pitchFamily="34" charset="-128"/>
              <a:ea typeface="小塚ゴシック Pro M" pitchFamily="34" charset="-128"/>
            </a:endParaRPr>
          </a:p>
        </p:txBody>
      </p:sp>
      <p:sp>
        <p:nvSpPr>
          <p:cNvPr id="8" name="角丸四角形 7"/>
          <p:cNvSpPr/>
          <p:nvPr/>
        </p:nvSpPr>
        <p:spPr>
          <a:xfrm>
            <a:off x="560983" y="3432654"/>
            <a:ext cx="3024188" cy="2806700"/>
          </a:xfrm>
          <a:prstGeom prst="roundRect">
            <a:avLst/>
          </a:prstGeom>
          <a:noFill/>
          <a:ln>
            <a:solidFill>
              <a:schemeClr val="accent2"/>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ja-JP" altLang="en-US" dirty="0"/>
          </a:p>
        </p:txBody>
      </p:sp>
      <p:pic>
        <p:nvPicPr>
          <p:cNvPr id="10" name="Picture 6" descr="C:\Documents and Settings\10030\Local Settings\Temporary Internet Files\Content.IE5\SXMBWPMJ\MC900379875[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1508" y="4337529"/>
            <a:ext cx="1120775"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C:\Documents and Settings\10030\Local Settings\Temporary Internet Files\Content.IE5\SXMBWPMJ\MC900379875[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72283" y="4296254"/>
            <a:ext cx="1122363"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16"/>
          <p:cNvSpPr txBox="1">
            <a:spLocks noChangeArrowheads="1"/>
          </p:cNvSpPr>
          <p:nvPr/>
        </p:nvSpPr>
        <p:spPr bwMode="auto">
          <a:xfrm>
            <a:off x="5605064" y="6609791"/>
            <a:ext cx="31318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1200" dirty="0" smtClean="0"/>
              <a:t>Web Image © JWA</a:t>
            </a:r>
            <a:endParaRPr lang="ja-JP" altLang="ja-JP" sz="1200" dirty="0"/>
          </a:p>
        </p:txBody>
      </p:sp>
      <p:pic>
        <p:nvPicPr>
          <p:cNvPr id="15" name="Picture 3" descr="カナダガラケー(雨分布)"/>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05064" y="2280402"/>
            <a:ext cx="1659998" cy="4329389"/>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10" descr="海外iコンシェル（スマホ）"/>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53812" y="2276872"/>
            <a:ext cx="1510676" cy="4396018"/>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9" name="テキスト ボックス 13"/>
          <p:cNvSpPr txBox="1">
            <a:spLocks noChangeArrowheads="1"/>
          </p:cNvSpPr>
          <p:nvPr/>
        </p:nvSpPr>
        <p:spPr bwMode="auto">
          <a:xfrm>
            <a:off x="3709937" y="2437724"/>
            <a:ext cx="228969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dirty="0" smtClean="0">
                <a:latin typeface="小塚ゴシック Pro M" pitchFamily="34" charset="-128"/>
                <a:ea typeface="小塚ゴシック Pro M" pitchFamily="34" charset="-128"/>
              </a:rPr>
              <a:t>JWA Mobile Site</a:t>
            </a:r>
            <a:endParaRPr lang="en-US" altLang="ja-JP" sz="1600" dirty="0">
              <a:latin typeface="小塚ゴシック Pro M" pitchFamily="34" charset="-128"/>
              <a:ea typeface="小塚ゴシック Pro M" pitchFamily="34" charset="-128"/>
            </a:endParaRPr>
          </a:p>
          <a:p>
            <a:r>
              <a:rPr lang="en-US" altLang="ja-JP" sz="1600" dirty="0" smtClean="0">
                <a:latin typeface="小塚ゴシック Pro M" pitchFamily="34" charset="-128"/>
                <a:ea typeface="小塚ゴシック Pro M" pitchFamily="34" charset="-128"/>
              </a:rPr>
              <a:t>(JWA produces regional images of GSMaP and clouds)</a:t>
            </a:r>
            <a:endParaRPr lang="ja-JP" altLang="en-US" sz="1600" dirty="0">
              <a:latin typeface="小塚ゴシック Pro M" pitchFamily="34" charset="-128"/>
              <a:ea typeface="小塚ゴシック Pro M" pitchFamily="34" charset="-128"/>
            </a:endParaRPr>
          </a:p>
        </p:txBody>
      </p:sp>
      <p:sp>
        <p:nvSpPr>
          <p:cNvPr id="12" name="スライド番号プレースホルダー 11"/>
          <p:cNvSpPr>
            <a:spLocks noGrp="1"/>
          </p:cNvSpPr>
          <p:nvPr>
            <p:ph type="sldNum" sz="quarter" idx="4"/>
          </p:nvPr>
        </p:nvSpPr>
        <p:spPr/>
        <p:txBody>
          <a:bodyPr/>
          <a:lstStyle/>
          <a:p>
            <a:fld id="{EEA4C283-799E-4856-80BB-512D6780412E}" type="slidenum">
              <a:rPr lang="ja-JP" altLang="en-US" smtClean="0"/>
              <a:pPr/>
              <a:t>18</a:t>
            </a:fld>
            <a:endParaRPr lang="ja-JP" altLang="en-US" dirty="0"/>
          </a:p>
        </p:txBody>
      </p:sp>
    </p:spTree>
    <p:extLst>
      <p:ext uri="{BB962C8B-B14F-4D97-AF65-F5344CB8AC3E}">
        <p14:creationId xmlns:p14="http://schemas.microsoft.com/office/powerpoint/2010/main" val="5035609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1"/>
          <p:cNvSpPr>
            <a:spLocks noGrp="1"/>
          </p:cNvSpPr>
          <p:nvPr>
            <p:ph type="title"/>
          </p:nvPr>
        </p:nvSpPr>
        <p:spPr/>
        <p:txBody>
          <a:bodyPr/>
          <a:lstStyle/>
          <a:p>
            <a:r>
              <a:rPr lang="en-US" altLang="ja-JP" dirty="0" smtClean="0"/>
              <a:t>Data Utilization in Flood </a:t>
            </a:r>
            <a:r>
              <a:rPr lang="en-US" altLang="ja-JP" dirty="0"/>
              <a:t>W</a:t>
            </a:r>
            <a:r>
              <a:rPr lang="en-US" altLang="ja-JP" dirty="0" smtClean="0"/>
              <a:t>arning</a:t>
            </a:r>
            <a:endParaRPr lang="ja-JP" altLang="en-US" dirty="0"/>
          </a:p>
        </p:txBody>
      </p:sp>
      <p:sp>
        <p:nvSpPr>
          <p:cNvPr id="18435" name="コンテンツ プレースホルダ 2"/>
          <p:cNvSpPr>
            <a:spLocks noGrp="1"/>
          </p:cNvSpPr>
          <p:nvPr>
            <p:ph idx="1"/>
          </p:nvPr>
        </p:nvSpPr>
        <p:spPr/>
        <p:txBody>
          <a:bodyPr>
            <a:normAutofit fontScale="85000" lnSpcReduction="20000"/>
          </a:bodyPr>
          <a:lstStyle/>
          <a:p>
            <a:r>
              <a:rPr lang="en-US" altLang="ja-JP" dirty="0" smtClean="0"/>
              <a:t>Collaboration with International Flood Network (IFNet) </a:t>
            </a:r>
            <a:r>
              <a:rPr lang="en-US" altLang="ja-JP" dirty="0"/>
              <a:t>and  Infrastructure Development Institute (</a:t>
            </a:r>
            <a:r>
              <a:rPr lang="en-US" altLang="ja-JP" dirty="0" smtClean="0"/>
              <a:t>IDI) (secretariat </a:t>
            </a:r>
            <a:r>
              <a:rPr lang="en-US" altLang="ja-JP" dirty="0"/>
              <a:t>of </a:t>
            </a:r>
            <a:r>
              <a:rPr lang="en-US" altLang="ja-JP" dirty="0" smtClean="0"/>
              <a:t>IFNet) since 2003.</a:t>
            </a:r>
          </a:p>
          <a:p>
            <a:pPr lvl="1"/>
            <a:r>
              <a:rPr lang="en-US" altLang="ja-JP" dirty="0" smtClean="0"/>
              <a:t>Utilization of TRMM and GPM satellite-based rainfall data as input to their Global Flood Alert System (GFAS). </a:t>
            </a:r>
          </a:p>
          <a:p>
            <a:pPr lvl="1"/>
            <a:r>
              <a:rPr lang="en-US" altLang="ja-JP" dirty="0" smtClean="0"/>
              <a:t>Current system uses TRMM 3B42RT (provided by NASA) as inputs, but they plan to switch it to GSMAP near-real-time product for its advantages in data latency of 4-hour after observation.  </a:t>
            </a:r>
          </a:p>
          <a:p>
            <a:r>
              <a:rPr lang="en-US" altLang="ja-JP" dirty="0" smtClean="0"/>
              <a:t>Collaboration with International Centre for Water Hazard and Risk Management (ICHARM) since 2005.</a:t>
            </a:r>
          </a:p>
          <a:p>
            <a:pPr lvl="1"/>
            <a:r>
              <a:rPr lang="en-US" altLang="ja-JP" dirty="0" smtClean="0"/>
              <a:t>Utilization of hourly GSMaP near-real-time data in their flood forecasting system, Integrated Flood Analysis System (IFAS).</a:t>
            </a:r>
          </a:p>
          <a:p>
            <a:pPr lvl="1"/>
            <a:r>
              <a:rPr lang="en-US" altLang="ja-JP" dirty="0" smtClean="0"/>
              <a:t>Development of self-collection method for GSMaP as input to IFAS.</a:t>
            </a:r>
          </a:p>
          <a:p>
            <a:r>
              <a:rPr lang="en-US" altLang="ja-JP" dirty="0" smtClean="0"/>
              <a:t>Joint collaboration has been started among JAXA, IDI and ICHARM since 2011.</a:t>
            </a:r>
          </a:p>
          <a:p>
            <a:pPr lvl="1"/>
            <a:r>
              <a:rPr lang="en-US" altLang="ja-JP" dirty="0" smtClean="0"/>
              <a:t>To explore utilization and applicability of satellite observation data in the field of water-related hazards, including floods.</a:t>
            </a:r>
            <a:endParaRPr lang="en-US" altLang="ja-JP" dirty="0"/>
          </a:p>
        </p:txBody>
      </p:sp>
      <p:sp>
        <p:nvSpPr>
          <p:cNvPr id="2" name="スライド番号プレースホルダー 1"/>
          <p:cNvSpPr>
            <a:spLocks noGrp="1"/>
          </p:cNvSpPr>
          <p:nvPr>
            <p:ph type="sldNum" sz="quarter" idx="4"/>
          </p:nvPr>
        </p:nvSpPr>
        <p:spPr/>
        <p:txBody>
          <a:bodyPr/>
          <a:lstStyle/>
          <a:p>
            <a:fld id="{EEA4C283-799E-4856-80BB-512D6780412E}" type="slidenum">
              <a:rPr lang="ja-JP" altLang="en-US" smtClean="0"/>
              <a:pPr/>
              <a:t>19</a:t>
            </a:fld>
            <a:endParaRPr lang="ja-JP" alt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GPM ‘Applications’ in Japan</a:t>
            </a:r>
            <a:endParaRPr kumimoji="1" lang="ja-JP" altLang="en-US" dirty="0"/>
          </a:p>
        </p:txBody>
      </p:sp>
      <p:sp>
        <p:nvSpPr>
          <p:cNvPr id="3" name="コンテンツ プレースホルダー 2"/>
          <p:cNvSpPr>
            <a:spLocks noGrp="1"/>
          </p:cNvSpPr>
          <p:nvPr>
            <p:ph idx="1"/>
          </p:nvPr>
        </p:nvSpPr>
        <p:spPr>
          <a:xfrm>
            <a:off x="179512" y="908720"/>
            <a:ext cx="8877300" cy="5949280"/>
          </a:xfrm>
        </p:spPr>
        <p:txBody>
          <a:bodyPr/>
          <a:lstStyle/>
          <a:p>
            <a:r>
              <a:rPr lang="en-US" altLang="ja-JP" sz="2800" dirty="0" smtClean="0"/>
              <a:t>In</a:t>
            </a:r>
            <a:r>
              <a:rPr kumimoji="1" lang="en-US" altLang="ja-JP" sz="2800" dirty="0" smtClean="0"/>
              <a:t> the beginning of GPM project, we called GPM as ‘a bridge mission’ from science to application in Japan. </a:t>
            </a:r>
          </a:p>
          <a:p>
            <a:r>
              <a:rPr lang="en-US" altLang="ja-JP" sz="2800" dirty="0" smtClean="0"/>
              <a:t>However, expectations for GPM applications were more than we imagined. No one uses ‘a bridge mission” any more!</a:t>
            </a:r>
          </a:p>
          <a:p>
            <a:r>
              <a:rPr lang="en-US" altLang="ja-JP" sz="2800" dirty="0" smtClean="0"/>
              <a:t>A new </a:t>
            </a:r>
            <a:r>
              <a:rPr kumimoji="1" lang="en-US" altLang="ja-JP" sz="2800" dirty="0" smtClean="0"/>
              <a:t>Basic Plan on Space Policy</a:t>
            </a:r>
            <a:r>
              <a:rPr lang="en-US" altLang="ja-JP" sz="2800" dirty="0"/>
              <a:t> </a:t>
            </a:r>
            <a:r>
              <a:rPr lang="en-US" altLang="ja-JP" sz="2800" dirty="0" smtClean="0"/>
              <a:t>has been established in January, 2013. Ensuring autonomy, Development industry, and Improvement of People’s lives are its key words. (GPM is categorized into one of the science missions and its priority is not </a:t>
            </a:r>
            <a:r>
              <a:rPr lang="en-US" altLang="ja-JP" sz="2800" i="1" dirty="0"/>
              <a:t>necessarily</a:t>
            </a:r>
            <a:r>
              <a:rPr lang="en-US" altLang="ja-JP" sz="2800" dirty="0"/>
              <a:t> </a:t>
            </a:r>
            <a:r>
              <a:rPr lang="en-US" altLang="ja-JP" sz="2800" dirty="0" smtClean="0"/>
              <a:t>high. ) </a:t>
            </a:r>
          </a:p>
          <a:p>
            <a:r>
              <a:rPr kumimoji="1" lang="en-US" altLang="ja-JP" sz="2800" dirty="0" smtClean="0"/>
              <a:t>It is expected for GPM that its data will be utilized for more applications. At the same time, more scientific results are expected, because its classification.  </a:t>
            </a:r>
            <a:endParaRPr kumimoji="1" lang="ja-JP" altLang="en-US" sz="2800" dirty="0"/>
          </a:p>
        </p:txBody>
      </p:sp>
      <p:sp>
        <p:nvSpPr>
          <p:cNvPr id="4" name="スライド番号プレースホルダー 3"/>
          <p:cNvSpPr>
            <a:spLocks noGrp="1"/>
          </p:cNvSpPr>
          <p:nvPr>
            <p:ph type="sldNum" sz="quarter" idx="4"/>
          </p:nvPr>
        </p:nvSpPr>
        <p:spPr/>
        <p:txBody>
          <a:bodyPr/>
          <a:lstStyle/>
          <a:p>
            <a:fld id="{EEA4C283-799E-4856-80BB-512D6780412E}" type="slidenum">
              <a:rPr lang="ja-JP" altLang="en-US" smtClean="0"/>
              <a:pPr/>
              <a:t>2</a:t>
            </a:fld>
            <a:endParaRPr lang="ja-JP" altLang="en-US" dirty="0"/>
          </a:p>
        </p:txBody>
      </p:sp>
    </p:spTree>
    <p:extLst>
      <p:ext uri="{BB962C8B-B14F-4D97-AF65-F5344CB8AC3E}">
        <p14:creationId xmlns:p14="http://schemas.microsoft.com/office/powerpoint/2010/main" val="16729845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タイトル 40"/>
          <p:cNvSpPr>
            <a:spLocks noGrp="1"/>
          </p:cNvSpPr>
          <p:nvPr>
            <p:ph type="title"/>
          </p:nvPr>
        </p:nvSpPr>
        <p:spPr/>
        <p:txBody>
          <a:bodyPr/>
          <a:lstStyle/>
          <a:p>
            <a:r>
              <a:rPr lang="en-US" altLang="ja-JP" dirty="0" smtClean="0"/>
              <a:t>Analysis of GSMaP for Flood in Thailand in 2011 by IDI</a:t>
            </a:r>
            <a:endParaRPr lang="en-US" altLang="ja-JP" dirty="0"/>
          </a:p>
        </p:txBody>
      </p:sp>
      <p:sp>
        <p:nvSpPr>
          <p:cNvPr id="42" name="コンテンツ プレースホルダー 41"/>
          <p:cNvSpPr>
            <a:spLocks noGrp="1"/>
          </p:cNvSpPr>
          <p:nvPr>
            <p:ph idx="1"/>
          </p:nvPr>
        </p:nvSpPr>
        <p:spPr>
          <a:xfrm>
            <a:off x="266700" y="1155699"/>
            <a:ext cx="8877300" cy="975181"/>
          </a:xfrm>
        </p:spPr>
        <p:txBody>
          <a:bodyPr>
            <a:normAutofit fontScale="77500" lnSpcReduction="20000"/>
          </a:bodyPr>
          <a:lstStyle/>
          <a:p>
            <a:r>
              <a:rPr lang="en-US" altLang="ja-JP" dirty="0"/>
              <a:t>By using satellite-monitoring data from GSMaP, 3 month’s basin-average precipitation (July-September of 2008-2011) </a:t>
            </a:r>
            <a:r>
              <a:rPr lang="en-US" altLang="ja-JP" dirty="0" smtClean="0"/>
              <a:t>over the Chao Praya River was </a:t>
            </a:r>
            <a:r>
              <a:rPr lang="en-US" altLang="ja-JP" dirty="0"/>
              <a:t>analyzed without using any ground-observed rainfall data.</a:t>
            </a:r>
          </a:p>
          <a:p>
            <a:endParaRPr kumimoji="1" lang="ja-JP" altLang="en-US" dirty="0"/>
          </a:p>
        </p:txBody>
      </p:sp>
      <p:sp>
        <p:nvSpPr>
          <p:cNvPr id="4" name="スライド番号プレースホルダー 3"/>
          <p:cNvSpPr>
            <a:spLocks noGrp="1"/>
          </p:cNvSpPr>
          <p:nvPr>
            <p:ph type="sldNum" sz="quarter" idx="4"/>
          </p:nvPr>
        </p:nvSpPr>
        <p:spPr/>
        <p:txBody>
          <a:bodyPr/>
          <a:lstStyle/>
          <a:p>
            <a:fld id="{EEA4C283-799E-4856-80BB-512D6780412E}" type="slidenum">
              <a:rPr lang="ja-JP" altLang="en-US" smtClean="0"/>
              <a:pPr/>
              <a:t>20</a:t>
            </a:fld>
            <a:endParaRPr lang="ja-JP" altLang="en-US" dirty="0"/>
          </a:p>
        </p:txBody>
      </p:sp>
      <p:grpSp>
        <p:nvGrpSpPr>
          <p:cNvPr id="20" name="グループ化 14"/>
          <p:cNvGrpSpPr>
            <a:grpSpLocks/>
          </p:cNvGrpSpPr>
          <p:nvPr/>
        </p:nvGrpSpPr>
        <p:grpSpPr bwMode="auto">
          <a:xfrm>
            <a:off x="5710684" y="6207712"/>
            <a:ext cx="3325812" cy="461648"/>
            <a:chOff x="5818096" y="5620871"/>
            <a:chExt cx="3325904" cy="461059"/>
          </a:xfrm>
        </p:grpSpPr>
        <p:pic>
          <p:nvPicPr>
            <p:cNvPr id="21" name="Picture 6"/>
            <p:cNvPicPr>
              <a:picLocks noChangeAspect="1" noChangeArrowheads="1"/>
            </p:cNvPicPr>
            <p:nvPr/>
          </p:nvPicPr>
          <p:blipFill>
            <a:blip r:embed="rId2"/>
            <a:srcRect l="27950" t="49734" r="18700" b="44666"/>
            <a:stretch>
              <a:fillRect/>
            </a:stretch>
          </p:blipFill>
          <p:spPr bwMode="auto">
            <a:xfrm flipV="1">
              <a:off x="5916705" y="5620871"/>
              <a:ext cx="2905839" cy="171573"/>
            </a:xfrm>
            <a:prstGeom prst="rect">
              <a:avLst/>
            </a:prstGeom>
            <a:noFill/>
            <a:ln w="9525">
              <a:noFill/>
              <a:miter lim="800000"/>
              <a:headEnd/>
              <a:tailEnd/>
            </a:ln>
          </p:spPr>
        </p:pic>
        <p:sp>
          <p:nvSpPr>
            <p:cNvPr id="22" name="テキスト ボックス 13"/>
            <p:cNvSpPr txBox="1">
              <a:spLocks noChangeArrowheads="1"/>
            </p:cNvSpPr>
            <p:nvPr/>
          </p:nvSpPr>
          <p:spPr bwMode="auto">
            <a:xfrm>
              <a:off x="5818096" y="5836023"/>
              <a:ext cx="3325904" cy="245907"/>
            </a:xfrm>
            <a:prstGeom prst="rect">
              <a:avLst/>
            </a:prstGeom>
            <a:noFill/>
            <a:ln w="9525">
              <a:noFill/>
              <a:miter lim="800000"/>
              <a:headEnd/>
              <a:tailEnd/>
            </a:ln>
          </p:spPr>
          <p:txBody>
            <a:bodyPr>
              <a:spAutoFit/>
            </a:bodyPr>
            <a:lstStyle/>
            <a:p>
              <a:r>
                <a:rPr lang="en-US" altLang="ja-JP" sz="1000" dirty="0">
                  <a:latin typeface="Times New Roman" pitchFamily="18" charset="0"/>
                  <a:cs typeface="Times New Roman" pitchFamily="18" charset="0"/>
                </a:rPr>
                <a:t>0      200   300   400   500   600    700   800  1,000 1,200(mm) </a:t>
              </a:r>
              <a:endParaRPr lang="ja-JP" altLang="en-US" sz="1000" dirty="0">
                <a:latin typeface="Times New Roman" pitchFamily="18" charset="0"/>
                <a:cs typeface="Times New Roman" pitchFamily="18" charset="0"/>
              </a:endParaRPr>
            </a:p>
          </p:txBody>
        </p:sp>
      </p:grpSp>
      <p:sp>
        <p:nvSpPr>
          <p:cNvPr id="23" name="二等辺三角形 22"/>
          <p:cNvSpPr/>
          <p:nvPr/>
        </p:nvSpPr>
        <p:spPr>
          <a:xfrm flipH="1" flipV="1">
            <a:off x="7485509" y="6099769"/>
            <a:ext cx="125412" cy="10795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latin typeface="Times New Roman" pitchFamily="18" charset="0"/>
              <a:cs typeface="Times New Roman" pitchFamily="18" charset="0"/>
            </a:endParaRPr>
          </a:p>
        </p:txBody>
      </p:sp>
      <p:sp>
        <p:nvSpPr>
          <p:cNvPr id="24" name="テキスト ボックス 20"/>
          <p:cNvSpPr txBox="1">
            <a:spLocks noChangeArrowheads="1"/>
          </p:cNvSpPr>
          <p:nvPr/>
        </p:nvSpPr>
        <p:spPr bwMode="auto">
          <a:xfrm>
            <a:off x="6991796" y="5890219"/>
            <a:ext cx="1327150" cy="246063"/>
          </a:xfrm>
          <a:prstGeom prst="rect">
            <a:avLst/>
          </a:prstGeom>
          <a:noFill/>
          <a:ln w="9525">
            <a:noFill/>
            <a:miter lim="800000"/>
            <a:headEnd/>
            <a:tailEnd/>
          </a:ln>
        </p:spPr>
        <p:txBody>
          <a:bodyPr>
            <a:spAutoFit/>
          </a:bodyPr>
          <a:lstStyle/>
          <a:p>
            <a:r>
              <a:rPr lang="en-US" altLang="ja-JP" sz="1000" dirty="0">
                <a:latin typeface="Times New Roman" pitchFamily="18" charset="0"/>
                <a:cs typeface="Times New Roman" pitchFamily="18" charset="0"/>
              </a:rPr>
              <a:t>Average(Bangkok)</a:t>
            </a:r>
            <a:endParaRPr lang="ja-JP" altLang="en-US" sz="1000" dirty="0">
              <a:latin typeface="Times New Roman" pitchFamily="18" charset="0"/>
              <a:cs typeface="Times New Roman" pitchFamily="18" charset="0"/>
            </a:endParaRPr>
          </a:p>
        </p:txBody>
      </p:sp>
      <p:grpSp>
        <p:nvGrpSpPr>
          <p:cNvPr id="25" name="グループ化 24"/>
          <p:cNvGrpSpPr>
            <a:grpSpLocks/>
          </p:cNvGrpSpPr>
          <p:nvPr/>
        </p:nvGrpSpPr>
        <p:grpSpPr bwMode="auto">
          <a:xfrm>
            <a:off x="211584" y="1998563"/>
            <a:ext cx="8539162" cy="4022725"/>
            <a:chOff x="161925" y="1601788"/>
            <a:chExt cx="8734425" cy="4093296"/>
          </a:xfrm>
        </p:grpSpPr>
        <p:sp>
          <p:nvSpPr>
            <p:cNvPr id="26" name="テキスト ボックス 8"/>
            <p:cNvSpPr txBox="1">
              <a:spLocks noChangeArrowheads="1"/>
            </p:cNvSpPr>
            <p:nvPr/>
          </p:nvSpPr>
          <p:spPr bwMode="auto">
            <a:xfrm>
              <a:off x="922338" y="1601788"/>
              <a:ext cx="860425" cy="407121"/>
            </a:xfrm>
            <a:prstGeom prst="rect">
              <a:avLst/>
            </a:prstGeom>
            <a:noFill/>
            <a:ln w="9525">
              <a:noFill/>
              <a:miter lim="800000"/>
              <a:headEnd/>
              <a:tailEnd/>
            </a:ln>
          </p:spPr>
          <p:txBody>
            <a:bodyPr>
              <a:spAutoFit/>
            </a:bodyPr>
            <a:lstStyle/>
            <a:p>
              <a:r>
                <a:rPr lang="en-US" altLang="ja-JP" sz="2000" dirty="0">
                  <a:latin typeface="Times New Roman" pitchFamily="18" charset="0"/>
                  <a:cs typeface="Times New Roman" pitchFamily="18" charset="0"/>
                </a:rPr>
                <a:t>2008</a:t>
              </a:r>
              <a:endParaRPr lang="ja-JP" altLang="en-US" sz="2000" dirty="0">
                <a:latin typeface="Times New Roman" pitchFamily="18" charset="0"/>
                <a:cs typeface="Times New Roman" pitchFamily="18" charset="0"/>
              </a:endParaRPr>
            </a:p>
          </p:txBody>
        </p:sp>
        <p:sp>
          <p:nvSpPr>
            <p:cNvPr id="27" name="テキスト ボックス 9"/>
            <p:cNvSpPr txBox="1">
              <a:spLocks noChangeArrowheads="1"/>
            </p:cNvSpPr>
            <p:nvPr/>
          </p:nvSpPr>
          <p:spPr bwMode="auto">
            <a:xfrm>
              <a:off x="3227388" y="1611313"/>
              <a:ext cx="860425" cy="407121"/>
            </a:xfrm>
            <a:prstGeom prst="rect">
              <a:avLst/>
            </a:prstGeom>
            <a:noFill/>
            <a:ln w="9525">
              <a:noFill/>
              <a:miter lim="800000"/>
              <a:headEnd/>
              <a:tailEnd/>
            </a:ln>
          </p:spPr>
          <p:txBody>
            <a:bodyPr>
              <a:spAutoFit/>
            </a:bodyPr>
            <a:lstStyle/>
            <a:p>
              <a:r>
                <a:rPr lang="en-US" altLang="ja-JP" sz="2000" dirty="0">
                  <a:latin typeface="Times New Roman" pitchFamily="18" charset="0"/>
                  <a:cs typeface="Times New Roman" pitchFamily="18" charset="0"/>
                </a:rPr>
                <a:t>2009</a:t>
              </a:r>
              <a:endParaRPr lang="ja-JP" altLang="en-US" sz="2000" dirty="0">
                <a:latin typeface="Times New Roman" pitchFamily="18" charset="0"/>
                <a:cs typeface="Times New Roman" pitchFamily="18" charset="0"/>
              </a:endParaRPr>
            </a:p>
          </p:txBody>
        </p:sp>
        <p:sp>
          <p:nvSpPr>
            <p:cNvPr id="28" name="テキスト ボックス 10"/>
            <p:cNvSpPr txBox="1">
              <a:spLocks noChangeArrowheads="1"/>
            </p:cNvSpPr>
            <p:nvPr/>
          </p:nvSpPr>
          <p:spPr bwMode="auto">
            <a:xfrm>
              <a:off x="5405438" y="1601788"/>
              <a:ext cx="860425" cy="407121"/>
            </a:xfrm>
            <a:prstGeom prst="rect">
              <a:avLst/>
            </a:prstGeom>
            <a:noFill/>
            <a:ln w="9525">
              <a:noFill/>
              <a:miter lim="800000"/>
              <a:headEnd/>
              <a:tailEnd/>
            </a:ln>
          </p:spPr>
          <p:txBody>
            <a:bodyPr>
              <a:spAutoFit/>
            </a:bodyPr>
            <a:lstStyle/>
            <a:p>
              <a:r>
                <a:rPr lang="en-US" altLang="ja-JP" sz="2000" dirty="0">
                  <a:latin typeface="Times New Roman" pitchFamily="18" charset="0"/>
                  <a:cs typeface="Times New Roman" pitchFamily="18" charset="0"/>
                </a:rPr>
                <a:t>2010</a:t>
              </a:r>
              <a:endParaRPr lang="ja-JP" altLang="en-US" sz="2000" dirty="0">
                <a:latin typeface="Times New Roman" pitchFamily="18" charset="0"/>
                <a:cs typeface="Times New Roman" pitchFamily="18" charset="0"/>
              </a:endParaRPr>
            </a:p>
          </p:txBody>
        </p:sp>
        <p:sp>
          <p:nvSpPr>
            <p:cNvPr id="29" name="テキスト ボックス 11"/>
            <p:cNvSpPr txBox="1">
              <a:spLocks noChangeArrowheads="1"/>
            </p:cNvSpPr>
            <p:nvPr/>
          </p:nvSpPr>
          <p:spPr bwMode="auto">
            <a:xfrm>
              <a:off x="7529513" y="1611313"/>
              <a:ext cx="860425" cy="407121"/>
            </a:xfrm>
            <a:prstGeom prst="rect">
              <a:avLst/>
            </a:prstGeom>
            <a:noFill/>
            <a:ln w="9525">
              <a:noFill/>
              <a:miter lim="800000"/>
              <a:headEnd/>
              <a:tailEnd/>
            </a:ln>
          </p:spPr>
          <p:txBody>
            <a:bodyPr>
              <a:spAutoFit/>
            </a:bodyPr>
            <a:lstStyle/>
            <a:p>
              <a:r>
                <a:rPr lang="en-US" altLang="ja-JP" sz="2000" b="1" dirty="0">
                  <a:solidFill>
                    <a:srgbClr val="FF0000"/>
                  </a:solidFill>
                  <a:latin typeface="Times New Roman" pitchFamily="18" charset="0"/>
                  <a:cs typeface="Times New Roman" pitchFamily="18" charset="0"/>
                </a:rPr>
                <a:t>2011</a:t>
              </a:r>
              <a:endParaRPr lang="ja-JP" altLang="en-US" sz="2000" b="1" dirty="0">
                <a:solidFill>
                  <a:srgbClr val="FF0000"/>
                </a:solidFill>
                <a:latin typeface="Times New Roman" pitchFamily="18" charset="0"/>
                <a:cs typeface="Times New Roman" pitchFamily="18" charset="0"/>
              </a:endParaRPr>
            </a:p>
          </p:txBody>
        </p:sp>
        <p:pic>
          <p:nvPicPr>
            <p:cNvPr id="30" name="Picture 7"/>
            <p:cNvPicPr>
              <a:picLocks noChangeAspect="1" noChangeArrowheads="1"/>
            </p:cNvPicPr>
            <p:nvPr/>
          </p:nvPicPr>
          <p:blipFill>
            <a:blip r:embed="rId3"/>
            <a:srcRect/>
            <a:stretch>
              <a:fillRect/>
            </a:stretch>
          </p:blipFill>
          <p:spPr bwMode="auto">
            <a:xfrm>
              <a:off x="354013" y="1963738"/>
              <a:ext cx="2033587" cy="3044825"/>
            </a:xfrm>
            <a:prstGeom prst="rect">
              <a:avLst/>
            </a:prstGeom>
            <a:noFill/>
            <a:ln w="9525">
              <a:noFill/>
              <a:miter lim="800000"/>
              <a:headEnd/>
              <a:tailEnd/>
            </a:ln>
          </p:spPr>
        </p:pic>
        <p:pic>
          <p:nvPicPr>
            <p:cNvPr id="31" name="Picture 8"/>
            <p:cNvPicPr>
              <a:picLocks noChangeAspect="1" noChangeArrowheads="1"/>
            </p:cNvPicPr>
            <p:nvPr/>
          </p:nvPicPr>
          <p:blipFill>
            <a:blip r:embed="rId4"/>
            <a:srcRect/>
            <a:stretch>
              <a:fillRect/>
            </a:stretch>
          </p:blipFill>
          <p:spPr bwMode="auto">
            <a:xfrm>
              <a:off x="2527300" y="1955811"/>
              <a:ext cx="2033588" cy="3044825"/>
            </a:xfrm>
            <a:prstGeom prst="rect">
              <a:avLst/>
            </a:prstGeom>
            <a:noFill/>
            <a:ln w="9525">
              <a:noFill/>
              <a:miter lim="800000"/>
              <a:headEnd/>
              <a:tailEnd/>
            </a:ln>
          </p:spPr>
        </p:pic>
        <p:pic>
          <p:nvPicPr>
            <p:cNvPr id="32" name="Picture 9"/>
            <p:cNvPicPr>
              <a:picLocks noChangeAspect="1" noChangeArrowheads="1"/>
            </p:cNvPicPr>
            <p:nvPr/>
          </p:nvPicPr>
          <p:blipFill>
            <a:blip r:embed="rId5"/>
            <a:srcRect/>
            <a:stretch>
              <a:fillRect/>
            </a:stretch>
          </p:blipFill>
          <p:spPr bwMode="auto">
            <a:xfrm>
              <a:off x="4695825" y="1973263"/>
              <a:ext cx="2032000" cy="3044825"/>
            </a:xfrm>
            <a:prstGeom prst="rect">
              <a:avLst/>
            </a:prstGeom>
            <a:noFill/>
            <a:ln w="9525">
              <a:noFill/>
              <a:miter lim="800000"/>
              <a:headEnd/>
              <a:tailEnd/>
            </a:ln>
          </p:spPr>
        </p:pic>
        <p:pic>
          <p:nvPicPr>
            <p:cNvPr id="33" name="Picture 10"/>
            <p:cNvPicPr>
              <a:picLocks noChangeAspect="1" noChangeArrowheads="1"/>
            </p:cNvPicPr>
            <p:nvPr/>
          </p:nvPicPr>
          <p:blipFill>
            <a:blip r:embed="rId6"/>
            <a:srcRect/>
            <a:stretch>
              <a:fillRect/>
            </a:stretch>
          </p:blipFill>
          <p:spPr bwMode="auto">
            <a:xfrm>
              <a:off x="6865938" y="1973263"/>
              <a:ext cx="2030412" cy="3044825"/>
            </a:xfrm>
            <a:prstGeom prst="rect">
              <a:avLst/>
            </a:prstGeom>
            <a:noFill/>
            <a:ln w="9525">
              <a:noFill/>
              <a:miter lim="800000"/>
              <a:headEnd/>
              <a:tailEnd/>
            </a:ln>
          </p:spPr>
        </p:pic>
        <p:sp>
          <p:nvSpPr>
            <p:cNvPr id="34" name="テキスト ボックス 22"/>
            <p:cNvSpPr txBox="1">
              <a:spLocks noChangeArrowheads="1"/>
            </p:cNvSpPr>
            <p:nvPr/>
          </p:nvSpPr>
          <p:spPr bwMode="auto">
            <a:xfrm>
              <a:off x="785813" y="5278438"/>
              <a:ext cx="1309687" cy="407121"/>
            </a:xfrm>
            <a:prstGeom prst="rect">
              <a:avLst/>
            </a:prstGeom>
            <a:noFill/>
            <a:ln w="9525">
              <a:noFill/>
              <a:miter lim="800000"/>
              <a:headEnd/>
              <a:tailEnd/>
            </a:ln>
          </p:spPr>
          <p:txBody>
            <a:bodyPr>
              <a:spAutoFit/>
            </a:bodyPr>
            <a:lstStyle/>
            <a:p>
              <a:r>
                <a:rPr lang="en-US" altLang="ja-JP" sz="2000" dirty="0">
                  <a:latin typeface="Times New Roman" pitchFamily="18" charset="0"/>
                  <a:cs typeface="Times New Roman" pitchFamily="18" charset="0"/>
                </a:rPr>
                <a:t>518mm</a:t>
              </a:r>
              <a:endParaRPr lang="ja-JP" altLang="en-US" sz="2000" dirty="0">
                <a:latin typeface="Times New Roman" pitchFamily="18" charset="0"/>
                <a:cs typeface="Times New Roman" pitchFamily="18" charset="0"/>
              </a:endParaRPr>
            </a:p>
          </p:txBody>
        </p:sp>
        <p:sp>
          <p:nvSpPr>
            <p:cNvPr id="35" name="テキスト ボックス 23"/>
            <p:cNvSpPr txBox="1">
              <a:spLocks noChangeArrowheads="1"/>
            </p:cNvSpPr>
            <p:nvPr/>
          </p:nvSpPr>
          <p:spPr bwMode="auto">
            <a:xfrm>
              <a:off x="2928938" y="5268913"/>
              <a:ext cx="1271587" cy="407121"/>
            </a:xfrm>
            <a:prstGeom prst="rect">
              <a:avLst/>
            </a:prstGeom>
            <a:noFill/>
            <a:ln w="9525">
              <a:noFill/>
              <a:miter lim="800000"/>
              <a:headEnd/>
              <a:tailEnd/>
            </a:ln>
          </p:spPr>
          <p:txBody>
            <a:bodyPr>
              <a:spAutoFit/>
            </a:bodyPr>
            <a:lstStyle/>
            <a:p>
              <a:r>
                <a:rPr lang="en-US" altLang="ja-JP" sz="2000" dirty="0">
                  <a:latin typeface="Times New Roman" pitchFamily="18" charset="0"/>
                  <a:cs typeface="Times New Roman" pitchFamily="18" charset="0"/>
                </a:rPr>
                <a:t>424mm</a:t>
              </a:r>
              <a:endParaRPr lang="ja-JP" altLang="en-US" sz="2000" dirty="0">
                <a:latin typeface="Times New Roman" pitchFamily="18" charset="0"/>
                <a:cs typeface="Times New Roman" pitchFamily="18" charset="0"/>
              </a:endParaRPr>
            </a:p>
          </p:txBody>
        </p:sp>
        <p:sp>
          <p:nvSpPr>
            <p:cNvPr id="36" name="テキスト ボックス 24"/>
            <p:cNvSpPr txBox="1">
              <a:spLocks noChangeArrowheads="1"/>
            </p:cNvSpPr>
            <p:nvPr/>
          </p:nvSpPr>
          <p:spPr bwMode="auto">
            <a:xfrm>
              <a:off x="5000625" y="5287963"/>
              <a:ext cx="1304925" cy="407121"/>
            </a:xfrm>
            <a:prstGeom prst="rect">
              <a:avLst/>
            </a:prstGeom>
            <a:noFill/>
            <a:ln w="9525">
              <a:noFill/>
              <a:miter lim="800000"/>
              <a:headEnd/>
              <a:tailEnd/>
            </a:ln>
          </p:spPr>
          <p:txBody>
            <a:bodyPr>
              <a:spAutoFit/>
            </a:bodyPr>
            <a:lstStyle/>
            <a:p>
              <a:r>
                <a:rPr lang="en-US" altLang="ja-JP" sz="2000" dirty="0">
                  <a:latin typeface="Times New Roman" pitchFamily="18" charset="0"/>
                  <a:cs typeface="Times New Roman" pitchFamily="18" charset="0"/>
                </a:rPr>
                <a:t>527mm</a:t>
              </a:r>
              <a:endParaRPr lang="ja-JP" altLang="en-US" sz="2000" dirty="0">
                <a:latin typeface="Times New Roman" pitchFamily="18" charset="0"/>
                <a:cs typeface="Times New Roman" pitchFamily="18" charset="0"/>
              </a:endParaRPr>
            </a:p>
          </p:txBody>
        </p:sp>
        <p:sp>
          <p:nvSpPr>
            <p:cNvPr id="37" name="テキスト ボックス 25"/>
            <p:cNvSpPr txBox="1">
              <a:spLocks noChangeArrowheads="1"/>
            </p:cNvSpPr>
            <p:nvPr/>
          </p:nvSpPr>
          <p:spPr bwMode="auto">
            <a:xfrm>
              <a:off x="7215188" y="5278438"/>
              <a:ext cx="1290637" cy="407121"/>
            </a:xfrm>
            <a:prstGeom prst="rect">
              <a:avLst/>
            </a:prstGeom>
            <a:noFill/>
            <a:ln w="9525">
              <a:noFill/>
              <a:miter lim="800000"/>
              <a:headEnd/>
              <a:tailEnd/>
            </a:ln>
          </p:spPr>
          <p:txBody>
            <a:bodyPr>
              <a:spAutoFit/>
            </a:bodyPr>
            <a:lstStyle/>
            <a:p>
              <a:r>
                <a:rPr lang="en-US" altLang="ja-JP" sz="2000" b="1" dirty="0">
                  <a:solidFill>
                    <a:srgbClr val="FF0000"/>
                  </a:solidFill>
                  <a:latin typeface="Times New Roman" pitchFamily="18" charset="0"/>
                  <a:cs typeface="Times New Roman" pitchFamily="18" charset="0"/>
                </a:rPr>
                <a:t>710mm</a:t>
              </a:r>
              <a:endParaRPr lang="ja-JP" altLang="en-US" sz="2000" b="1" dirty="0">
                <a:solidFill>
                  <a:srgbClr val="FF0000"/>
                </a:solidFill>
                <a:latin typeface="Times New Roman" pitchFamily="18" charset="0"/>
                <a:cs typeface="Times New Roman" pitchFamily="18" charset="0"/>
              </a:endParaRPr>
            </a:p>
          </p:txBody>
        </p:sp>
        <p:sp>
          <p:nvSpPr>
            <p:cNvPr id="38" name="テキスト ボックス 26"/>
            <p:cNvSpPr txBox="1">
              <a:spLocks noChangeArrowheads="1"/>
            </p:cNvSpPr>
            <p:nvPr/>
          </p:nvSpPr>
          <p:spPr bwMode="auto">
            <a:xfrm>
              <a:off x="161925" y="5008564"/>
              <a:ext cx="5162550" cy="281858"/>
            </a:xfrm>
            <a:prstGeom prst="rect">
              <a:avLst/>
            </a:prstGeom>
            <a:noFill/>
            <a:ln w="9525">
              <a:noFill/>
              <a:miter lim="800000"/>
              <a:headEnd/>
              <a:tailEnd/>
            </a:ln>
          </p:spPr>
          <p:txBody>
            <a:bodyPr>
              <a:spAutoFit/>
            </a:bodyPr>
            <a:lstStyle/>
            <a:p>
              <a:r>
                <a:rPr lang="en-US" altLang="ja-JP" sz="1200" dirty="0">
                  <a:latin typeface="Times New Roman" pitchFamily="18" charset="0"/>
                  <a:cs typeface="Times New Roman" pitchFamily="18" charset="0"/>
                </a:rPr>
                <a:t>Basin mean precipitation in Chao Phraya River Basin from July to September </a:t>
              </a:r>
              <a:endParaRPr lang="ja-JP" altLang="en-US" sz="1200" dirty="0">
                <a:latin typeface="Times New Roman" pitchFamily="18" charset="0"/>
                <a:cs typeface="Times New Roman" pitchFamily="18" charset="0"/>
              </a:endParaRPr>
            </a:p>
          </p:txBody>
        </p:sp>
      </p:grpSp>
      <p:sp>
        <p:nvSpPr>
          <p:cNvPr id="39" name="テキスト ボックス 27"/>
          <p:cNvSpPr txBox="1">
            <a:spLocks noChangeArrowheads="1"/>
          </p:cNvSpPr>
          <p:nvPr/>
        </p:nvSpPr>
        <p:spPr bwMode="auto">
          <a:xfrm>
            <a:off x="249684" y="6041032"/>
            <a:ext cx="3134692" cy="523220"/>
          </a:xfrm>
          <a:prstGeom prst="rect">
            <a:avLst/>
          </a:prstGeom>
          <a:noFill/>
          <a:ln w="9525">
            <a:noFill/>
            <a:miter lim="800000"/>
            <a:headEnd/>
            <a:tailEnd/>
          </a:ln>
        </p:spPr>
        <p:txBody>
          <a:bodyPr wrap="square">
            <a:spAutoFit/>
          </a:bodyPr>
          <a:lstStyle/>
          <a:p>
            <a:pPr>
              <a:tabLst>
                <a:tab pos="542925" algn="l"/>
              </a:tabLst>
            </a:pPr>
            <a:r>
              <a:rPr lang="en-US" altLang="ja-JP" sz="1400" dirty="0">
                <a:latin typeface="Times New Roman" pitchFamily="18" charset="0"/>
                <a:cs typeface="Times New Roman" pitchFamily="18" charset="0"/>
              </a:rPr>
              <a:t>DATA/  	GSMaP MVK(2008)</a:t>
            </a:r>
          </a:p>
          <a:p>
            <a:pPr>
              <a:tabLst>
                <a:tab pos="542925" algn="l"/>
              </a:tabLst>
            </a:pPr>
            <a:r>
              <a:rPr lang="en-US" altLang="ja-JP" sz="1400" dirty="0">
                <a:latin typeface="Times New Roman" pitchFamily="18" charset="0"/>
                <a:cs typeface="Times New Roman" pitchFamily="18" charset="0"/>
              </a:rPr>
              <a:t>            </a:t>
            </a:r>
            <a:r>
              <a:rPr lang="ja-JP" altLang="en-US" sz="1400" dirty="0">
                <a:latin typeface="Times New Roman" pitchFamily="18" charset="0"/>
                <a:cs typeface="Times New Roman" pitchFamily="18" charset="0"/>
              </a:rPr>
              <a:t> </a:t>
            </a:r>
            <a:r>
              <a:rPr lang="en-US" altLang="ja-JP" sz="1400" dirty="0">
                <a:latin typeface="Times New Roman" pitchFamily="18" charset="0"/>
                <a:cs typeface="Times New Roman" pitchFamily="18" charset="0"/>
              </a:rPr>
              <a:t>	GSMaP NRT(2009-2011)</a:t>
            </a:r>
            <a:endParaRPr lang="en-US" altLang="ja-JP" sz="1200" dirty="0">
              <a:latin typeface="Times New Roman" pitchFamily="18" charset="0"/>
              <a:cs typeface="Times New Roman" pitchFamily="18" charset="0"/>
            </a:endParaRPr>
          </a:p>
        </p:txBody>
      </p:sp>
      <p:sp>
        <p:nvSpPr>
          <p:cNvPr id="40" name="テキスト ボックス 39"/>
          <p:cNvSpPr txBox="1"/>
          <p:nvPr/>
        </p:nvSpPr>
        <p:spPr>
          <a:xfrm>
            <a:off x="3384376" y="6597352"/>
            <a:ext cx="5580112" cy="276999"/>
          </a:xfrm>
          <a:prstGeom prst="rect">
            <a:avLst/>
          </a:prstGeom>
          <a:noFill/>
          <a:ln>
            <a:noFill/>
          </a:ln>
        </p:spPr>
        <p:txBody>
          <a:bodyPr wrap="square" rtlCol="0">
            <a:spAutoFit/>
          </a:bodyPr>
          <a:lstStyle/>
          <a:p>
            <a:pPr algn="r"/>
            <a:r>
              <a:rPr lang="en-US" altLang="ja-JP" sz="1200" dirty="0"/>
              <a:t>Images provided by Infrastructure Development </a:t>
            </a:r>
            <a:r>
              <a:rPr lang="en-US" altLang="ja-JP" sz="1200" dirty="0" smtClean="0"/>
              <a:t>Institute (IDI), secretariat of IFNet</a:t>
            </a:r>
            <a:endParaRPr kumimoji="1" lang="ja-JP" altLang="en-US" sz="1200" dirty="0" smtClean="0"/>
          </a:p>
        </p:txBody>
      </p:sp>
    </p:spTree>
    <p:extLst>
      <p:ext uri="{BB962C8B-B14F-4D97-AF65-F5344CB8AC3E}">
        <p14:creationId xmlns:p14="http://schemas.microsoft.com/office/powerpoint/2010/main" val="12206295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Validation of GSMaP Data in River Basin for Flood Prediction by ICHARM</a:t>
            </a:r>
            <a:endParaRPr kumimoji="1" lang="ja-JP" altLang="en-US" dirty="0"/>
          </a:p>
        </p:txBody>
      </p:sp>
      <p:sp>
        <p:nvSpPr>
          <p:cNvPr id="3" name="コンテンツ プレースホルダー 2"/>
          <p:cNvSpPr>
            <a:spLocks noGrp="1"/>
          </p:cNvSpPr>
          <p:nvPr>
            <p:ph idx="1"/>
          </p:nvPr>
        </p:nvSpPr>
        <p:spPr>
          <a:xfrm>
            <a:off x="266700" y="1155699"/>
            <a:ext cx="8877300" cy="2179807"/>
          </a:xfrm>
        </p:spPr>
        <p:txBody>
          <a:bodyPr>
            <a:normAutofit fontScale="70000" lnSpcReduction="20000"/>
          </a:bodyPr>
          <a:lstStyle/>
          <a:p>
            <a:r>
              <a:rPr lang="en-US" altLang="ja-JP" dirty="0" smtClean="0"/>
              <a:t>GSMaP data is validated in some river basins in Asian countries to examine applicability of satellite-based rainfall in future flood prediction.  </a:t>
            </a:r>
          </a:p>
          <a:p>
            <a:r>
              <a:rPr lang="en-US" altLang="ja-JP" dirty="0" smtClean="0"/>
              <a:t>GSMaP_MVK (reanalysis version of GSMaP) shows good agreement with surface observation (rain gauge), while GSMaP_Gauge (gauge-calibrated GSMaP) shows over estimation.</a:t>
            </a:r>
          </a:p>
          <a:p>
            <a:pPr lvl="1"/>
            <a:r>
              <a:rPr lang="en-US" altLang="ja-JP" dirty="0" smtClean="0"/>
              <a:t>Result indicates that CPC daily gauge data, which is used in GSMaP_Gauge product, does not well represent rainfall in this region. Local customize may be needed in future improvement. </a:t>
            </a:r>
          </a:p>
        </p:txBody>
      </p:sp>
      <p:sp>
        <p:nvSpPr>
          <p:cNvPr id="4" name="スライド番号プレースホルダー 3"/>
          <p:cNvSpPr>
            <a:spLocks noGrp="1"/>
          </p:cNvSpPr>
          <p:nvPr>
            <p:ph type="sldNum" sz="quarter" idx="4"/>
          </p:nvPr>
        </p:nvSpPr>
        <p:spPr/>
        <p:txBody>
          <a:bodyPr/>
          <a:lstStyle/>
          <a:p>
            <a:fld id="{EEA4C283-799E-4856-80BB-512D6780412E}" type="slidenum">
              <a:rPr lang="ja-JP" altLang="en-US" smtClean="0"/>
              <a:pPr/>
              <a:t>21</a:t>
            </a:fld>
            <a:endParaRPr lang="ja-JP" altLang="en-US" dirty="0"/>
          </a:p>
        </p:txBody>
      </p:sp>
      <p:pic>
        <p:nvPicPr>
          <p:cNvPr id="13" name="図 12" descr="all.png"/>
          <p:cNvPicPr>
            <a:picLocks noChangeAspect="1"/>
          </p:cNvPicPr>
          <p:nvPr/>
        </p:nvPicPr>
        <p:blipFill>
          <a:blip r:embed="rId2"/>
          <a:stretch>
            <a:fillRect/>
          </a:stretch>
        </p:blipFill>
        <p:spPr>
          <a:xfrm>
            <a:off x="607087" y="3335506"/>
            <a:ext cx="2950341" cy="3149988"/>
          </a:xfrm>
          <a:prstGeom prst="rect">
            <a:avLst/>
          </a:prstGeom>
        </p:spPr>
      </p:pic>
      <p:pic>
        <p:nvPicPr>
          <p:cNvPr id="14" name="図 13" descr="clim_0209_three.png"/>
          <p:cNvPicPr>
            <a:picLocks noChangeAspect="1"/>
          </p:cNvPicPr>
          <p:nvPr/>
        </p:nvPicPr>
        <p:blipFill>
          <a:blip r:embed="rId3"/>
          <a:stretch>
            <a:fillRect/>
          </a:stretch>
        </p:blipFill>
        <p:spPr>
          <a:xfrm>
            <a:off x="5357628" y="3218022"/>
            <a:ext cx="3600400" cy="3384956"/>
          </a:xfrm>
          <a:prstGeom prst="rect">
            <a:avLst/>
          </a:prstGeom>
        </p:spPr>
      </p:pic>
      <p:cxnSp>
        <p:nvCxnSpPr>
          <p:cNvPr id="15" name="直線コネクタ 14"/>
          <p:cNvCxnSpPr/>
          <p:nvPr/>
        </p:nvCxnSpPr>
        <p:spPr>
          <a:xfrm flipV="1">
            <a:off x="1685220" y="3335506"/>
            <a:ext cx="3746233" cy="268798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1685220" y="6274943"/>
            <a:ext cx="3746233" cy="74744"/>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5429636" y="2996952"/>
            <a:ext cx="1479892" cy="338554"/>
          </a:xfrm>
          <a:prstGeom prst="rect">
            <a:avLst/>
          </a:prstGeom>
          <a:noFill/>
        </p:spPr>
        <p:txBody>
          <a:bodyPr wrap="none" rtlCol="0">
            <a:spAutoFit/>
          </a:bodyPr>
          <a:lstStyle/>
          <a:p>
            <a:pPr algn="r"/>
            <a:r>
              <a:rPr kumimoji="1" lang="en-US" altLang="ja-JP" sz="1600" b="1" dirty="0" smtClean="0">
                <a:solidFill>
                  <a:srgbClr val="FF0000"/>
                </a:solidFill>
                <a:latin typeface="Arial"/>
                <a:ea typeface="ヒラギノ角ゴ Pro W3"/>
                <a:cs typeface="Arial"/>
              </a:rPr>
              <a:t>GSMaP_MVK</a:t>
            </a:r>
            <a:endParaRPr kumimoji="1" lang="ja-JP" altLang="en-US" sz="1600" b="1" dirty="0">
              <a:solidFill>
                <a:srgbClr val="FF0000"/>
              </a:solidFill>
              <a:latin typeface="Arial"/>
              <a:ea typeface="ヒラギノ角ゴ Pro W3"/>
              <a:cs typeface="Arial"/>
            </a:endParaRPr>
          </a:p>
        </p:txBody>
      </p:sp>
      <p:sp>
        <p:nvSpPr>
          <p:cNvPr id="18" name="テキスト ボックス 17"/>
          <p:cNvSpPr txBox="1"/>
          <p:nvPr/>
        </p:nvSpPr>
        <p:spPr>
          <a:xfrm>
            <a:off x="7077468" y="2996952"/>
            <a:ext cx="1655622" cy="338554"/>
          </a:xfrm>
          <a:prstGeom prst="rect">
            <a:avLst/>
          </a:prstGeom>
          <a:noFill/>
        </p:spPr>
        <p:txBody>
          <a:bodyPr wrap="none" rtlCol="0">
            <a:spAutoFit/>
          </a:bodyPr>
          <a:lstStyle/>
          <a:p>
            <a:r>
              <a:rPr kumimoji="1" lang="en-US" altLang="ja-JP" sz="1600" b="1" dirty="0" smtClean="0">
                <a:solidFill>
                  <a:srgbClr val="0000FF"/>
                </a:solidFill>
                <a:latin typeface="Arial"/>
                <a:ea typeface="ヒラギノ角ゴ Pro W3"/>
                <a:cs typeface="Arial"/>
              </a:rPr>
              <a:t>GSMaP_Gauge</a:t>
            </a:r>
            <a:endParaRPr kumimoji="1" lang="ja-JP" altLang="en-US" sz="1600" b="1" dirty="0">
              <a:solidFill>
                <a:srgbClr val="0000FF"/>
              </a:solidFill>
              <a:latin typeface="Arial"/>
              <a:ea typeface="ヒラギノ角ゴ Pro W3"/>
              <a:cs typeface="Arial"/>
            </a:endParaRPr>
          </a:p>
        </p:txBody>
      </p:sp>
      <p:sp>
        <p:nvSpPr>
          <p:cNvPr id="19" name="テキスト ボックス 18"/>
          <p:cNvSpPr txBox="1"/>
          <p:nvPr/>
        </p:nvSpPr>
        <p:spPr>
          <a:xfrm>
            <a:off x="5744665" y="4912264"/>
            <a:ext cx="1335622" cy="338554"/>
          </a:xfrm>
          <a:prstGeom prst="rect">
            <a:avLst/>
          </a:prstGeom>
          <a:noFill/>
        </p:spPr>
        <p:txBody>
          <a:bodyPr wrap="none" rtlCol="0">
            <a:spAutoFit/>
          </a:bodyPr>
          <a:lstStyle/>
          <a:p>
            <a:pPr algn="r"/>
            <a:r>
              <a:rPr kumimoji="1" lang="en-US" altLang="ja-JP" sz="1600" b="1" dirty="0" smtClean="0">
                <a:latin typeface="Arial"/>
                <a:ea typeface="ヒラギノ角ゴ Pro W3"/>
                <a:cs typeface="Arial"/>
              </a:rPr>
              <a:t>Rain-Gauge</a:t>
            </a:r>
          </a:p>
        </p:txBody>
      </p:sp>
      <p:sp>
        <p:nvSpPr>
          <p:cNvPr id="20" name="テキスト ボックス 19"/>
          <p:cNvSpPr txBox="1"/>
          <p:nvPr/>
        </p:nvSpPr>
        <p:spPr>
          <a:xfrm>
            <a:off x="7583416" y="6050486"/>
            <a:ext cx="1149674" cy="276999"/>
          </a:xfrm>
          <a:prstGeom prst="rect">
            <a:avLst/>
          </a:prstGeom>
          <a:noFill/>
        </p:spPr>
        <p:txBody>
          <a:bodyPr wrap="none" rtlCol="0">
            <a:spAutoFit/>
          </a:bodyPr>
          <a:lstStyle/>
          <a:p>
            <a:r>
              <a:rPr lang="en-US" altLang="ja-JP" sz="1200" b="1" dirty="0" smtClean="0">
                <a:solidFill>
                  <a:srgbClr val="FF0000"/>
                </a:solidFill>
                <a:latin typeface="Arial"/>
                <a:ea typeface="ヒラギノ角ゴ Pro W3"/>
                <a:cs typeface="Arial"/>
              </a:rPr>
              <a:t>GSMaP_MVK</a:t>
            </a:r>
            <a:endParaRPr kumimoji="1" lang="ja-JP" altLang="en-US" sz="1200" b="1" dirty="0">
              <a:solidFill>
                <a:srgbClr val="FF0000"/>
              </a:solidFill>
              <a:latin typeface="Arial"/>
              <a:ea typeface="ヒラギノ角ゴ Pro W3"/>
              <a:cs typeface="Arial"/>
            </a:endParaRPr>
          </a:p>
        </p:txBody>
      </p:sp>
      <p:sp>
        <p:nvSpPr>
          <p:cNvPr id="21" name="テキスト ボックス 20"/>
          <p:cNvSpPr txBox="1"/>
          <p:nvPr/>
        </p:nvSpPr>
        <p:spPr>
          <a:xfrm>
            <a:off x="7077468" y="4851289"/>
            <a:ext cx="1287532" cy="276999"/>
          </a:xfrm>
          <a:prstGeom prst="rect">
            <a:avLst/>
          </a:prstGeom>
          <a:noFill/>
        </p:spPr>
        <p:txBody>
          <a:bodyPr wrap="none" rtlCol="0">
            <a:spAutoFit/>
          </a:bodyPr>
          <a:lstStyle/>
          <a:p>
            <a:r>
              <a:rPr kumimoji="1" lang="en-US" altLang="ja-JP" sz="1200" b="1" dirty="0" smtClean="0">
                <a:solidFill>
                  <a:srgbClr val="0000FF"/>
                </a:solidFill>
                <a:latin typeface="Arial"/>
                <a:ea typeface="ヒラギノ角ゴ Pro W3"/>
                <a:cs typeface="Arial"/>
              </a:rPr>
              <a:t>GSMaP_Gauge</a:t>
            </a:r>
            <a:endParaRPr kumimoji="1" lang="ja-JP" altLang="en-US" sz="1200" b="1" dirty="0">
              <a:solidFill>
                <a:srgbClr val="0000FF"/>
              </a:solidFill>
              <a:latin typeface="Arial"/>
              <a:ea typeface="ヒラギノ角ゴ Pro W3"/>
              <a:cs typeface="Arial"/>
            </a:endParaRPr>
          </a:p>
        </p:txBody>
      </p:sp>
      <p:sp>
        <p:nvSpPr>
          <p:cNvPr id="22" name="テキスト ボックス 21"/>
          <p:cNvSpPr txBox="1"/>
          <p:nvPr/>
        </p:nvSpPr>
        <p:spPr>
          <a:xfrm>
            <a:off x="3709489" y="4589098"/>
            <a:ext cx="1734769" cy="523220"/>
          </a:xfrm>
          <a:prstGeom prst="rect">
            <a:avLst/>
          </a:prstGeom>
          <a:noFill/>
        </p:spPr>
        <p:txBody>
          <a:bodyPr wrap="none" rtlCol="0">
            <a:spAutoFit/>
          </a:bodyPr>
          <a:lstStyle/>
          <a:p>
            <a:pPr algn="r"/>
            <a:r>
              <a:rPr lang="en-US" altLang="ja-JP" sz="1400" b="1" dirty="0">
                <a:latin typeface="Arial"/>
                <a:ea typeface="ヒラギノ角ゴ Pro W3"/>
                <a:cs typeface="Arial"/>
              </a:rPr>
              <a:t>Mean daily rainfall</a:t>
            </a:r>
            <a:r>
              <a:rPr lang="en-US" altLang="ja-JP" sz="1400" dirty="0">
                <a:latin typeface="Arial"/>
                <a:ea typeface="ヒラギノ角ゴ Pro W3"/>
                <a:cs typeface="Arial"/>
              </a:rPr>
              <a:t/>
            </a:r>
            <a:br>
              <a:rPr lang="en-US" altLang="ja-JP" sz="1400" dirty="0">
                <a:latin typeface="Arial"/>
                <a:ea typeface="ヒラギノ角ゴ Pro W3"/>
                <a:cs typeface="Arial"/>
              </a:rPr>
            </a:br>
            <a:r>
              <a:rPr lang="en-US" altLang="ja-JP" sz="1400" dirty="0">
                <a:latin typeface="Arial"/>
                <a:ea typeface="ヒラギノ角ゴ Pro W3"/>
                <a:cs typeface="Arial"/>
              </a:rPr>
              <a:t>2002–2009</a:t>
            </a:r>
            <a:endParaRPr kumimoji="1" lang="ja-JP" altLang="en-US" sz="1400" dirty="0"/>
          </a:p>
        </p:txBody>
      </p:sp>
      <p:sp>
        <p:nvSpPr>
          <p:cNvPr id="24" name="テキスト ボックス 23"/>
          <p:cNvSpPr txBox="1"/>
          <p:nvPr/>
        </p:nvSpPr>
        <p:spPr>
          <a:xfrm>
            <a:off x="6234644" y="6597352"/>
            <a:ext cx="2729844" cy="276999"/>
          </a:xfrm>
          <a:prstGeom prst="rect">
            <a:avLst/>
          </a:prstGeom>
          <a:noFill/>
          <a:ln>
            <a:noFill/>
          </a:ln>
        </p:spPr>
        <p:txBody>
          <a:bodyPr wrap="square" rtlCol="0">
            <a:spAutoFit/>
          </a:bodyPr>
          <a:lstStyle/>
          <a:p>
            <a:pPr algn="r"/>
            <a:r>
              <a:rPr kumimoji="1" lang="en-US" altLang="ja-JP" sz="1200" dirty="0" smtClean="0"/>
              <a:t>Images provided by ICHARM</a:t>
            </a:r>
            <a:endParaRPr kumimoji="1" lang="ja-JP" altLang="en-US" sz="1200" dirty="0" smtClean="0"/>
          </a:p>
        </p:txBody>
      </p:sp>
      <p:sp>
        <p:nvSpPr>
          <p:cNvPr id="25" name="テキスト ボックス 24"/>
          <p:cNvSpPr txBox="1"/>
          <p:nvPr/>
        </p:nvSpPr>
        <p:spPr>
          <a:xfrm>
            <a:off x="1187624" y="6349687"/>
            <a:ext cx="1800200" cy="523220"/>
          </a:xfrm>
          <a:prstGeom prst="rect">
            <a:avLst/>
          </a:prstGeom>
          <a:noFill/>
          <a:ln>
            <a:noFill/>
          </a:ln>
        </p:spPr>
        <p:txBody>
          <a:bodyPr wrap="square" rtlCol="0">
            <a:spAutoFit/>
          </a:bodyPr>
          <a:lstStyle/>
          <a:p>
            <a:pPr algn="ctr"/>
            <a:r>
              <a:rPr kumimoji="1" lang="en-US" altLang="ja-JP" sz="1600" b="1" u="sng" dirty="0" smtClean="0">
                <a:solidFill>
                  <a:srgbClr val="FF0000"/>
                </a:solidFill>
              </a:rPr>
              <a:t>Solo River basin</a:t>
            </a:r>
          </a:p>
          <a:p>
            <a:pPr algn="ctr"/>
            <a:r>
              <a:rPr lang="en-US" altLang="ja-JP" sz="1200" b="1" dirty="0" smtClean="0"/>
              <a:t>16,100 km</a:t>
            </a:r>
            <a:r>
              <a:rPr lang="en-US" altLang="ja-JP" sz="1200" b="1" baseline="30000" dirty="0" smtClean="0"/>
              <a:t>2</a:t>
            </a:r>
            <a:endParaRPr kumimoji="1" lang="ja-JP" altLang="en-US" sz="1200" b="1" baseline="30000" dirty="0" smtClean="0"/>
          </a:p>
        </p:txBody>
      </p:sp>
    </p:spTree>
    <p:extLst>
      <p:ext uri="{BB962C8B-B14F-4D97-AF65-F5344CB8AC3E}">
        <p14:creationId xmlns:p14="http://schemas.microsoft.com/office/powerpoint/2010/main" val="30662952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US" altLang="ja-JP" dirty="0" smtClean="0"/>
              <a:t>Asia Development Bank (ADB) Project Overview</a:t>
            </a:r>
          </a:p>
        </p:txBody>
      </p:sp>
      <p:sp>
        <p:nvSpPr>
          <p:cNvPr id="91139" name="Content Placeholder 2"/>
          <p:cNvSpPr>
            <a:spLocks noGrp="1"/>
          </p:cNvSpPr>
          <p:nvPr>
            <p:ph idx="1"/>
          </p:nvPr>
        </p:nvSpPr>
        <p:spPr/>
        <p:txBody>
          <a:bodyPr>
            <a:normAutofit fontScale="92500" lnSpcReduction="10000"/>
          </a:bodyPr>
          <a:lstStyle/>
          <a:p>
            <a:r>
              <a:rPr lang="en-US" altLang="ja-JP" dirty="0" smtClean="0"/>
              <a:t>TA-8047 REG “Applying Remote Sensing in River Basin Management</a:t>
            </a:r>
          </a:p>
          <a:p>
            <a:pPr lvl="1"/>
            <a:r>
              <a:rPr lang="en-US" altLang="ja-JP" dirty="0" smtClean="0"/>
              <a:t>JFPR funded, 2 million US$</a:t>
            </a:r>
          </a:p>
          <a:p>
            <a:pPr lvl="1"/>
            <a:r>
              <a:rPr lang="en-US" altLang="ja-JP" dirty="0" smtClean="0"/>
              <a:t>Target countries: Philippines, Bangladesh, and Viet Nam</a:t>
            </a:r>
          </a:p>
          <a:p>
            <a:pPr lvl="1"/>
            <a:r>
              <a:rPr lang="en-US" altLang="ja-JP" dirty="0" smtClean="0"/>
              <a:t>Duration - 2012/4 to 2014/12</a:t>
            </a:r>
          </a:p>
          <a:p>
            <a:r>
              <a:rPr lang="en-US" altLang="ja-JP" dirty="0" smtClean="0"/>
              <a:t>Impact: </a:t>
            </a:r>
          </a:p>
          <a:p>
            <a:pPr lvl="1"/>
            <a:r>
              <a:rPr lang="en-US" altLang="ja-JP" dirty="0" smtClean="0"/>
              <a:t>reduction in losses from flooding events</a:t>
            </a:r>
          </a:p>
          <a:p>
            <a:r>
              <a:rPr lang="en-US" altLang="ja-JP" dirty="0" smtClean="0"/>
              <a:t>Outcome: </a:t>
            </a:r>
          </a:p>
          <a:p>
            <a:pPr lvl="1"/>
            <a:r>
              <a:rPr lang="en-US" altLang="ja-JP" dirty="0" smtClean="0"/>
              <a:t>improved river basin management including flood risk management using Space Based Technology (SBT) and ICT</a:t>
            </a:r>
          </a:p>
          <a:p>
            <a:r>
              <a:rPr lang="en-US" altLang="ja-JP" dirty="0" smtClean="0"/>
              <a:t>JAXA’s tasks: </a:t>
            </a:r>
          </a:p>
          <a:p>
            <a:pPr lvl="1"/>
            <a:r>
              <a:rPr lang="en-US" altLang="ja-JP" dirty="0" smtClean="0"/>
              <a:t>JAXA implement the project as the implementing agency with ADB and related agencies, also conduct ALOS DSM generation.</a:t>
            </a:r>
          </a:p>
        </p:txBody>
      </p:sp>
      <p:sp>
        <p:nvSpPr>
          <p:cNvPr id="91140" name="Slide Number Placeholder 3"/>
          <p:cNvSpPr>
            <a:spLocks noGrp="1"/>
          </p:cNvSpPr>
          <p:nvPr>
            <p:ph type="sldNum" sz="quarter" idx="4"/>
          </p:nvPr>
        </p:nvSpPr>
        <p:spPr>
          <a:xfrm>
            <a:off x="7016750" y="6464300"/>
            <a:ext cx="2133600" cy="365125"/>
          </a:xfrm>
        </p:spPr>
        <p:txBody>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fld id="{02446947-3976-4BA6-998F-107FC013CAD5}" type="slidenum">
              <a:rPr lang="ja-JP" altLang="en-US" smtClean="0"/>
              <a:pPr/>
              <a:t>22</a:t>
            </a:fld>
            <a:endParaRPr lang="en-US" altLang="ja-JP" dirty="0" smtClean="0"/>
          </a:p>
        </p:txBody>
      </p:sp>
    </p:spTree>
    <p:extLst>
      <p:ext uri="{BB962C8B-B14F-4D97-AF65-F5344CB8AC3E}">
        <p14:creationId xmlns:p14="http://schemas.microsoft.com/office/powerpoint/2010/main" val="1561316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dirty="0"/>
              <a:t>ADB Project: “Remote sensing application for river basin management</a:t>
            </a:r>
            <a:r>
              <a:rPr lang="en-US" altLang="ja-JP" dirty="0" smtClean="0"/>
              <a:t>”</a:t>
            </a:r>
            <a:r>
              <a:rPr lang="ja-JP" altLang="en-US" dirty="0" smtClean="0"/>
              <a:t> </a:t>
            </a:r>
            <a:r>
              <a:rPr lang="en-US" altLang="ja-JP" dirty="0" smtClean="0"/>
              <a:t>(</a:t>
            </a:r>
            <a:r>
              <a:rPr lang="en-US" altLang="ja-JP" dirty="0"/>
              <a:t>2012</a:t>
            </a:r>
            <a:r>
              <a:rPr lang="ja-JP" altLang="en-US" dirty="0"/>
              <a:t>～</a:t>
            </a:r>
            <a:r>
              <a:rPr lang="en-US" altLang="ja-JP" dirty="0"/>
              <a:t>2014</a:t>
            </a:r>
            <a:r>
              <a:rPr lang="en-US" altLang="ja-JP" dirty="0" smtClean="0"/>
              <a:t>)</a:t>
            </a:r>
            <a:endParaRPr kumimoji="1" lang="ja-JP" altLang="en-US" dirty="0"/>
          </a:p>
        </p:txBody>
      </p:sp>
      <p:sp>
        <p:nvSpPr>
          <p:cNvPr id="92162" name="コンテンツ プレースホルダ 2"/>
          <p:cNvSpPr>
            <a:spLocks noGrp="1"/>
          </p:cNvSpPr>
          <p:nvPr>
            <p:ph idx="1"/>
          </p:nvPr>
        </p:nvSpPr>
        <p:spPr>
          <a:xfrm>
            <a:off x="266700" y="1155700"/>
            <a:ext cx="8877300" cy="1677988"/>
          </a:xfrm>
        </p:spPr>
        <p:txBody>
          <a:bodyPr>
            <a:normAutofit fontScale="85000" lnSpcReduction="10000"/>
          </a:bodyPr>
          <a:lstStyle/>
          <a:p>
            <a:r>
              <a:rPr lang="en-US" altLang="ja-JP" dirty="0" smtClean="0"/>
              <a:t>Purpose - To improve flood prediction by using a flood analysis model, space based data (GSMaP, DSM), together with capacity development and to distribute flood alert information to public in Bangladesh, Philippines, and Viet Nam.</a:t>
            </a:r>
            <a:endParaRPr lang="ja-JP" altLang="en-US" dirty="0" smtClean="0"/>
          </a:p>
        </p:txBody>
      </p:sp>
      <p:grpSp>
        <p:nvGrpSpPr>
          <p:cNvPr id="92164" name="Group 3"/>
          <p:cNvGrpSpPr>
            <a:grpSpLocks/>
          </p:cNvGrpSpPr>
          <p:nvPr/>
        </p:nvGrpSpPr>
        <p:grpSpPr bwMode="auto">
          <a:xfrm>
            <a:off x="346075" y="2768600"/>
            <a:ext cx="8504238" cy="3768725"/>
            <a:chOff x="7258" y="2328636"/>
            <a:chExt cx="9144000" cy="4365060"/>
          </a:xfrm>
        </p:grpSpPr>
        <p:pic>
          <p:nvPicPr>
            <p:cNvPr id="92167" name="図 9" descr="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58" y="2328636"/>
              <a:ext cx="9144000"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bwMode="auto">
            <a:xfrm>
              <a:off x="1744908" y="3874978"/>
              <a:ext cx="1295557" cy="486673"/>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a:lstStyle/>
            <a:p>
              <a:pPr algn="ctr">
                <a:defRPr/>
              </a:pPr>
              <a:r>
                <a:rPr lang="en-US" sz="1100" b="1" dirty="0">
                  <a:solidFill>
                    <a:schemeClr val="bg1"/>
                  </a:solidFill>
                  <a:latin typeface="+mn-lt"/>
                </a:rPr>
                <a:t>GSMaP calibration</a:t>
              </a:r>
            </a:p>
          </p:txBody>
        </p:sp>
        <p:sp>
          <p:nvSpPr>
            <p:cNvPr id="9" name="TextBox 8"/>
            <p:cNvSpPr txBox="1"/>
            <p:nvPr/>
          </p:nvSpPr>
          <p:spPr>
            <a:xfrm>
              <a:off x="1084702" y="2404023"/>
              <a:ext cx="1143640" cy="463351"/>
            </a:xfrm>
            <a:prstGeom prst="rect">
              <a:avLst/>
            </a:prstGeom>
            <a:solidFill>
              <a:schemeClr val="bg1"/>
            </a:solidFill>
          </p:spPr>
          <p:txBody>
            <a:bodyPr>
              <a:spAutoFit/>
            </a:bodyPr>
            <a:lstStyle/>
            <a:p>
              <a:pPr algn="ctr">
                <a:defRPr/>
              </a:pPr>
              <a:r>
                <a:rPr lang="en-US" sz="2000" dirty="0">
                  <a:solidFill>
                    <a:schemeClr val="tx1"/>
                  </a:solidFill>
                  <a:latin typeface="+mn-lt"/>
                </a:rPr>
                <a:t>Input</a:t>
              </a:r>
            </a:p>
          </p:txBody>
        </p:sp>
        <p:sp>
          <p:nvSpPr>
            <p:cNvPr id="10" name="TextBox 9"/>
            <p:cNvSpPr txBox="1"/>
            <p:nvPr/>
          </p:nvSpPr>
          <p:spPr>
            <a:xfrm>
              <a:off x="3494507" y="2451829"/>
              <a:ext cx="2150726" cy="1176764"/>
            </a:xfrm>
            <a:prstGeom prst="rect">
              <a:avLst/>
            </a:prstGeom>
            <a:solidFill>
              <a:schemeClr val="bg1"/>
            </a:solidFill>
          </p:spPr>
          <p:txBody>
            <a:bodyPr>
              <a:spAutoFit/>
            </a:bodyPr>
            <a:lstStyle/>
            <a:p>
              <a:pPr algn="ctr">
                <a:defRPr/>
              </a:pPr>
              <a:r>
                <a:rPr lang="en-US" sz="2000" dirty="0">
                  <a:solidFill>
                    <a:schemeClr val="tx1"/>
                  </a:solidFill>
                  <a:latin typeface="+mn-lt"/>
                </a:rPr>
                <a:t>Improved</a:t>
              </a:r>
            </a:p>
            <a:p>
              <a:pPr algn="ctr">
                <a:defRPr/>
              </a:pPr>
              <a:r>
                <a:rPr lang="en-US" sz="2000" dirty="0">
                  <a:solidFill>
                    <a:schemeClr val="tx1"/>
                  </a:solidFill>
                  <a:latin typeface="+mn-lt"/>
                </a:rPr>
                <a:t>flood prediction</a:t>
              </a:r>
            </a:p>
            <a:p>
              <a:pPr algn="ctr">
                <a:defRPr/>
              </a:pPr>
              <a:r>
                <a:rPr lang="en-US" sz="2000" dirty="0">
                  <a:solidFill>
                    <a:schemeClr val="tx1"/>
                  </a:solidFill>
                  <a:latin typeface="+mn-lt"/>
                </a:rPr>
                <a:t>model</a:t>
              </a:r>
            </a:p>
          </p:txBody>
        </p:sp>
        <p:sp>
          <p:nvSpPr>
            <p:cNvPr id="11" name="Rectangle 10"/>
            <p:cNvSpPr/>
            <p:nvPr/>
          </p:nvSpPr>
          <p:spPr bwMode="auto">
            <a:xfrm>
              <a:off x="3513283" y="3888566"/>
              <a:ext cx="990017" cy="48423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US" b="1" dirty="0">
                  <a:solidFill>
                    <a:schemeClr val="tx1"/>
                  </a:solidFill>
                  <a:latin typeface="+mn-lt"/>
                </a:rPr>
                <a:t>Input</a:t>
              </a:r>
            </a:p>
          </p:txBody>
        </p:sp>
        <p:sp>
          <p:nvSpPr>
            <p:cNvPr id="12" name="Rectangle 11"/>
            <p:cNvSpPr/>
            <p:nvPr/>
          </p:nvSpPr>
          <p:spPr bwMode="auto">
            <a:xfrm>
              <a:off x="4670578" y="3888566"/>
              <a:ext cx="974655" cy="48423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a:defRPr/>
              </a:pPr>
              <a:r>
                <a:rPr lang="en-US" b="1" dirty="0">
                  <a:solidFill>
                    <a:schemeClr val="tx1"/>
                  </a:solidFill>
                  <a:latin typeface="+mn-lt"/>
                </a:rPr>
                <a:t>Output</a:t>
              </a:r>
            </a:p>
          </p:txBody>
        </p:sp>
        <p:sp>
          <p:nvSpPr>
            <p:cNvPr id="13" name="Rectangle 12"/>
            <p:cNvSpPr/>
            <p:nvPr/>
          </p:nvSpPr>
          <p:spPr bwMode="auto">
            <a:xfrm>
              <a:off x="5944743" y="3624916"/>
              <a:ext cx="844129" cy="455996"/>
            </a:xfrm>
            <a:prstGeom prst="rect">
              <a:avLst/>
            </a:prstGeom>
            <a:solidFill>
              <a:schemeClr val="bg1"/>
            </a:solidFill>
            <a:ln w="9525" cap="flat" cmpd="sng" algn="ctr">
              <a:noFill/>
              <a:prstDash val="solid"/>
              <a:round/>
              <a:headEnd type="none" w="med" len="med"/>
              <a:tailEnd type="none" w="med" len="med"/>
            </a:ln>
            <a:effectLst/>
          </p:spPr>
          <p:txBody>
            <a:bodyPr anchor="ctr"/>
            <a:lstStyle/>
            <a:p>
              <a:pPr algn="ctr">
                <a:defRPr/>
              </a:pPr>
              <a:r>
                <a:rPr lang="en-US" sz="1000" b="1" dirty="0">
                  <a:solidFill>
                    <a:schemeClr val="tx1"/>
                  </a:solidFill>
                  <a:latin typeface="+mn-lt"/>
                </a:rPr>
                <a:t>Flood</a:t>
              </a:r>
            </a:p>
            <a:p>
              <a:pPr algn="ctr">
                <a:defRPr/>
              </a:pPr>
              <a:r>
                <a:rPr lang="en-US" sz="1000" b="1" dirty="0">
                  <a:solidFill>
                    <a:schemeClr val="tx1"/>
                  </a:solidFill>
                  <a:latin typeface="+mn-lt"/>
                </a:rPr>
                <a:t>Prediction</a:t>
              </a:r>
            </a:p>
          </p:txBody>
        </p:sp>
        <p:sp>
          <p:nvSpPr>
            <p:cNvPr id="15" name="TextBox 14"/>
            <p:cNvSpPr txBox="1"/>
            <p:nvPr/>
          </p:nvSpPr>
          <p:spPr>
            <a:xfrm>
              <a:off x="6940789" y="2404023"/>
              <a:ext cx="1143640" cy="463351"/>
            </a:xfrm>
            <a:prstGeom prst="rect">
              <a:avLst/>
            </a:prstGeom>
            <a:solidFill>
              <a:schemeClr val="bg1"/>
            </a:solidFill>
          </p:spPr>
          <p:txBody>
            <a:bodyPr>
              <a:spAutoFit/>
            </a:bodyPr>
            <a:lstStyle/>
            <a:p>
              <a:pPr algn="ctr">
                <a:defRPr/>
              </a:pPr>
              <a:r>
                <a:rPr lang="en-US" sz="2000" dirty="0">
                  <a:solidFill>
                    <a:schemeClr val="tx1"/>
                  </a:solidFill>
                  <a:latin typeface="+mn-lt"/>
                </a:rPr>
                <a:t>Output</a:t>
              </a:r>
            </a:p>
          </p:txBody>
        </p:sp>
        <p:sp>
          <p:nvSpPr>
            <p:cNvPr id="16" name="Rectangle 15"/>
            <p:cNvSpPr/>
            <p:nvPr/>
          </p:nvSpPr>
          <p:spPr bwMode="auto">
            <a:xfrm>
              <a:off x="7674767" y="4461521"/>
              <a:ext cx="1141934" cy="229837"/>
            </a:xfrm>
            <a:prstGeom prst="rect">
              <a:avLst/>
            </a:prstGeom>
            <a:solidFill>
              <a:schemeClr val="bg1"/>
            </a:solidFill>
            <a:ln w="9525" cap="flat" cmpd="sng" algn="ctr">
              <a:noFill/>
              <a:prstDash val="solid"/>
              <a:round/>
              <a:headEnd type="none" w="med" len="med"/>
              <a:tailEnd type="none" w="med" len="med"/>
            </a:ln>
            <a:effectLst/>
          </p:spPr>
          <p:txBody>
            <a:bodyPr anchor="ctr"/>
            <a:lstStyle/>
            <a:p>
              <a:pPr algn="ctr">
                <a:defRPr/>
              </a:pPr>
              <a:r>
                <a:rPr lang="en-US" sz="1100" b="1" dirty="0">
                  <a:solidFill>
                    <a:schemeClr val="tx1"/>
                  </a:solidFill>
                  <a:latin typeface="+mn-lt"/>
                </a:rPr>
                <a:t>Flood Alert</a:t>
              </a:r>
            </a:p>
          </p:txBody>
        </p:sp>
        <p:sp>
          <p:nvSpPr>
            <p:cNvPr id="17" name="Rectangle 16"/>
            <p:cNvSpPr/>
            <p:nvPr/>
          </p:nvSpPr>
          <p:spPr bwMode="auto">
            <a:xfrm>
              <a:off x="6636956" y="5452578"/>
              <a:ext cx="2133657" cy="476623"/>
            </a:xfrm>
            <a:prstGeom prst="rect">
              <a:avLst/>
            </a:prstGeom>
            <a:solidFill>
              <a:schemeClr val="bg1"/>
            </a:solidFill>
            <a:ln w="9525" cap="flat" cmpd="sng" algn="ctr">
              <a:noFill/>
              <a:prstDash val="solid"/>
              <a:round/>
              <a:headEnd type="none" w="med" len="med"/>
              <a:tailEnd type="none" w="med" len="med"/>
            </a:ln>
            <a:effectLst/>
          </p:spPr>
          <p:txBody>
            <a:bodyPr anchor="ctr"/>
            <a:lstStyle/>
            <a:p>
              <a:pPr algn="ctr">
                <a:defRPr/>
              </a:pPr>
              <a:r>
                <a:rPr lang="en-US" sz="1400" b="1" dirty="0">
                  <a:solidFill>
                    <a:schemeClr val="tx1"/>
                  </a:solidFill>
                  <a:latin typeface="+mn-lt"/>
                </a:rPr>
                <a:t>Information distribution to citizens</a:t>
              </a:r>
            </a:p>
          </p:txBody>
        </p:sp>
        <p:sp>
          <p:nvSpPr>
            <p:cNvPr id="18" name="Rectangle 17"/>
            <p:cNvSpPr/>
            <p:nvPr/>
          </p:nvSpPr>
          <p:spPr bwMode="auto">
            <a:xfrm>
              <a:off x="1422300" y="4687681"/>
              <a:ext cx="1295556" cy="229836"/>
            </a:xfrm>
            <a:prstGeom prst="rect">
              <a:avLst/>
            </a:prstGeom>
            <a:noFill/>
            <a:ln w="9525" cap="flat" cmpd="sng" algn="ctr">
              <a:noFill/>
              <a:prstDash val="solid"/>
              <a:round/>
              <a:headEnd type="none" w="med" len="med"/>
              <a:tailEnd type="none" w="med" len="med"/>
            </a:ln>
            <a:effectLst/>
          </p:spPr>
          <p:txBody>
            <a:bodyPr anchor="ctr"/>
            <a:lstStyle/>
            <a:p>
              <a:pPr algn="ctr">
                <a:defRPr/>
              </a:pPr>
              <a:r>
                <a:rPr lang="en-US" sz="1000" b="1" dirty="0">
                  <a:latin typeface="+mn-lt"/>
                </a:rPr>
                <a:t>Precipitation data by satellite</a:t>
              </a:r>
            </a:p>
          </p:txBody>
        </p:sp>
        <p:sp>
          <p:nvSpPr>
            <p:cNvPr id="19" name="Rectangle 18"/>
            <p:cNvSpPr/>
            <p:nvPr/>
          </p:nvSpPr>
          <p:spPr bwMode="auto">
            <a:xfrm>
              <a:off x="1379626" y="5224580"/>
              <a:ext cx="1293849" cy="227998"/>
            </a:xfrm>
            <a:prstGeom prst="rect">
              <a:avLst/>
            </a:prstGeom>
            <a:noFill/>
            <a:ln w="9525" cap="flat" cmpd="sng" algn="ctr">
              <a:noFill/>
              <a:prstDash val="solid"/>
              <a:round/>
              <a:headEnd type="none" w="med" len="med"/>
              <a:tailEnd type="none" w="med" len="med"/>
            </a:ln>
            <a:effectLst/>
          </p:spPr>
          <p:txBody>
            <a:bodyPr anchor="ctr"/>
            <a:lstStyle/>
            <a:p>
              <a:pPr algn="ctr">
                <a:defRPr/>
              </a:pPr>
              <a:r>
                <a:rPr lang="en-US" sz="1000" b="1" dirty="0">
                  <a:latin typeface="+mn-lt"/>
                </a:rPr>
                <a:t>Geographical</a:t>
              </a:r>
            </a:p>
            <a:p>
              <a:pPr algn="ctr">
                <a:defRPr/>
              </a:pPr>
              <a:r>
                <a:rPr lang="en-US" sz="1000" b="1" dirty="0">
                  <a:latin typeface="+mn-lt"/>
                </a:rPr>
                <a:t>Data by satellite</a:t>
              </a:r>
            </a:p>
          </p:txBody>
        </p:sp>
        <p:pic>
          <p:nvPicPr>
            <p:cNvPr id="92181" name="Picture 51" descr="_44968763_madhepura2_ap2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1978" y="4430373"/>
              <a:ext cx="1096522" cy="825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36"/>
            <p:cNvSpPr txBox="1">
              <a:spLocks noChangeArrowheads="1"/>
            </p:cNvSpPr>
            <p:nvPr/>
          </p:nvSpPr>
          <p:spPr bwMode="auto">
            <a:xfrm>
              <a:off x="6011294" y="5185967"/>
              <a:ext cx="1172252" cy="392124"/>
            </a:xfrm>
            <a:prstGeom prst="rect">
              <a:avLst/>
            </a:prstGeom>
            <a:noFill/>
            <a:ln w="9525">
              <a:noFill/>
              <a:miter lim="800000"/>
              <a:headEnd/>
              <a:tailEnd/>
            </a:ln>
          </p:spPr>
          <p:txBody>
            <a:bodyPr wrap="none">
              <a:spAutoFit/>
            </a:bodyPr>
            <a:lstStyle/>
            <a:p>
              <a:pPr>
                <a:defRPr/>
              </a:pPr>
              <a:r>
                <a:rPr lang="en-US" sz="1600" dirty="0">
                  <a:solidFill>
                    <a:schemeClr val="tx1"/>
                  </a:solidFill>
                  <a:latin typeface="+mn-lt"/>
                </a:rPr>
                <a:t>Evacuation</a:t>
              </a:r>
            </a:p>
          </p:txBody>
        </p:sp>
        <p:pic>
          <p:nvPicPr>
            <p:cNvPr id="92183" name="Picture 50" descr="kiki_024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19399" y="4770253"/>
              <a:ext cx="531813"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302658" y="5702866"/>
              <a:ext cx="1331685" cy="990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bwMode="auto">
            <a:xfrm>
              <a:off x="309837" y="2779117"/>
              <a:ext cx="1066829" cy="685832"/>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a:lstStyle/>
            <a:p>
              <a:pPr algn="ctr">
                <a:defRPr/>
              </a:pPr>
              <a:r>
                <a:rPr lang="en-US" sz="1000" b="1" dirty="0">
                  <a:solidFill>
                    <a:schemeClr val="tx1"/>
                  </a:solidFill>
                  <a:latin typeface="+mn-lt"/>
                </a:rPr>
                <a:t>New Rain Gauge</a:t>
              </a:r>
            </a:p>
          </p:txBody>
        </p:sp>
      </p:grpSp>
      <p:sp>
        <p:nvSpPr>
          <p:cNvPr id="92166" name="テキスト ボックス 1"/>
          <p:cNvSpPr txBox="1">
            <a:spLocks noChangeArrowheads="1"/>
          </p:cNvSpPr>
          <p:nvPr/>
        </p:nvSpPr>
        <p:spPr bwMode="auto">
          <a:xfrm>
            <a:off x="7005638" y="6272213"/>
            <a:ext cx="1438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r>
              <a:rPr lang="en-US" altLang="ja-JP" b="1" dirty="0">
                <a:solidFill>
                  <a:schemeClr val="tx1"/>
                </a:solidFill>
              </a:rPr>
              <a:t>Bangladesh case</a:t>
            </a:r>
            <a:endParaRPr lang="ja-JP" altLang="en-US" b="1" dirty="0">
              <a:solidFill>
                <a:schemeClr val="tx1"/>
              </a:solidFill>
            </a:endParaRPr>
          </a:p>
        </p:txBody>
      </p:sp>
      <p:sp>
        <p:nvSpPr>
          <p:cNvPr id="5" name="スライド番号プレースホルダー 4"/>
          <p:cNvSpPr>
            <a:spLocks noGrp="1"/>
          </p:cNvSpPr>
          <p:nvPr>
            <p:ph type="sldNum" sz="quarter" idx="4"/>
          </p:nvPr>
        </p:nvSpPr>
        <p:spPr/>
        <p:txBody>
          <a:bodyPr/>
          <a:lstStyle/>
          <a:p>
            <a:fld id="{EEA4C283-799E-4856-80BB-512D6780412E}" type="slidenum">
              <a:rPr lang="ja-JP" altLang="en-US" smtClean="0"/>
              <a:pPr/>
              <a:t>23</a:t>
            </a:fld>
            <a:endParaRPr lang="ja-JP" altLang="en-US" dirty="0"/>
          </a:p>
        </p:txBody>
      </p:sp>
      <p:sp>
        <p:nvSpPr>
          <p:cNvPr id="6" name="平行四辺形 5"/>
          <p:cNvSpPr/>
          <p:nvPr/>
        </p:nvSpPr>
        <p:spPr>
          <a:xfrm>
            <a:off x="6444208" y="4115419"/>
            <a:ext cx="1972753" cy="408455"/>
          </a:xfrm>
          <a:prstGeom prst="parallelogram">
            <a:avLst>
              <a:gd name="adj" fmla="val 41495"/>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ja-JP" sz="1400" b="1" dirty="0">
                <a:solidFill>
                  <a:schemeClr val="tx1"/>
                </a:solidFill>
              </a:rPr>
              <a:t>SMS distribution system</a:t>
            </a:r>
          </a:p>
        </p:txBody>
      </p:sp>
    </p:spTree>
    <p:extLst>
      <p:ext uri="{BB962C8B-B14F-4D97-AF65-F5344CB8AC3E}">
        <p14:creationId xmlns:p14="http://schemas.microsoft.com/office/powerpoint/2010/main" val="18324758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US" altLang="ja-JP" dirty="0" smtClean="0"/>
              <a:t>UNESCO Project Overview</a:t>
            </a:r>
          </a:p>
        </p:txBody>
      </p:sp>
      <p:sp>
        <p:nvSpPr>
          <p:cNvPr id="3" name="Content Placeholder 2"/>
          <p:cNvSpPr>
            <a:spLocks noGrp="1"/>
          </p:cNvSpPr>
          <p:nvPr>
            <p:ph idx="1"/>
          </p:nvPr>
        </p:nvSpPr>
        <p:spPr/>
        <p:txBody>
          <a:bodyPr>
            <a:normAutofit fontScale="92500" lnSpcReduction="20000"/>
          </a:bodyPr>
          <a:lstStyle/>
          <a:p>
            <a:r>
              <a:rPr lang="en-US" altLang="ja-JP" dirty="0" smtClean="0"/>
              <a:t>“Strategic Strengthening of Flood Warning and Management Capacity of Pakistan” </a:t>
            </a:r>
          </a:p>
          <a:p>
            <a:pPr lvl="1"/>
            <a:r>
              <a:rPr lang="en-US" altLang="ja-JP" dirty="0" smtClean="0"/>
              <a:t>Duration - 2011/6 to 2014/3</a:t>
            </a:r>
          </a:p>
          <a:p>
            <a:r>
              <a:rPr lang="en-US" altLang="ja-JP" dirty="0" smtClean="0"/>
              <a:t>Activities: </a:t>
            </a:r>
          </a:p>
          <a:p>
            <a:pPr marL="935038" lvl="1" indent="-457200">
              <a:buFont typeface="+mj-lt"/>
              <a:buAutoNum type="alphaLcPeriod"/>
            </a:pPr>
            <a:r>
              <a:rPr lang="en-US" altLang="ja-JP" dirty="0" smtClean="0"/>
              <a:t>flood early warning system development </a:t>
            </a:r>
          </a:p>
          <a:p>
            <a:pPr marL="935038" lvl="1" indent="-457200">
              <a:buFont typeface="+mj-lt"/>
              <a:buAutoNum type="alphaLcPeriod"/>
            </a:pPr>
            <a:r>
              <a:rPr lang="en-US" altLang="ja-JP" dirty="0" smtClean="0"/>
              <a:t>development and implementation of flood hazard maps at the community level </a:t>
            </a:r>
          </a:p>
          <a:p>
            <a:pPr marL="935038" lvl="1" indent="-457200">
              <a:buFont typeface="+mj-lt"/>
              <a:buAutoNum type="alphaLcPeriod"/>
            </a:pPr>
            <a:r>
              <a:rPr lang="en-US" altLang="ja-JP" dirty="0" smtClean="0"/>
              <a:t>development in both international and local platforms for timely sharing of hydrometeorological observations.</a:t>
            </a:r>
          </a:p>
          <a:p>
            <a:r>
              <a:rPr lang="en-US" altLang="ja-JP" dirty="0" smtClean="0"/>
              <a:t>Outcome: </a:t>
            </a:r>
          </a:p>
          <a:p>
            <a:pPr lvl="1"/>
            <a:r>
              <a:rPr lang="en-US" altLang="ja-JP" dirty="0" smtClean="0"/>
              <a:t>improved river basin management including flood risk management using flood analysis model and GSMaP</a:t>
            </a:r>
          </a:p>
          <a:p>
            <a:r>
              <a:rPr lang="en-US" altLang="ja-JP" dirty="0" smtClean="0"/>
              <a:t>JAXA’s tasks: </a:t>
            </a:r>
          </a:p>
          <a:p>
            <a:pPr lvl="1"/>
            <a:r>
              <a:rPr lang="en-US" altLang="ja-JP" dirty="0" smtClean="0"/>
              <a:t>GSMaP local customize &amp; ALOS DSM generation</a:t>
            </a:r>
          </a:p>
        </p:txBody>
      </p:sp>
      <p:sp>
        <p:nvSpPr>
          <p:cNvPr id="93188" name="Slide Number Placeholder 3"/>
          <p:cNvSpPr>
            <a:spLocks noGrp="1"/>
          </p:cNvSpPr>
          <p:nvPr>
            <p:ph type="sldNum" sz="quarter" idx="4"/>
          </p:nvPr>
        </p:nvSpPr>
        <p:spPr>
          <a:xfrm>
            <a:off x="7016750" y="6464300"/>
            <a:ext cx="2133600" cy="365125"/>
          </a:xfrm>
        </p:spPr>
        <p:txBody>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fld id="{FD144459-7F75-4964-A0F0-1E9E9E9C7891}" type="slidenum">
              <a:rPr lang="ja-JP" altLang="en-US" smtClean="0"/>
              <a:pPr/>
              <a:t>24</a:t>
            </a:fld>
            <a:endParaRPr lang="en-US" altLang="ja-JP" dirty="0" smtClean="0"/>
          </a:p>
        </p:txBody>
      </p:sp>
    </p:spTree>
    <p:extLst>
      <p:ext uri="{BB962C8B-B14F-4D97-AF65-F5344CB8AC3E}">
        <p14:creationId xmlns:p14="http://schemas.microsoft.com/office/powerpoint/2010/main" val="37176006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41" name="タイトル 2"/>
          <p:cNvSpPr>
            <a:spLocks noGrp="1"/>
          </p:cNvSpPr>
          <p:nvPr>
            <p:ph type="title"/>
          </p:nvPr>
        </p:nvSpPr>
        <p:spPr/>
        <p:txBody>
          <a:bodyPr/>
          <a:lstStyle/>
          <a:p>
            <a:r>
              <a:rPr lang="en-US" altLang="ja-JP" dirty="0" smtClean="0"/>
              <a:t>GSMaP Local Customize</a:t>
            </a:r>
            <a:endParaRPr lang="ja-JP" altLang="en-US" dirty="0" smtClean="0"/>
          </a:p>
        </p:txBody>
      </p:sp>
      <p:sp>
        <p:nvSpPr>
          <p:cNvPr id="11268" name="コンテンツ プレースホルダー 3"/>
          <p:cNvSpPr>
            <a:spLocks noGrp="1"/>
          </p:cNvSpPr>
          <p:nvPr>
            <p:ph idx="1"/>
          </p:nvPr>
        </p:nvSpPr>
        <p:spPr>
          <a:xfrm>
            <a:off x="266700" y="1155700"/>
            <a:ext cx="8877300" cy="1481212"/>
          </a:xfrm>
        </p:spPr>
        <p:txBody>
          <a:bodyPr>
            <a:normAutofit fontScale="62500" lnSpcReduction="20000"/>
          </a:bodyPr>
          <a:lstStyle/>
          <a:p>
            <a:r>
              <a:rPr lang="en-US" altLang="ja-JP" dirty="0" smtClean="0"/>
              <a:t>GSMaP Local Customize Interface</a:t>
            </a:r>
          </a:p>
          <a:p>
            <a:pPr lvl="1"/>
            <a:r>
              <a:rPr lang="en-US" altLang="ja-JP" dirty="0" smtClean="0"/>
              <a:t>In order to reflect the characteristics of area into correction, GSMaP Local Customize </a:t>
            </a:r>
            <a:r>
              <a:rPr lang="en-US" altLang="ja-JP" dirty="0"/>
              <a:t>I</a:t>
            </a:r>
            <a:r>
              <a:rPr lang="en-US" altLang="ja-JP" dirty="0" smtClean="0"/>
              <a:t>nterface can change the correction methods based on area. In the setting files several area can be defined as rectangular area together with correction type. The correction result is saved in completely same format with original GSMaP data.    </a:t>
            </a:r>
          </a:p>
          <a:p>
            <a:r>
              <a:rPr lang="en-US" altLang="ja-JP" dirty="0" smtClean="0"/>
              <a:t>Real time correction function will be added in the final phase of the project.</a:t>
            </a:r>
          </a:p>
        </p:txBody>
      </p:sp>
      <p:pic>
        <p:nvPicPr>
          <p:cNvPr id="95236" name="Picture 3" desc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50" y="2636912"/>
            <a:ext cx="541178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Rectangle 8"/>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1400" dirty="0">
              <a:latin typeface="Calibri" pitchFamily="34" charset="0"/>
            </a:endParaRPr>
          </a:p>
        </p:txBody>
      </p:sp>
      <p:grpSp>
        <p:nvGrpSpPr>
          <p:cNvPr id="95238" name="Group 4"/>
          <p:cNvGrpSpPr>
            <a:grpSpLocks/>
          </p:cNvGrpSpPr>
          <p:nvPr/>
        </p:nvGrpSpPr>
        <p:grpSpPr bwMode="auto">
          <a:xfrm>
            <a:off x="3098800" y="4581128"/>
            <a:ext cx="5605463" cy="1978025"/>
            <a:chOff x="1080" y="2251"/>
            <a:chExt cx="9735" cy="3435"/>
          </a:xfrm>
        </p:grpSpPr>
        <p:pic>
          <p:nvPicPr>
            <p:cNvPr id="95242" name="Picture 7" descr="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0" y="2251"/>
              <a:ext cx="9735" cy="3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3" name="Rectangle 6"/>
            <p:cNvSpPr>
              <a:spLocks noChangeArrowheads="1"/>
            </p:cNvSpPr>
            <p:nvPr/>
          </p:nvSpPr>
          <p:spPr bwMode="auto">
            <a:xfrm>
              <a:off x="6105" y="3450"/>
              <a:ext cx="1545" cy="405"/>
            </a:xfrm>
            <a:prstGeom prst="rect">
              <a:avLst/>
            </a:prstGeom>
            <a:solidFill>
              <a:srgbClr val="FFFFFF"/>
            </a:solidFill>
            <a:ln w="9525">
              <a:solidFill>
                <a:srgbClr val="000000"/>
              </a:solidFill>
              <a:miter lim="800000"/>
              <a:headEnd/>
              <a:tailEnd/>
            </a:ln>
          </p:spPr>
          <p:txBody>
            <a:bodyPr lIns="74295" tIns="8890" rIns="74295" bIns="8890"/>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en-US" altLang="ja-JP" sz="1200" b="1" dirty="0">
                  <a:solidFill>
                    <a:srgbClr val="FF0000"/>
                  </a:solidFill>
                  <a:latin typeface="Century" pitchFamily="18" charset="0"/>
                  <a:ea typeface="ＭＳ 明朝" pitchFamily="17" charset="-128"/>
                  <a:cs typeface="Times New Roman" pitchFamily="18" charset="0"/>
                </a:rPr>
                <a:t>Corrected</a:t>
              </a:r>
              <a:endParaRPr lang="en-US" altLang="ja-JP" sz="1400" dirty="0">
                <a:ea typeface="ＭＳ 明朝" pitchFamily="17" charset="-128"/>
                <a:cs typeface="Times New Roman" pitchFamily="18" charset="0"/>
              </a:endParaRPr>
            </a:p>
          </p:txBody>
        </p:sp>
        <p:sp>
          <p:nvSpPr>
            <p:cNvPr id="95244" name="Rectangle 5"/>
            <p:cNvSpPr>
              <a:spLocks noChangeArrowheads="1"/>
            </p:cNvSpPr>
            <p:nvPr/>
          </p:nvSpPr>
          <p:spPr bwMode="auto">
            <a:xfrm>
              <a:off x="1215" y="3450"/>
              <a:ext cx="1545" cy="405"/>
            </a:xfrm>
            <a:prstGeom prst="rect">
              <a:avLst/>
            </a:prstGeom>
            <a:solidFill>
              <a:srgbClr val="FFFFFF"/>
            </a:solidFill>
            <a:ln w="9525">
              <a:solidFill>
                <a:srgbClr val="000000"/>
              </a:solidFill>
              <a:miter lim="800000"/>
              <a:headEnd/>
              <a:tailEnd/>
            </a:ln>
          </p:spPr>
          <p:txBody>
            <a:bodyPr lIns="74295" tIns="8890" rIns="74295" bIns="8890"/>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en-US" altLang="ja-JP" sz="1200" b="1" dirty="0">
                  <a:solidFill>
                    <a:srgbClr val="FF0000"/>
                  </a:solidFill>
                  <a:latin typeface="Century" pitchFamily="18" charset="0"/>
                  <a:ea typeface="ＭＳ 明朝" pitchFamily="17" charset="-128"/>
                  <a:cs typeface="Times New Roman" pitchFamily="18" charset="0"/>
                </a:rPr>
                <a:t>Original</a:t>
              </a:r>
              <a:endParaRPr lang="en-US" altLang="ja-JP" sz="1400" dirty="0">
                <a:ea typeface="ＭＳ 明朝" pitchFamily="17" charset="-128"/>
                <a:cs typeface="Times New Roman" pitchFamily="18" charset="0"/>
              </a:endParaRPr>
            </a:p>
          </p:txBody>
        </p:sp>
      </p:grpSp>
      <p:sp>
        <p:nvSpPr>
          <p:cNvPr id="95239" name="テキスト ボックス 12"/>
          <p:cNvSpPr txBox="1">
            <a:spLocks noChangeArrowheads="1"/>
          </p:cNvSpPr>
          <p:nvPr/>
        </p:nvSpPr>
        <p:spPr bwMode="auto">
          <a:xfrm>
            <a:off x="1330325" y="4237112"/>
            <a:ext cx="2689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400" dirty="0">
                <a:latin typeface="Times New Roman" pitchFamily="18" charset="0"/>
                <a:cs typeface="Times New Roman" pitchFamily="18" charset="0"/>
              </a:rPr>
              <a:t>Setting of GSMap Data Correction</a:t>
            </a:r>
          </a:p>
        </p:txBody>
      </p:sp>
      <p:sp>
        <p:nvSpPr>
          <p:cNvPr id="95240" name="テキスト ボックス 13"/>
          <p:cNvSpPr txBox="1">
            <a:spLocks noChangeArrowheads="1"/>
          </p:cNvSpPr>
          <p:nvPr/>
        </p:nvSpPr>
        <p:spPr bwMode="auto">
          <a:xfrm>
            <a:off x="4392613" y="6488113"/>
            <a:ext cx="32239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400" dirty="0">
                <a:latin typeface="Times New Roman" pitchFamily="18" charset="0"/>
                <a:cs typeface="Times New Roman" pitchFamily="18" charset="0"/>
              </a:rPr>
              <a:t>Sample of GSMap Data Correction Result</a:t>
            </a:r>
          </a:p>
        </p:txBody>
      </p:sp>
      <p:sp>
        <p:nvSpPr>
          <p:cNvPr id="5" name="スライド番号プレースホルダー 4"/>
          <p:cNvSpPr>
            <a:spLocks noGrp="1"/>
          </p:cNvSpPr>
          <p:nvPr>
            <p:ph type="sldNum" sz="quarter" idx="4"/>
          </p:nvPr>
        </p:nvSpPr>
        <p:spPr/>
        <p:txBody>
          <a:bodyPr/>
          <a:lstStyle/>
          <a:p>
            <a:fld id="{EEA4C283-799E-4856-80BB-512D6780412E}" type="slidenum">
              <a:rPr lang="ja-JP" altLang="en-US" smtClean="0"/>
              <a:pPr/>
              <a:t>25</a:t>
            </a:fld>
            <a:endParaRPr lang="ja-JP" altLang="en-US" dirty="0"/>
          </a:p>
        </p:txBody>
      </p:sp>
    </p:spTree>
    <p:extLst>
      <p:ext uri="{BB962C8B-B14F-4D97-AF65-F5344CB8AC3E}">
        <p14:creationId xmlns:p14="http://schemas.microsoft.com/office/powerpoint/2010/main" val="18095126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3"/>
          <p:cNvSpPr>
            <a:spLocks noGrp="1"/>
          </p:cNvSpPr>
          <p:nvPr>
            <p:ph type="title"/>
          </p:nvPr>
        </p:nvSpPr>
        <p:spPr/>
        <p:txBody>
          <a:bodyPr/>
          <a:lstStyle/>
          <a:p>
            <a:r>
              <a:rPr lang="en-US" altLang="ja-JP" dirty="0" smtClean="0"/>
              <a:t>Promotion of data utilization in Asian countries</a:t>
            </a:r>
            <a:endParaRPr lang="en-US" altLang="ja-JP" dirty="0"/>
          </a:p>
        </p:txBody>
      </p:sp>
      <p:sp>
        <p:nvSpPr>
          <p:cNvPr id="5" name="コンテンツ プレースホルダ 4"/>
          <p:cNvSpPr>
            <a:spLocks noGrp="1"/>
          </p:cNvSpPr>
          <p:nvPr>
            <p:ph idx="1"/>
          </p:nvPr>
        </p:nvSpPr>
        <p:spPr>
          <a:xfrm>
            <a:off x="266700" y="1155700"/>
            <a:ext cx="8877300" cy="3713460"/>
          </a:xfrm>
        </p:spPr>
        <p:txBody>
          <a:bodyPr/>
          <a:lstStyle/>
          <a:p>
            <a:r>
              <a:rPr lang="en-US" altLang="ja-JP" dirty="0" smtClean="0"/>
              <a:t>GPM Asia Workshop</a:t>
            </a:r>
          </a:p>
          <a:p>
            <a:pPr lvl="1"/>
            <a:r>
              <a:rPr lang="en-US" altLang="ja-JP" dirty="0" smtClean="0"/>
              <a:t>Held every year in Japan since , inviting 5-10 meteorological, hydrological or remote sensing agencies in Asian countries.</a:t>
            </a:r>
          </a:p>
          <a:p>
            <a:pPr lvl="1"/>
            <a:r>
              <a:rPr lang="en-US" altLang="ja-JP" dirty="0" smtClean="0"/>
              <a:t>Promote satellite precipitation data utilization in Asia.</a:t>
            </a:r>
          </a:p>
          <a:p>
            <a:pPr lvl="1"/>
            <a:r>
              <a:rPr lang="en-US" altLang="ja-JP" dirty="0" smtClean="0"/>
              <a:t>Utilization of GSMaP, TRMM, and/or GPM data and their comparison with ground-based data in Asian countries</a:t>
            </a:r>
            <a:r>
              <a:rPr lang="en-US" altLang="ja-JP" dirty="0"/>
              <a:t>, including in </a:t>
            </a:r>
            <a:r>
              <a:rPr lang="en-US" altLang="ja-JP" dirty="0" smtClean="0"/>
              <a:t>Viet Nam</a:t>
            </a:r>
            <a:r>
              <a:rPr lang="en-US" altLang="ja-JP" dirty="0"/>
              <a:t>, Bangladesh, Philippines, Lao PDR, ICIMOD, Thailand, </a:t>
            </a:r>
            <a:r>
              <a:rPr lang="en-US" altLang="ja-JP" dirty="0" smtClean="0"/>
              <a:t>Indonesia, etc.</a:t>
            </a:r>
          </a:p>
          <a:p>
            <a:pPr lvl="1"/>
            <a:r>
              <a:rPr lang="en-US" altLang="ja-JP" dirty="0" smtClean="0"/>
              <a:t>Next workshop is scheduled in January 2014.</a:t>
            </a:r>
            <a:endParaRPr lang="ja-JP" altLang="en-US" dirty="0" smtClean="0"/>
          </a:p>
          <a:p>
            <a:endParaRPr lang="en-US" altLang="ja-JP" dirty="0"/>
          </a:p>
        </p:txBody>
      </p:sp>
      <p:pic>
        <p:nvPicPr>
          <p:cNvPr id="22532" name="図 5" descr="P1010438.JPG"/>
          <p:cNvPicPr>
            <a:picLocks noChangeAspect="1"/>
          </p:cNvPicPr>
          <p:nvPr/>
        </p:nvPicPr>
        <p:blipFill>
          <a:blip r:embed="rId2">
            <a:extLst>
              <a:ext uri="{28A0092B-C50C-407E-A947-70E740481C1C}">
                <a14:useLocalDpi xmlns:a14="http://schemas.microsoft.com/office/drawing/2010/main" val="0"/>
              </a:ext>
            </a:extLst>
          </a:blip>
          <a:srcRect l="6065" t="30820" r="2132" b="29610"/>
          <a:stretch>
            <a:fillRect/>
          </a:stretch>
        </p:blipFill>
        <p:spPr bwMode="auto">
          <a:xfrm>
            <a:off x="3113088" y="4956001"/>
            <a:ext cx="5746750" cy="1857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33" name="テキスト ボックス 9"/>
          <p:cNvSpPr txBox="1">
            <a:spLocks noChangeArrowheads="1"/>
          </p:cNvSpPr>
          <p:nvPr/>
        </p:nvSpPr>
        <p:spPr bwMode="auto">
          <a:xfrm>
            <a:off x="0" y="5516563"/>
            <a:ext cx="3013075" cy="988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r" eaLnBrk="1" hangingPunct="1"/>
            <a:r>
              <a:rPr lang="en-US" altLang="ja-JP" sz="1400" b="1" dirty="0">
                <a:solidFill>
                  <a:srgbClr val="000000"/>
                </a:solidFill>
              </a:rPr>
              <a:t>The 3rd GPM Asia Workshop on Precipitation Data Application Techniques, 7and 9 Dec. 2011, Tokyo, Japan</a:t>
            </a:r>
            <a:endParaRPr lang="ja-JP" altLang="en-US" sz="1400" b="1" dirty="0">
              <a:solidFill>
                <a:srgbClr val="0000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Summary</a:t>
            </a:r>
            <a:endParaRPr kumimoji="1" lang="ja-JP" altLang="en-US" dirty="0"/>
          </a:p>
        </p:txBody>
      </p:sp>
      <p:sp>
        <p:nvSpPr>
          <p:cNvPr id="3" name="コンテンツ プレースホルダー 2"/>
          <p:cNvSpPr>
            <a:spLocks noGrp="1"/>
          </p:cNvSpPr>
          <p:nvPr>
            <p:ph idx="1"/>
          </p:nvPr>
        </p:nvSpPr>
        <p:spPr>
          <a:xfrm>
            <a:off x="261891" y="1052736"/>
            <a:ext cx="8877300" cy="5221288"/>
          </a:xfrm>
        </p:spPr>
        <p:txBody>
          <a:bodyPr/>
          <a:lstStyle/>
          <a:p>
            <a:r>
              <a:rPr kumimoji="1" lang="en-US" altLang="ja-JP" dirty="0" smtClean="0"/>
              <a:t>In Japan, GPM Applications would be promoted more and more. </a:t>
            </a:r>
          </a:p>
          <a:p>
            <a:r>
              <a:rPr kumimoji="1" lang="en-US" altLang="ja-JP" dirty="0" smtClean="0"/>
              <a:t>Satellite Precipitation Mapping data usage is expanding in number of users and in various application areas. </a:t>
            </a:r>
          </a:p>
          <a:p>
            <a:r>
              <a:rPr lang="en-US" altLang="ja-JP" dirty="0" smtClean="0"/>
              <a:t>Especially requirement for monitoring precipitation and severe weather caused by global warming (?) can be increasing. </a:t>
            </a:r>
            <a:endParaRPr kumimoji="1" lang="en-US" altLang="ja-JP" dirty="0" smtClean="0"/>
          </a:p>
          <a:p>
            <a:r>
              <a:rPr lang="en-US" altLang="ja-JP" dirty="0"/>
              <a:t>M</a:t>
            </a:r>
            <a:r>
              <a:rPr lang="en-US" altLang="ja-JP" dirty="0" smtClean="0"/>
              <a:t>ore detailed precipitation data with finer resolution in time and space has been required. More quick data delivery is also required. </a:t>
            </a:r>
          </a:p>
        </p:txBody>
      </p:sp>
      <p:sp>
        <p:nvSpPr>
          <p:cNvPr id="4" name="スライド番号プレースホルダー 3"/>
          <p:cNvSpPr>
            <a:spLocks noGrp="1"/>
          </p:cNvSpPr>
          <p:nvPr>
            <p:ph type="sldNum" sz="quarter" idx="4"/>
          </p:nvPr>
        </p:nvSpPr>
        <p:spPr/>
        <p:txBody>
          <a:bodyPr/>
          <a:lstStyle/>
          <a:p>
            <a:fld id="{EEA4C283-799E-4856-80BB-512D6780412E}" type="slidenum">
              <a:rPr lang="ja-JP" altLang="en-US" smtClean="0"/>
              <a:pPr/>
              <a:t>27</a:t>
            </a:fld>
            <a:endParaRPr lang="ja-JP" altLang="en-US" dirty="0"/>
          </a:p>
        </p:txBody>
      </p:sp>
    </p:spTree>
    <p:extLst>
      <p:ext uri="{BB962C8B-B14F-4D97-AF65-F5344CB8AC3E}">
        <p14:creationId xmlns:p14="http://schemas.microsoft.com/office/powerpoint/2010/main" val="21292106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188640"/>
            <a:ext cx="8429625" cy="581025"/>
          </a:xfrm>
        </p:spPr>
        <p:txBody>
          <a:bodyPr/>
          <a:lstStyle/>
          <a:p>
            <a:r>
              <a:rPr lang="en-US" altLang="ja-JP" dirty="0" smtClean="0"/>
              <a:t>Future</a:t>
            </a:r>
            <a:endParaRPr kumimoji="1" lang="ja-JP" altLang="en-US" dirty="0"/>
          </a:p>
        </p:txBody>
      </p:sp>
      <p:sp>
        <p:nvSpPr>
          <p:cNvPr id="3" name="コンテンツ プレースホルダー 2"/>
          <p:cNvSpPr>
            <a:spLocks noGrp="1"/>
          </p:cNvSpPr>
          <p:nvPr>
            <p:ph idx="1"/>
          </p:nvPr>
        </p:nvSpPr>
        <p:spPr>
          <a:xfrm>
            <a:off x="107504" y="764704"/>
            <a:ext cx="8928992" cy="5688632"/>
          </a:xfrm>
        </p:spPr>
        <p:txBody>
          <a:bodyPr/>
          <a:lstStyle/>
          <a:p>
            <a:r>
              <a:rPr lang="en-US" altLang="ja-JP" dirty="0"/>
              <a:t>Future </a:t>
            </a:r>
            <a:r>
              <a:rPr lang="en-US" altLang="ja-JP" dirty="0" err="1"/>
              <a:t>GSMaP</a:t>
            </a:r>
            <a:r>
              <a:rPr lang="en-US" altLang="ja-JP" dirty="0"/>
              <a:t> improvement</a:t>
            </a:r>
          </a:p>
          <a:p>
            <a:pPr lvl="1"/>
            <a:r>
              <a:rPr lang="en-US" altLang="ja-JP" sz="2400" dirty="0" smtClean="0"/>
              <a:t>Use of rapid scan IR data from next GMS</a:t>
            </a:r>
          </a:p>
          <a:p>
            <a:pPr lvl="1"/>
            <a:r>
              <a:rPr lang="en-US" altLang="ja-JP" sz="2400" dirty="0" smtClean="0"/>
              <a:t>Combined </a:t>
            </a:r>
            <a:r>
              <a:rPr lang="en-US" altLang="ja-JP" sz="2400" dirty="0"/>
              <a:t>model &amp; 4DDA technique</a:t>
            </a:r>
          </a:p>
          <a:p>
            <a:r>
              <a:rPr lang="en-US" altLang="ja-JP" dirty="0"/>
              <a:t>Future satellite precipitation mission after GPM</a:t>
            </a:r>
          </a:p>
          <a:p>
            <a:pPr lvl="1"/>
            <a:r>
              <a:rPr lang="en-US" altLang="ja-JP" sz="2400" dirty="0"/>
              <a:t>Continuation of frequent observation concept of GPM together with the most advanced science.  </a:t>
            </a:r>
            <a:endParaRPr lang="en-US" altLang="ja-JP" sz="2400" dirty="0" smtClean="0"/>
          </a:p>
          <a:p>
            <a:pPr lvl="1"/>
            <a:r>
              <a:rPr lang="en-US" altLang="ja-JP" sz="2400" dirty="0" smtClean="0"/>
              <a:t>We have continued to study missions after GPM. There have been a few ideas</a:t>
            </a:r>
            <a:r>
              <a:rPr lang="ja-JP" altLang="en-US" sz="2400" dirty="0"/>
              <a:t> </a:t>
            </a:r>
            <a:r>
              <a:rPr lang="en-US" altLang="ja-JP" sz="2400" dirty="0" smtClean="0"/>
              <a:t>in </a:t>
            </a:r>
            <a:r>
              <a:rPr lang="en-US" altLang="ja-JP" sz="2400" smtClean="0"/>
              <a:t>Jana’s study team. </a:t>
            </a:r>
            <a:endParaRPr lang="en-US" altLang="ja-JP" sz="2400" dirty="0" smtClean="0"/>
          </a:p>
          <a:p>
            <a:pPr lvl="1"/>
            <a:r>
              <a:rPr lang="en-US" altLang="ja-JP" sz="2400" dirty="0" smtClean="0"/>
              <a:t>At the same time, JAXA started internal study activities on possible next satellite precipitation radars since last year. </a:t>
            </a:r>
          </a:p>
          <a:p>
            <a:pPr lvl="2"/>
            <a:r>
              <a:rPr lang="en-US" altLang="ja-JP" sz="2000" dirty="0" smtClean="0"/>
              <a:t>Increase swath widths(eliminate ground clutter affects),  low-cost PR, combination of  two or three frequencies etc., </a:t>
            </a:r>
          </a:p>
          <a:p>
            <a:r>
              <a:rPr lang="en-US" altLang="ja-JP" sz="3200" b="1" dirty="0" smtClean="0">
                <a:solidFill>
                  <a:srgbClr val="FF0000"/>
                </a:solidFill>
              </a:rPr>
              <a:t>SATELLITE GLOBAL RAIN MONITORING                        	         </a:t>
            </a:r>
            <a:r>
              <a:rPr lang="en-US" altLang="ja-JP" sz="3200" b="1" dirty="0" smtClean="0">
                <a:solidFill>
                  <a:srgbClr val="FF0000"/>
                </a:solidFill>
                <a:sym typeface="Wingdings" panose="05000000000000000000" pitchFamily="2" charset="2"/>
              </a:rPr>
              <a:t></a:t>
            </a:r>
            <a:r>
              <a:rPr lang="en-US" altLang="ja-JP" sz="3200" b="1" dirty="0" smtClean="0">
                <a:solidFill>
                  <a:srgbClr val="FF0000"/>
                </a:solidFill>
              </a:rPr>
              <a:t> “BASIC SOCIAL INFLUSTRUCTURE”</a:t>
            </a:r>
            <a:endParaRPr lang="ja-JP" altLang="en-US" sz="3200" b="1" dirty="0">
              <a:solidFill>
                <a:srgbClr val="FF0000"/>
              </a:solidFill>
            </a:endParaRPr>
          </a:p>
        </p:txBody>
      </p:sp>
      <p:sp>
        <p:nvSpPr>
          <p:cNvPr id="4" name="スライド番号プレースホルダー 3"/>
          <p:cNvSpPr>
            <a:spLocks noGrp="1"/>
          </p:cNvSpPr>
          <p:nvPr>
            <p:ph type="sldNum" sz="quarter" idx="4"/>
          </p:nvPr>
        </p:nvSpPr>
        <p:spPr/>
        <p:txBody>
          <a:bodyPr/>
          <a:lstStyle/>
          <a:p>
            <a:fld id="{EEA4C283-799E-4856-80BB-512D6780412E}" type="slidenum">
              <a:rPr lang="ja-JP" altLang="en-US" smtClean="0"/>
              <a:pPr/>
              <a:t>28</a:t>
            </a:fld>
            <a:endParaRPr lang="ja-JP" altLang="en-US" dirty="0"/>
          </a:p>
        </p:txBody>
      </p:sp>
    </p:spTree>
    <p:extLst>
      <p:ext uri="{BB962C8B-B14F-4D97-AF65-F5344CB8AC3E}">
        <p14:creationId xmlns:p14="http://schemas.microsoft.com/office/powerpoint/2010/main" val="1485092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266700" y="183679"/>
            <a:ext cx="8429625" cy="581025"/>
          </a:xfrm>
        </p:spPr>
        <p:txBody>
          <a:bodyPr/>
          <a:lstStyle/>
          <a:p>
            <a:r>
              <a:rPr lang="en-US" altLang="ja-JP" dirty="0" smtClean="0"/>
              <a:t>Japan-US Science Framework</a:t>
            </a:r>
            <a:br>
              <a:rPr lang="en-US" altLang="ja-JP" dirty="0" smtClean="0"/>
            </a:br>
            <a:r>
              <a:rPr lang="en-US" altLang="ja-JP" dirty="0"/>
              <a:t> </a:t>
            </a:r>
            <a:r>
              <a:rPr lang="en-US" altLang="ja-JP" dirty="0" smtClean="0"/>
              <a:t>   -- Joint Algorithm Development --</a:t>
            </a:r>
            <a:endParaRPr kumimoji="1" lang="ja-JP" altLang="en-US" dirty="0"/>
          </a:p>
        </p:txBody>
      </p:sp>
      <p:sp>
        <p:nvSpPr>
          <p:cNvPr id="6" name="スライド番号プレースホルダー 5"/>
          <p:cNvSpPr>
            <a:spLocks noGrp="1"/>
          </p:cNvSpPr>
          <p:nvPr>
            <p:ph type="sldNum" sz="quarter" idx="4294967295"/>
          </p:nvPr>
        </p:nvSpPr>
        <p:spPr>
          <a:xfrm>
            <a:off x="7020272" y="6520259"/>
            <a:ext cx="2133600" cy="365125"/>
          </a:xfrm>
          <a:prstGeom prst="rect">
            <a:avLst/>
          </a:prstGeom>
        </p:spPr>
        <p:txBody>
          <a:bodyPr/>
          <a:lstStyle/>
          <a:p>
            <a:fld id="{6F434B72-6C7A-4B18-B23A-FF30A8CC4712}" type="slidenum">
              <a:rPr lang="ja-JP" altLang="en-US" smtClean="0"/>
              <a:pPr/>
              <a:t>3</a:t>
            </a:fld>
            <a:endParaRPr lang="ja-JP" alt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980728"/>
            <a:ext cx="7848872" cy="5880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40387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 y="977900"/>
            <a:ext cx="8497888" cy="564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Picture 5"/>
          <p:cNvSpPr>
            <a:spLocks noChangeAspect="1" noChangeArrowheads="1"/>
          </p:cNvSpPr>
          <p:nvPr/>
        </p:nvSpPr>
        <p:spPr bwMode="auto">
          <a:xfrm>
            <a:off x="636588" y="0"/>
            <a:ext cx="65246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eaLnBrk="1" hangingPunct="1"/>
            <a:endParaRPr lang="ja-JP" altLang="en-US" dirty="0"/>
          </a:p>
        </p:txBody>
      </p:sp>
      <p:pic>
        <p:nvPicPr>
          <p:cNvPr id="51204" name="Picture 117" descr="logo_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25" y="31750"/>
            <a:ext cx="4794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タイトル 1"/>
          <p:cNvSpPr>
            <a:spLocks noGrp="1"/>
          </p:cNvSpPr>
          <p:nvPr>
            <p:ph type="title" idx="4294967295"/>
          </p:nvPr>
        </p:nvSpPr>
        <p:spPr/>
        <p:txBody>
          <a:bodyPr/>
          <a:lstStyle/>
          <a:p>
            <a:pPr eaLnBrk="1" hangingPunct="1"/>
            <a:r>
              <a:rPr lang="is-IS" altLang="ja-JP" sz="2800" b="1" smtClean="0">
                <a:latin typeface="Arial" charset="0"/>
              </a:rPr>
              <a:t>Photo of Dual-frequency Precipitation Radar (DPR) instruments</a:t>
            </a:r>
            <a:endParaRPr lang="ja-JP" altLang="en-US" sz="2800" b="1" dirty="0" smtClean="0">
              <a:latin typeface="Arial" charset="0"/>
            </a:endParaRPr>
          </a:p>
        </p:txBody>
      </p:sp>
    </p:spTree>
    <p:extLst>
      <p:ext uri="{BB962C8B-B14F-4D97-AF65-F5344CB8AC3E}">
        <p14:creationId xmlns:p14="http://schemas.microsoft.com/office/powerpoint/2010/main" val="9461011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JAXA GPM Products</a:t>
            </a:r>
            <a:endParaRPr kumimoji="1" lang="ja-JP" altLang="en-US" dirty="0"/>
          </a:p>
        </p:txBody>
      </p:sp>
      <p:sp>
        <p:nvSpPr>
          <p:cNvPr id="4" name="スライド番号プレースホルダー 3"/>
          <p:cNvSpPr>
            <a:spLocks noGrp="1"/>
          </p:cNvSpPr>
          <p:nvPr>
            <p:ph type="sldNum" sz="quarter" idx="4"/>
          </p:nvPr>
        </p:nvSpPr>
        <p:spPr/>
        <p:txBody>
          <a:bodyPr/>
          <a:lstStyle/>
          <a:p>
            <a:fld id="{EEA4C283-799E-4856-80BB-512D6780412E}" type="slidenum">
              <a:rPr lang="ja-JP" altLang="en-US" smtClean="0"/>
              <a:pPr/>
              <a:t>5</a:t>
            </a:fld>
            <a:endParaRPr lang="ja-JP" altLang="en-US" dirty="0"/>
          </a:p>
        </p:txBody>
      </p:sp>
      <p:graphicFrame>
        <p:nvGraphicFramePr>
          <p:cNvPr id="5" name="Group 95"/>
          <p:cNvGraphicFramePr>
            <a:graphicFrameLocks noGrp="1"/>
          </p:cNvGraphicFramePr>
          <p:nvPr>
            <p:extLst>
              <p:ext uri="{D42A27DB-BD31-4B8C-83A1-F6EECF244321}">
                <p14:modId xmlns:p14="http://schemas.microsoft.com/office/powerpoint/2010/main" val="2255614774"/>
              </p:ext>
            </p:extLst>
          </p:nvPr>
        </p:nvGraphicFramePr>
        <p:xfrm>
          <a:off x="31333" y="1041608"/>
          <a:ext cx="8970963" cy="5638800"/>
        </p:xfrm>
        <a:graphic>
          <a:graphicData uri="http://schemas.openxmlformats.org/drawingml/2006/table">
            <a:tbl>
              <a:tblPr>
                <a:tableStyleId>{616DA210-FB5B-4158-B5E0-FEB733F419BA}</a:tableStyleId>
              </a:tblPr>
              <a:tblGrid>
                <a:gridCol w="580227"/>
                <a:gridCol w="1584176"/>
                <a:gridCol w="3456384"/>
                <a:gridCol w="792088"/>
                <a:gridCol w="936104"/>
                <a:gridCol w="1621984"/>
              </a:tblGrid>
              <a:tr h="230188">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u="none" strike="noStrike" cap="none" normalizeH="0" baseline="0" dirty="0" smtClean="0">
                          <a:ln>
                            <a:noFill/>
                          </a:ln>
                          <a:solidFill>
                            <a:schemeClr val="bg1"/>
                          </a:solidFill>
                          <a:effectLst/>
                          <a:latin typeface="Verdana" panose="020B0604030504040204" pitchFamily="34" charset="0"/>
                          <a:ea typeface="Verdana" panose="020B0604030504040204" pitchFamily="34" charset="0"/>
                          <a:cs typeface="Verdana" panose="020B0604030504040204" pitchFamily="34" charset="0"/>
                        </a:rPr>
                        <a:t>Level</a:t>
                      </a:r>
                      <a:endParaRPr kumimoji="1" lang="ja-JP" altLang="en-US" sz="1100" b="1" i="0" u="none" strike="noStrike" cap="none" normalizeH="0" baseline="0" dirty="0" smtClean="0">
                        <a:ln>
                          <a:noFill/>
                        </a:ln>
                        <a:solidFill>
                          <a:schemeClr val="bg1"/>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rgbClr val="002060"/>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u="none" strike="noStrike" cap="none" normalizeH="0" baseline="0" dirty="0" smtClean="0">
                          <a:ln>
                            <a:noFill/>
                          </a:ln>
                          <a:solidFill>
                            <a:schemeClr val="bg1"/>
                          </a:solidFill>
                          <a:effectLst/>
                          <a:latin typeface="Verdana" panose="020B0604030504040204" pitchFamily="34" charset="0"/>
                          <a:ea typeface="Verdana" panose="020B0604030504040204" pitchFamily="34" charset="0"/>
                          <a:cs typeface="Verdana" panose="020B0604030504040204" pitchFamily="34" charset="0"/>
                        </a:rPr>
                        <a:t>Product</a:t>
                      </a:r>
                      <a:endParaRPr kumimoji="1" lang="ja-JP" altLang="en-US" sz="1100" b="1" i="0" u="none" strike="noStrike" cap="none" normalizeH="0" baseline="0" dirty="0" smtClean="0">
                        <a:ln>
                          <a:noFill/>
                        </a:ln>
                        <a:solidFill>
                          <a:schemeClr val="bg1"/>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rgbClr val="002060"/>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u="none" strike="noStrike" cap="none" normalizeH="0" baseline="0" dirty="0" smtClean="0">
                          <a:ln>
                            <a:noFill/>
                          </a:ln>
                          <a:solidFill>
                            <a:schemeClr val="bg1"/>
                          </a:solidFill>
                          <a:effectLst/>
                          <a:latin typeface="Verdana" panose="020B0604030504040204" pitchFamily="34" charset="0"/>
                          <a:ea typeface="Verdana" panose="020B0604030504040204" pitchFamily="34" charset="0"/>
                          <a:cs typeface="Verdana" panose="020B0604030504040204" pitchFamily="34" charset="0"/>
                        </a:rPr>
                        <a:t>Physical value</a:t>
                      </a:r>
                      <a:endParaRPr kumimoji="1" lang="ja-JP" altLang="en-US" sz="1100" b="1" i="0" u="none" strike="noStrike" cap="none" normalizeH="0" baseline="0" dirty="0" smtClean="0">
                        <a:ln>
                          <a:noFill/>
                        </a:ln>
                        <a:solidFill>
                          <a:schemeClr val="bg1"/>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rgbClr val="002060"/>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u="none" strike="noStrike" cap="none" normalizeH="0" baseline="0" dirty="0" smtClean="0">
                          <a:ln>
                            <a:noFill/>
                          </a:ln>
                          <a:solidFill>
                            <a:schemeClr val="bg1"/>
                          </a:solidFill>
                          <a:effectLst/>
                          <a:latin typeface="Verdana" panose="020B0604030504040204" pitchFamily="34" charset="0"/>
                          <a:ea typeface="Verdana" panose="020B0604030504040204" pitchFamily="34" charset="0"/>
                          <a:cs typeface="Verdana" panose="020B0604030504040204" pitchFamily="34" charset="0"/>
                        </a:rPr>
                        <a:t>unit</a:t>
                      </a:r>
                      <a:endParaRPr kumimoji="1" lang="ja-JP" altLang="en-US" sz="1100" b="1" i="0" u="none" strike="noStrike" cap="none" normalizeH="0" baseline="0" dirty="0" smtClean="0">
                        <a:ln>
                          <a:noFill/>
                        </a:ln>
                        <a:solidFill>
                          <a:schemeClr val="bg1"/>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rgbClr val="002060"/>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u="none" strike="noStrike" cap="none" normalizeH="0" baseline="0" dirty="0" smtClean="0">
                          <a:ln>
                            <a:noFill/>
                          </a:ln>
                          <a:solidFill>
                            <a:schemeClr val="bg1"/>
                          </a:solidFill>
                          <a:effectLst/>
                          <a:latin typeface="Verdana" panose="020B0604030504040204" pitchFamily="34" charset="0"/>
                          <a:ea typeface="Verdana" panose="020B0604030504040204" pitchFamily="34" charset="0"/>
                          <a:cs typeface="Verdana" panose="020B0604030504040204" pitchFamily="34" charset="0"/>
                        </a:rPr>
                        <a:t>coverage</a:t>
                      </a:r>
                      <a:endParaRPr kumimoji="1" lang="ja-JP" altLang="en-US" sz="1100" b="1" i="0" u="none" strike="noStrike" cap="none" normalizeH="0" baseline="0" dirty="0" smtClean="0">
                        <a:ln>
                          <a:noFill/>
                        </a:ln>
                        <a:solidFill>
                          <a:schemeClr val="bg1"/>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rgbClr val="00206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chemeClr val="bg1"/>
                          </a:solidFill>
                          <a:effectLst/>
                          <a:latin typeface="Verdana" panose="020B0604030504040204" pitchFamily="34" charset="0"/>
                          <a:ea typeface="Verdana" panose="020B0604030504040204" pitchFamily="34" charset="0"/>
                          <a:cs typeface="Verdana" panose="020B0604030504040204" pitchFamily="34" charset="0"/>
                        </a:rPr>
                        <a:t>resolution</a:t>
                      </a:r>
                      <a:endParaRPr kumimoji="1" lang="ja-JP" altLang="en-US" sz="1100" b="0" i="0" u="none" strike="noStrike" cap="none" normalizeH="0" baseline="0" dirty="0" smtClean="0">
                        <a:ln>
                          <a:noFill/>
                        </a:ln>
                        <a:solidFill>
                          <a:schemeClr val="bg1"/>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rgbClr val="002060"/>
                    </a:solidFill>
                  </a:tcPr>
                </a:tc>
              </a:tr>
              <a:tr h="210384">
                <a:tc rowSpan="2">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1</a:t>
                      </a:r>
                      <a:endParaRPr kumimoji="1" lang="ja-JP" altLang="en-US" sz="14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KuPR L1</a:t>
                      </a:r>
                      <a:r>
                        <a:rPr kumimoji="1" lang="en-US" altLang="ja-JP" sz="1100" u="none" strike="noStrike" cap="none" normalizeH="0" baseline="30000" dirty="0" smtClean="0">
                          <a:ln>
                            <a:noFill/>
                          </a:ln>
                          <a:effectLst/>
                          <a:latin typeface="Verdana" panose="020B0604030504040204" pitchFamily="34" charset="0"/>
                          <a:ea typeface="Verdana" panose="020B0604030504040204" pitchFamily="34" charset="0"/>
                          <a:cs typeface="Verdana" panose="020B0604030504040204" pitchFamily="34" charset="0"/>
                        </a:rPr>
                        <a:t>(</a:t>
                      </a: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a:t>
                      </a:r>
                      <a:r>
                        <a:rPr kumimoji="1" lang="en-US" altLang="ja-JP" sz="1100" u="none" strike="noStrike" cap="none" normalizeH="0" baseline="30000" dirty="0" smtClean="0">
                          <a:ln>
                            <a:noFill/>
                          </a:ln>
                          <a:effectLst/>
                          <a:latin typeface="Verdana" panose="020B0604030504040204" pitchFamily="34" charset="0"/>
                          <a:ea typeface="Verdana" panose="020B0604030504040204" pitchFamily="34" charset="0"/>
                          <a:cs typeface="Verdana" panose="020B0604030504040204" pitchFamily="34" charset="0"/>
                        </a:rPr>
                        <a:t>2)</a:t>
                      </a:r>
                      <a:endParaRPr kumimoji="1" lang="ja-JP" altLang="en-US" sz="1100" b="0" i="0" u="none" strike="noStrike" cap="none" normalizeH="0" baseline="3000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RX Power Profile</a:t>
                      </a:r>
                      <a:endParaRPr kumimoji="1" lang="ja-JP" altLang="en-US"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orbit</a:t>
                      </a:r>
                      <a:endParaRPr kumimoji="1" lang="ja-JP" altLang="en-US"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245km</a:t>
                      </a:r>
                      <a:endParaRPr kumimoji="1" lang="ja-JP" altLang="en-US"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5km (horizontal), 125m (vertical)</a:t>
                      </a:r>
                      <a:endParaRPr kumimoji="1" lang="ja-JP" altLang="en-US"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r>
              <a:tr h="277813">
                <a:tc vMerge="1">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800" b="0" i="0" u="none" strike="noStrike" cap="none" normalizeH="0" baseline="0" dirty="0" smtClean="0">
                        <a:ln>
                          <a:noFill/>
                        </a:ln>
                        <a:solidFill>
                          <a:srgbClr val="000000"/>
                        </a:solidFill>
                        <a:effectLst/>
                        <a:latin typeface="Arial" pitchFamily="34" charset="0"/>
                        <a:ea typeface="ＭＳ Ｐゴシック" pitchFamily="50" charset="-128"/>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KaPR L1</a:t>
                      </a:r>
                      <a:r>
                        <a:rPr kumimoji="1" lang="en-US" altLang="ja-JP" sz="1100" u="none" strike="noStrike" cap="none" normalizeH="0" baseline="30000" dirty="0" smtClean="0">
                          <a:ln>
                            <a:noFill/>
                          </a:ln>
                          <a:effectLst/>
                          <a:latin typeface="Verdana" panose="020B0604030504040204" pitchFamily="34" charset="0"/>
                          <a:ea typeface="Verdana" panose="020B0604030504040204" pitchFamily="34" charset="0"/>
                          <a:cs typeface="Verdana" panose="020B0604030504040204" pitchFamily="34" charset="0"/>
                        </a:rPr>
                        <a:t>(</a:t>
                      </a: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a:t>
                      </a:r>
                      <a:r>
                        <a:rPr kumimoji="1" lang="en-US" altLang="ja-JP" sz="1100" u="none" strike="noStrike" cap="none" normalizeH="0" baseline="30000" dirty="0" smtClean="0">
                          <a:ln>
                            <a:noFill/>
                          </a:ln>
                          <a:effectLst/>
                          <a:latin typeface="Verdana" panose="020B0604030504040204" pitchFamily="34" charset="0"/>
                          <a:ea typeface="Verdana" panose="020B0604030504040204" pitchFamily="34" charset="0"/>
                          <a:cs typeface="Verdana" panose="020B0604030504040204" pitchFamily="34" charset="0"/>
                        </a:rPr>
                        <a:t>2) </a:t>
                      </a:r>
                      <a:endParaRPr kumimoji="1" lang="ja-JP" altLang="en-US" sz="1100" b="0" i="0" u="none" strike="noStrike" cap="none" normalizeH="0" baseline="3000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RX Power Profile</a:t>
                      </a:r>
                      <a:endParaRPr kumimoji="1" lang="ja-JP" altLang="en-US"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orbit</a:t>
                      </a:r>
                      <a:endParaRPr kumimoji="1" lang="ja-JP" altLang="en-US"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125km</a:t>
                      </a:r>
                      <a:endParaRPr kumimoji="1" lang="ja-JP" altLang="en-US"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5km(horizontal), 125/250m (vertical)</a:t>
                      </a:r>
                      <a:endParaRPr kumimoji="1" lang="ja-JP" altLang="en-US"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r>
              <a:tr h="344488">
                <a:tc rowSpan="5">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2</a:t>
                      </a:r>
                      <a:endParaRPr kumimoji="1" lang="ja-JP" altLang="en-US" sz="14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KuPR L2 </a:t>
                      </a:r>
                      <a:r>
                        <a:rPr kumimoji="1" lang="en-US" altLang="ja-JP" sz="1100" u="none" strike="noStrike" cap="none" normalizeH="0" baseline="30000" dirty="0" smtClean="0">
                          <a:ln>
                            <a:noFill/>
                          </a:ln>
                          <a:effectLst/>
                          <a:latin typeface="Verdana" panose="020B0604030504040204" pitchFamily="34" charset="0"/>
                          <a:ea typeface="Verdana" panose="020B0604030504040204" pitchFamily="34" charset="0"/>
                          <a:cs typeface="Verdana" panose="020B0604030504040204" pitchFamily="34" charset="0"/>
                        </a:rPr>
                        <a:t>(</a:t>
                      </a: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a:t>
                      </a:r>
                      <a:r>
                        <a:rPr kumimoji="1" lang="en-US" altLang="ja-JP" sz="1100" u="none" strike="noStrike" cap="none" normalizeH="0" baseline="30000" dirty="0" smtClean="0">
                          <a:ln>
                            <a:noFill/>
                          </a:ln>
                          <a:effectLst/>
                          <a:latin typeface="Verdana" panose="020B0604030504040204" pitchFamily="34" charset="0"/>
                          <a:ea typeface="Verdana" panose="020B0604030504040204" pitchFamily="34" charset="0"/>
                          <a:cs typeface="Verdana" panose="020B0604030504040204" pitchFamily="34" charset="0"/>
                        </a:rPr>
                        <a:t>1)</a:t>
                      </a:r>
                      <a:endParaRPr kumimoji="1" lang="ja-JP" altLang="en-US" sz="1100" b="0" i="0" u="none" strike="noStrike" cap="none" normalizeH="0" baseline="3000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Radar reflectivities, Sigma-zero,Rain Type, BBH, Precipitation rate, etc.</a:t>
                      </a:r>
                      <a:endParaRPr kumimoji="1" lang="ja-JP" altLang="en-US"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orbit</a:t>
                      </a:r>
                      <a:endParaRPr kumimoji="1" lang="ja-JP" altLang="en-US"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245km</a:t>
                      </a:r>
                      <a:endParaRPr kumimoji="1" lang="ja-JP" altLang="en-US"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cap="none"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5km (horizontal), 125m (vertical)</a:t>
                      </a:r>
                      <a:endParaRPr kumimoji="1" lang="ja-JP" altLang="en-US"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r>
              <a:tr h="346075">
                <a:tc vMerge="1">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rgbClr val="000000"/>
                        </a:solidFill>
                        <a:effectLst/>
                        <a:latin typeface="Arial" pitchFamily="34" charset="0"/>
                        <a:ea typeface="ＭＳ Ｐゴシック" pitchFamily="50" charset="-128"/>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KaPR L2 </a:t>
                      </a:r>
                      <a:r>
                        <a:rPr kumimoji="1" lang="en-US" altLang="ja-JP" sz="1100" u="none" strike="noStrike" cap="none" normalizeH="0" baseline="30000" dirty="0" smtClean="0">
                          <a:ln>
                            <a:noFill/>
                          </a:ln>
                          <a:effectLst/>
                          <a:latin typeface="Verdana" panose="020B0604030504040204" pitchFamily="34" charset="0"/>
                          <a:ea typeface="Verdana" panose="020B0604030504040204" pitchFamily="34" charset="0"/>
                          <a:cs typeface="Verdana" panose="020B0604030504040204" pitchFamily="34" charset="0"/>
                        </a:rPr>
                        <a:t>(</a:t>
                      </a: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a:t>
                      </a:r>
                      <a:r>
                        <a:rPr kumimoji="1" lang="en-US" altLang="ja-JP" sz="1100" u="none" strike="noStrike" cap="none" normalizeH="0" baseline="30000" dirty="0" smtClean="0">
                          <a:ln>
                            <a:noFill/>
                          </a:ln>
                          <a:effectLst/>
                          <a:latin typeface="Verdana" panose="020B0604030504040204" pitchFamily="34" charset="0"/>
                          <a:ea typeface="Verdana" panose="020B0604030504040204" pitchFamily="34" charset="0"/>
                          <a:cs typeface="Verdana" panose="020B0604030504040204" pitchFamily="34" charset="0"/>
                        </a:rPr>
                        <a:t>1)</a:t>
                      </a:r>
                      <a:endParaRPr kumimoji="1" lang="ja-JP" altLang="en-US" sz="1100" b="0" i="0" u="none" strike="noStrike" cap="none" normalizeH="0" baseline="3000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Radar reflectivities, Sigma-zero,Rain Type, BBH, Precipitation rate, etc.</a:t>
                      </a:r>
                      <a:endParaRPr kumimoji="1" lang="ja-JP" altLang="en-US"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orbit</a:t>
                      </a:r>
                      <a:endParaRPr kumimoji="1" lang="ja-JP" altLang="en-US"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125km</a:t>
                      </a:r>
                      <a:endParaRPr kumimoji="1" lang="ja-JP" altLang="en-US"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cap="none"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5km (horizontal), 125m (vertical)</a:t>
                      </a:r>
                      <a:endParaRPr kumimoji="1" lang="ja-JP" altLang="en-US"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r>
              <a:tr h="277813">
                <a:tc vMerge="1">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rgbClr val="000000"/>
                        </a:solidFill>
                        <a:effectLst/>
                        <a:latin typeface="Arial" pitchFamily="34" charset="0"/>
                        <a:ea typeface="ＭＳ Ｐゴシック" pitchFamily="50" charset="-128"/>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DPR </a:t>
                      </a:r>
                      <a:r>
                        <a:rPr kumimoji="1" lang="en-US" altLang="ja-JP" sz="1100" b="0" i="0" u="none" strike="noStrike" kern="1200" cap="none"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L2</a:t>
                      </a: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 </a:t>
                      </a:r>
                      <a:r>
                        <a:rPr kumimoji="1" lang="en-US" altLang="ja-JP" sz="1100" u="none" strike="noStrike" cap="none" normalizeH="0" baseline="30000" dirty="0" smtClean="0">
                          <a:ln>
                            <a:noFill/>
                          </a:ln>
                          <a:effectLst/>
                          <a:latin typeface="Verdana" panose="020B0604030504040204" pitchFamily="34" charset="0"/>
                          <a:ea typeface="Verdana" panose="020B0604030504040204" pitchFamily="34" charset="0"/>
                          <a:cs typeface="Verdana" panose="020B0604030504040204" pitchFamily="34" charset="0"/>
                        </a:rPr>
                        <a:t>(</a:t>
                      </a: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a:t>
                      </a:r>
                      <a:r>
                        <a:rPr kumimoji="1" lang="en-US" altLang="ja-JP" sz="1100" u="none" strike="noStrike" cap="none" normalizeH="0" baseline="30000" dirty="0" smtClean="0">
                          <a:ln>
                            <a:noFill/>
                          </a:ln>
                          <a:effectLst/>
                          <a:latin typeface="Verdana" panose="020B0604030504040204" pitchFamily="34" charset="0"/>
                          <a:ea typeface="Verdana" panose="020B0604030504040204" pitchFamily="34" charset="0"/>
                          <a:cs typeface="Verdana" panose="020B0604030504040204" pitchFamily="34" charset="0"/>
                        </a:rPr>
                        <a:t>1)</a:t>
                      </a:r>
                      <a:endParaRPr kumimoji="1" lang="ja-JP" altLang="en-US" sz="1100" b="0" i="0" u="none" strike="noStrike" cap="none" normalizeH="0" baseline="3000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Precipitation intensity profile, DSD, etc.</a:t>
                      </a:r>
                      <a:endParaRPr kumimoji="1" lang="ja-JP" altLang="en-US"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orbit</a:t>
                      </a:r>
                      <a:endParaRPr kumimoji="1" lang="ja-JP" altLang="en-US"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245km</a:t>
                      </a:r>
                      <a:endParaRPr kumimoji="1" lang="ja-JP" altLang="en-US"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cap="none"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5km (horizontal), 250m (vertical)</a:t>
                      </a:r>
                      <a:endParaRPr kumimoji="1" lang="ja-JP" altLang="en-US"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r>
              <a:tr h="278552">
                <a:tc vMerge="1">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rgbClr val="000000"/>
                        </a:solidFill>
                        <a:effectLst/>
                        <a:latin typeface="Arial" pitchFamily="34" charset="0"/>
                        <a:ea typeface="ＭＳ Ｐゴシック" pitchFamily="50" charset="-128"/>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DPR/GMI Combined L2 </a:t>
                      </a:r>
                      <a:r>
                        <a:rPr kumimoji="1" lang="en-US" altLang="ja-JP" sz="1100" u="none" strike="noStrike" cap="none" normalizeH="0" baseline="30000" dirty="0" smtClean="0">
                          <a:ln>
                            <a:noFill/>
                          </a:ln>
                          <a:effectLst/>
                          <a:latin typeface="Verdana" panose="020B0604030504040204" pitchFamily="34" charset="0"/>
                          <a:ea typeface="Verdana" panose="020B0604030504040204" pitchFamily="34" charset="0"/>
                          <a:cs typeface="Verdana" panose="020B0604030504040204" pitchFamily="34" charset="0"/>
                        </a:rPr>
                        <a:t>(</a:t>
                      </a: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a:t>
                      </a:r>
                      <a:r>
                        <a:rPr kumimoji="1" lang="en-US" altLang="ja-JP" sz="1100" u="none" strike="noStrike" cap="none" normalizeH="0" baseline="30000" dirty="0" smtClean="0">
                          <a:ln>
                            <a:noFill/>
                          </a:ln>
                          <a:effectLst/>
                          <a:latin typeface="Verdana" panose="020B0604030504040204" pitchFamily="34" charset="0"/>
                          <a:ea typeface="Verdana" panose="020B0604030504040204" pitchFamily="34" charset="0"/>
                          <a:cs typeface="Verdana" panose="020B0604030504040204" pitchFamily="34" charset="0"/>
                        </a:rPr>
                        <a:t>1) (</a:t>
                      </a: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a:t>
                      </a:r>
                      <a:r>
                        <a:rPr kumimoji="1" lang="en-US" altLang="ja-JP" sz="1100" u="none" strike="noStrike" cap="none" normalizeH="0" baseline="30000" dirty="0" smtClean="0">
                          <a:ln>
                            <a:noFill/>
                          </a:ln>
                          <a:effectLst/>
                          <a:latin typeface="Verdana" panose="020B0604030504040204" pitchFamily="34" charset="0"/>
                          <a:ea typeface="Verdana" panose="020B0604030504040204" pitchFamily="34" charset="0"/>
                          <a:cs typeface="Verdana" panose="020B0604030504040204" pitchFamily="34" charset="0"/>
                        </a:rPr>
                        <a:t>3)</a:t>
                      </a:r>
                      <a:endParaRPr kumimoji="1" lang="ja-JP" altLang="en-US" sz="1100" b="0" i="0" u="none" strike="noStrike" cap="none" normalizeH="0" baseline="3000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is-I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Precipitation intensity profile, Surface precipitaion, etc.</a:t>
                      </a:r>
                      <a:endParaRPr kumimoji="1" lang="is-IS" altLang="ja-JP" sz="1100" b="0" i="0" u="none" strike="noStrike" cap="none"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orbit</a:t>
                      </a:r>
                      <a:endParaRPr kumimoji="1" lang="ja-JP" altLang="en-US"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125km</a:t>
                      </a:r>
                    </a:p>
                  </a:txBody>
                  <a:tcP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cap="none"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5km (horizontal), 250m (vertical)</a:t>
                      </a:r>
                      <a:endParaRPr kumimoji="1" lang="ja-JP" altLang="en-US"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r>
              <a:tr h="192440">
                <a:tc v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rgbClr val="000000"/>
                        </a:solidFill>
                        <a:effectLst/>
                        <a:latin typeface="Arial" pitchFamily="34" charset="0"/>
                        <a:ea typeface="ＭＳ Ｐゴシック" pitchFamily="50" charset="-128"/>
                      </a:endParaRPr>
                    </a:p>
                  </a:txBody>
                  <a:tcP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cap="none"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DPR Latent Heating L2</a:t>
                      </a:r>
                    </a:p>
                  </a:txBody>
                  <a:tcP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is-IS" altLang="ja-JP" sz="1100" b="0" i="0" u="none" strike="noStrike" cap="none"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Latent heating profile, Rain type, etc.</a:t>
                      </a:r>
                    </a:p>
                  </a:txBody>
                  <a:tcP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orbit</a:t>
                      </a:r>
                      <a:endParaRPr kumimoji="1" lang="ja-JP" altLang="en-US"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245km</a:t>
                      </a:r>
                      <a:endParaRPr kumimoji="1" lang="ja-JP" altLang="en-US"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cap="none"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5km (horizontal), 250m (vertical)</a:t>
                      </a:r>
                      <a:endParaRPr kumimoji="1" lang="ja-JP" altLang="en-US"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r>
              <a:tr h="149384">
                <a:tc rowSpan="6">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3</a:t>
                      </a:r>
                      <a:endParaRPr kumimoji="1" lang="ja-JP" altLang="en-US" sz="14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rowSpan="3">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DPR L3 </a:t>
                      </a:r>
                      <a:r>
                        <a:rPr kumimoji="1" lang="en-US" altLang="ja-JP" sz="1100" u="none" strike="noStrike" cap="none" normalizeH="0" baseline="30000" dirty="0" smtClean="0">
                          <a:ln>
                            <a:noFill/>
                          </a:ln>
                          <a:effectLst/>
                          <a:latin typeface="Verdana" panose="020B0604030504040204" pitchFamily="34" charset="0"/>
                          <a:ea typeface="Verdana" panose="020B0604030504040204" pitchFamily="34" charset="0"/>
                          <a:cs typeface="Verdana" panose="020B0604030504040204" pitchFamily="34" charset="0"/>
                        </a:rPr>
                        <a:t>(</a:t>
                      </a: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a:t>
                      </a:r>
                      <a:r>
                        <a:rPr kumimoji="1" lang="en-US" altLang="ja-JP" sz="1100" u="none" strike="noStrike" cap="none" normalizeH="0" baseline="30000" dirty="0" smtClean="0">
                          <a:ln>
                            <a:noFill/>
                          </a:ln>
                          <a:effectLst/>
                          <a:latin typeface="Verdana" panose="020B0604030504040204" pitchFamily="34" charset="0"/>
                          <a:ea typeface="Verdana" panose="020B0604030504040204" pitchFamily="34" charset="0"/>
                          <a:cs typeface="Verdana" panose="020B0604030504040204" pitchFamily="34" charset="0"/>
                        </a:rPr>
                        <a:t>1)</a:t>
                      </a:r>
                      <a:endParaRPr kumimoji="1" lang="ja-JP" altLang="en-US" sz="1100" b="0" i="0" u="none" strike="noStrike" cap="none" normalizeH="0" baseline="3000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Surface precipitation, Time info., etc.</a:t>
                      </a:r>
                      <a:endParaRPr kumimoji="1" lang="ja-JP" altLang="en-US"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daily</a:t>
                      </a:r>
                      <a:endParaRPr kumimoji="1" lang="ja-JP" altLang="en-US"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Global</a:t>
                      </a:r>
                      <a:endParaRPr kumimoji="1" lang="ja-JP" altLang="en-US"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chemeClr val="tx1"/>
                          </a:solidFill>
                          <a:effectLst/>
                          <a:latin typeface="Verdana" pitchFamily="34" charset="0"/>
                          <a:ea typeface="Verdana" panose="020B0604030504040204" pitchFamily="34" charset="0"/>
                          <a:cs typeface="Verdana" panose="020B0604030504040204" pitchFamily="34" charset="0"/>
                        </a:rPr>
                        <a:t>0.1-deg</a:t>
                      </a:r>
                      <a:endParaRPr kumimoji="1" lang="ja-JP" altLang="en-US"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r>
              <a:tr h="213360">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Surface precipitation (DPR only), BB, Radar reflectivities, etc.</a:t>
                      </a:r>
                      <a:endParaRPr kumimoji="1" lang="ja-JP" altLang="en-US"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daily</a:t>
                      </a:r>
                      <a:endParaRPr kumimoji="1" lang="ja-JP" altLang="en-US"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Global</a:t>
                      </a:r>
                      <a:endParaRPr kumimoji="1" lang="ja-JP" altLang="en-US"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tc>
                <a:tc>
                  <a:txBody>
                    <a:bodyPr/>
                    <a:lstStyle/>
                    <a:p>
                      <a:r>
                        <a:rPr kumimoji="1" lang="en-US" altLang="ja-JP" sz="1100" dirty="0" smtClean="0">
                          <a:latin typeface="Verdana" panose="020B0604030504040204" pitchFamily="34" charset="0"/>
                          <a:ea typeface="Verdana" panose="020B0604030504040204" pitchFamily="34" charset="0"/>
                          <a:cs typeface="Verdana" panose="020B0604030504040204" pitchFamily="34" charset="0"/>
                        </a:rPr>
                        <a:t>0.25-deg</a:t>
                      </a:r>
                      <a:endParaRPr kumimoji="1" lang="ja-JP" altLang="en-US" sz="1100" dirty="0">
                        <a:latin typeface="Verdana" panose="020B0604030504040204" pitchFamily="34" charset="0"/>
                        <a:cs typeface="Verdana" panose="020B0604030504040204" pitchFamily="34" charset="0"/>
                      </a:endParaRPr>
                    </a:p>
                  </a:txBody>
                  <a:tcPr horzOverflow="overflow"/>
                </a:tc>
              </a:tr>
              <a:tr h="213360">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Surface precipitation (Ku, Ka, DPR), BB, Radar reflectivities, histgram, etc.</a:t>
                      </a:r>
                      <a:endParaRPr kumimoji="1" lang="ja-JP" altLang="en-US"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p>
                      <a:r>
                        <a:rPr kumimoji="1" lang="en-US" altLang="ja-JP" sz="1100" dirty="0" smtClean="0">
                          <a:latin typeface="Verdana" panose="020B0604030504040204" pitchFamily="34" charset="0"/>
                          <a:cs typeface="Verdana" panose="020B0604030504040204" pitchFamily="34" charset="0"/>
                        </a:rPr>
                        <a:t>Monthly</a:t>
                      </a:r>
                      <a:endParaRPr kumimoji="1" lang="ja-JP" altLang="en-US" sz="1100" dirty="0">
                        <a:latin typeface="Verdana" panose="020B0604030504040204" pitchFamily="34" charset="0"/>
                        <a:cs typeface="Verdana" panose="020B0604030504040204" pitchFamily="34" charset="0"/>
                      </a:endParaRPr>
                    </a:p>
                  </a:txBody>
                  <a:tcPr horzOverflow="overflow">
                    <a:solidFill>
                      <a:schemeClr val="bg1"/>
                    </a:solidFill>
                  </a:tcPr>
                </a:tc>
                <a:tc>
                  <a:txBody>
                    <a:bodyPr/>
                    <a:lstStyle/>
                    <a:p>
                      <a:r>
                        <a:rPr kumimoji="1" lang="en-US" altLang="ja-JP" sz="1100" dirty="0" smtClean="0">
                          <a:latin typeface="Verdana" panose="020B0604030504040204" pitchFamily="34" charset="0"/>
                          <a:cs typeface="Verdana" panose="020B0604030504040204" pitchFamily="34" charset="0"/>
                        </a:rPr>
                        <a:t>Global</a:t>
                      </a:r>
                      <a:endParaRPr kumimoji="1" lang="ja-JP" altLang="en-US" sz="1100" dirty="0">
                        <a:latin typeface="Verdana" panose="020B0604030504040204" pitchFamily="34" charset="0"/>
                        <a:cs typeface="Verdana" panose="020B0604030504040204" pitchFamily="34" charset="0"/>
                      </a:endParaRPr>
                    </a:p>
                  </a:txBody>
                  <a:tcPr horzOverflow="overflow"/>
                </a:tc>
                <a:tc>
                  <a:txBody>
                    <a:bodyPr/>
                    <a:lstStyle/>
                    <a:p>
                      <a:r>
                        <a:rPr kumimoji="1" lang="en-US" altLang="ja-JP" sz="1100" dirty="0" smtClean="0">
                          <a:latin typeface="Verdana" panose="020B0604030504040204" pitchFamily="34" charset="0"/>
                          <a:ea typeface="Verdana" panose="020B0604030504040204" pitchFamily="34" charset="0"/>
                          <a:cs typeface="Verdana" panose="020B0604030504040204" pitchFamily="34" charset="0"/>
                        </a:rPr>
                        <a:t>0.25-deg</a:t>
                      </a:r>
                      <a:endParaRPr kumimoji="1" lang="ja-JP" altLang="en-US" sz="1100" dirty="0">
                        <a:latin typeface="Verdana" panose="020B0604030504040204" pitchFamily="34" charset="0"/>
                        <a:cs typeface="Verdana" panose="020B0604030504040204" pitchFamily="34" charset="0"/>
                      </a:endParaRPr>
                    </a:p>
                  </a:txBody>
                  <a:tcPr horzOverflow="overflow"/>
                </a:tc>
              </a:tr>
              <a:tr h="390525">
                <a:tc vMerge="1">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rgbClr val="000000"/>
                        </a:solidFill>
                        <a:effectLst/>
                        <a:latin typeface="Arial" pitchFamily="34" charset="0"/>
                        <a:ea typeface="ＭＳ Ｐゴシック" pitchFamily="50" charset="-128"/>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DPR/GMI combined L3 </a:t>
                      </a:r>
                      <a:r>
                        <a:rPr kumimoji="1" lang="en-US" altLang="ja-JP" sz="1100" u="none" strike="noStrike" cap="none" normalizeH="0" baseline="30000" dirty="0" smtClean="0">
                          <a:ln>
                            <a:noFill/>
                          </a:ln>
                          <a:effectLst/>
                          <a:latin typeface="Verdana" panose="020B0604030504040204" pitchFamily="34" charset="0"/>
                          <a:ea typeface="Verdana" panose="020B0604030504040204" pitchFamily="34" charset="0"/>
                          <a:cs typeface="Verdana" panose="020B0604030504040204" pitchFamily="34" charset="0"/>
                        </a:rPr>
                        <a:t>(</a:t>
                      </a: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a:t>
                      </a:r>
                      <a:r>
                        <a:rPr kumimoji="1" lang="en-US" altLang="ja-JP" sz="1100" u="none" strike="noStrike" cap="none" normalizeH="0" baseline="30000" dirty="0" smtClean="0">
                          <a:ln>
                            <a:noFill/>
                          </a:ln>
                          <a:effectLst/>
                          <a:latin typeface="Verdana" panose="020B0604030504040204" pitchFamily="34" charset="0"/>
                          <a:ea typeface="Verdana" panose="020B0604030504040204" pitchFamily="34" charset="0"/>
                          <a:cs typeface="Verdana" panose="020B0604030504040204" pitchFamily="34" charset="0"/>
                        </a:rPr>
                        <a:t>1) (</a:t>
                      </a: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a:t>
                      </a:r>
                      <a:r>
                        <a:rPr kumimoji="1" lang="en-US" altLang="ja-JP" sz="1100" u="none" strike="noStrike" cap="none" normalizeH="0" baseline="30000" dirty="0" smtClean="0">
                          <a:ln>
                            <a:noFill/>
                          </a:ln>
                          <a:effectLst/>
                          <a:latin typeface="Verdana" panose="020B0604030504040204" pitchFamily="34" charset="0"/>
                          <a:ea typeface="Verdana" panose="020B0604030504040204" pitchFamily="34" charset="0"/>
                          <a:cs typeface="Verdana" panose="020B0604030504040204" pitchFamily="34" charset="0"/>
                        </a:rPr>
                        <a:t>3)</a:t>
                      </a:r>
                      <a:endParaRPr kumimoji="1" lang="ja-JP" altLang="en-US" sz="1100" b="0" i="0" u="none" strike="noStrike" cap="none" normalizeH="0" baseline="3000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is-I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Average Precipitation distribution, etc.</a:t>
                      </a:r>
                      <a:endParaRPr kumimoji="1" lang="ja-JP" altLang="en-US"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daily, monthly</a:t>
                      </a:r>
                      <a:endParaRPr kumimoji="1" lang="ja-JP" altLang="en-US"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Global</a:t>
                      </a:r>
                      <a:endParaRPr kumimoji="1" lang="ja-JP" altLang="en-US"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0.5-deg</a:t>
                      </a:r>
                      <a:endParaRPr kumimoji="1" lang="ja-JP" altLang="en-US"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r>
              <a:tr h="219472">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DPR Latent Heating L3</a:t>
                      </a:r>
                      <a:endParaRPr kumimoji="1" lang="ja-JP" altLang="en-US"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is-IS" altLang="ja-JP" sz="1100" b="0" i="0" u="none" strike="noStrike" cap="none"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Latent heating profile, etc.</a:t>
                      </a:r>
                    </a:p>
                  </a:txBody>
                  <a:tcP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daily, monthly</a:t>
                      </a:r>
                      <a:endParaRPr kumimoji="1" lang="ja-JP" altLang="en-US"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Global</a:t>
                      </a:r>
                      <a:endParaRPr kumimoji="1" lang="ja-JP" altLang="en-US"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rPr>
                        <a:t>0.5-deg, 19-layer (TBD)</a:t>
                      </a:r>
                      <a:endParaRPr kumimoji="1" lang="ja-JP" altLang="en-US"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r>
              <a:tr h="392113">
                <a:tc vMerge="1">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rgbClr val="000000"/>
                        </a:solidFill>
                        <a:effectLst/>
                        <a:latin typeface="Arial" pitchFamily="34" charset="0"/>
                        <a:ea typeface="ＭＳ Ｐゴシック" pitchFamily="50" charset="-128"/>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Global Precipitation Map</a:t>
                      </a:r>
                      <a:r>
                        <a:rPr kumimoji="1" lang="ja-JP" altLang="en-US" sz="1100" u="none" strike="noStrike" cap="none" normalizeH="0" baseline="0" dirty="0" smtClean="0">
                          <a:ln>
                            <a:noFill/>
                          </a:ln>
                          <a:effectLst/>
                          <a:latin typeface="Verdana" panose="020B0604030504040204" pitchFamily="34" charset="0"/>
                          <a:cs typeface="Verdana" panose="020B0604030504040204" pitchFamily="34" charset="0"/>
                        </a:rPr>
                        <a:t>　</a:t>
                      </a:r>
                      <a:r>
                        <a:rPr kumimoji="1" lang="en-US" altLang="ja-JP" sz="1100" u="none" strike="noStrike" cap="none" normalizeH="0" baseline="30000" dirty="0" smtClean="0">
                          <a:ln>
                            <a:noFill/>
                          </a:ln>
                          <a:effectLst/>
                          <a:latin typeface="Verdana" panose="020B0604030504040204" pitchFamily="34" charset="0"/>
                          <a:ea typeface="Verdana" panose="020B0604030504040204" pitchFamily="34" charset="0"/>
                          <a:cs typeface="Verdana" panose="020B0604030504040204" pitchFamily="34" charset="0"/>
                        </a:rPr>
                        <a:t>(</a:t>
                      </a: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a:t>
                      </a:r>
                      <a:r>
                        <a:rPr kumimoji="1" lang="en-US" altLang="ja-JP" sz="1100" u="none" strike="noStrike" cap="none" normalizeH="0" baseline="30000" dirty="0" smtClean="0">
                          <a:ln>
                            <a:noFill/>
                          </a:ln>
                          <a:effectLst/>
                          <a:latin typeface="Verdana" panose="020B0604030504040204" pitchFamily="34" charset="0"/>
                          <a:ea typeface="Verdana" panose="020B0604030504040204" pitchFamily="34" charset="0"/>
                          <a:cs typeface="Verdana" panose="020B0604030504040204" pitchFamily="34" charset="0"/>
                        </a:rPr>
                        <a:t>2)</a:t>
                      </a:r>
                      <a:endParaRPr kumimoji="1" lang="ja-JP" altLang="en-US"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Rainfall map, gauge-calibrated rainfall, etc.</a:t>
                      </a:r>
                      <a:endParaRPr kumimoji="1" lang="ja-JP" altLang="en-US"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hourly,</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monthly</a:t>
                      </a:r>
                      <a:endParaRPr kumimoji="1" lang="ja-JP" altLang="en-US"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Global</a:t>
                      </a:r>
                      <a:endParaRPr kumimoji="1" lang="ja-JP" altLang="en-US"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rPr>
                        <a:t>0.1-deg</a:t>
                      </a:r>
                      <a:endParaRPr kumimoji="1" lang="ja-JP" altLang="en-US" sz="11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r>
            </a:tbl>
          </a:graphicData>
        </a:graphic>
      </p:graphicFrame>
      <p:sp>
        <p:nvSpPr>
          <p:cNvPr id="6" name="Text Box 163"/>
          <p:cNvSpPr txBox="1">
            <a:spLocks noChangeArrowheads="1"/>
          </p:cNvSpPr>
          <p:nvPr/>
        </p:nvSpPr>
        <p:spPr bwMode="auto">
          <a:xfrm>
            <a:off x="179512" y="6623774"/>
            <a:ext cx="882047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600">
                <a:solidFill>
                  <a:schemeClr val="tx1"/>
                </a:solidFill>
                <a:latin typeface="Times New Roman" pitchFamily="18" charset="0"/>
                <a:ea typeface="ＭＳ Ｐゴシック" pitchFamily="50" charset="-128"/>
              </a:defRPr>
            </a:lvl1pPr>
            <a:lvl2pPr marL="742950" indent="-285750" eaLnBrk="0" hangingPunct="0">
              <a:defRPr kumimoji="1" sz="1600">
                <a:solidFill>
                  <a:schemeClr val="tx1"/>
                </a:solidFill>
                <a:latin typeface="Times New Roman" pitchFamily="18" charset="0"/>
                <a:ea typeface="ＭＳ Ｐゴシック" pitchFamily="50" charset="-128"/>
              </a:defRPr>
            </a:lvl2pPr>
            <a:lvl3pPr marL="1143000" indent="-228600" eaLnBrk="0" hangingPunct="0">
              <a:defRPr kumimoji="1" sz="1600">
                <a:solidFill>
                  <a:schemeClr val="tx1"/>
                </a:solidFill>
                <a:latin typeface="Times New Roman" pitchFamily="18" charset="0"/>
                <a:ea typeface="ＭＳ Ｐゴシック" pitchFamily="50" charset="-128"/>
              </a:defRPr>
            </a:lvl3pPr>
            <a:lvl4pPr marL="1600200" indent="-228600" eaLnBrk="0" hangingPunct="0">
              <a:defRPr kumimoji="1" sz="1600">
                <a:solidFill>
                  <a:schemeClr val="tx1"/>
                </a:solidFill>
                <a:latin typeface="Times New Roman" pitchFamily="18" charset="0"/>
                <a:ea typeface="ＭＳ Ｐゴシック" pitchFamily="50" charset="-128"/>
              </a:defRPr>
            </a:lvl4pPr>
            <a:lvl5pPr marL="2057400" indent="-228600" eaLnBrk="0" hangingPunct="0">
              <a:defRPr kumimoji="1" sz="16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16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16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16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1600">
                <a:solidFill>
                  <a:schemeClr val="tx1"/>
                </a:solidFill>
                <a:latin typeface="Times New Roman" pitchFamily="18" charset="0"/>
                <a:ea typeface="ＭＳ Ｐゴシック" pitchFamily="50" charset="-128"/>
              </a:defRPr>
            </a:lvl9pPr>
          </a:lstStyle>
          <a:p>
            <a:pPr algn="r" eaLnBrk="1" hangingPunct="1">
              <a:spcBef>
                <a:spcPct val="50000"/>
              </a:spcBef>
            </a:pPr>
            <a:r>
              <a:rPr lang="en-US" altLang="ja-JP" sz="1100" baseline="30000" dirty="0">
                <a:solidFill>
                  <a:srgbClr val="000000"/>
                </a:solidFill>
                <a:latin typeface="Arial" pitchFamily="34" charset="0"/>
              </a:rPr>
              <a:t>(</a:t>
            </a:r>
            <a:r>
              <a:rPr lang="ja-JP" altLang="en-US" sz="1100" baseline="30000" dirty="0">
                <a:solidFill>
                  <a:srgbClr val="000000"/>
                </a:solidFill>
                <a:latin typeface="Arial" pitchFamily="34" charset="0"/>
              </a:rPr>
              <a:t>*</a:t>
            </a:r>
            <a:r>
              <a:rPr lang="en-US" altLang="ja-JP" sz="1100" baseline="30000" dirty="0">
                <a:solidFill>
                  <a:srgbClr val="000000"/>
                </a:solidFill>
                <a:latin typeface="Arial" pitchFamily="34" charset="0"/>
              </a:rPr>
              <a:t>1)</a:t>
            </a:r>
            <a:r>
              <a:rPr lang="en-US" altLang="ja-JP" sz="1100" dirty="0">
                <a:latin typeface="Arial" pitchFamily="34" charset="0"/>
              </a:rPr>
              <a:t> shall be approved by JPST. </a:t>
            </a:r>
            <a:r>
              <a:rPr lang="en-US" altLang="ja-JP" sz="1100" baseline="30000" dirty="0">
                <a:solidFill>
                  <a:srgbClr val="000000"/>
                </a:solidFill>
                <a:latin typeface="Arial" pitchFamily="34" charset="0"/>
              </a:rPr>
              <a:t>(</a:t>
            </a:r>
            <a:r>
              <a:rPr lang="ja-JP" altLang="en-US" sz="1100" baseline="30000" dirty="0">
                <a:solidFill>
                  <a:srgbClr val="000000"/>
                </a:solidFill>
                <a:latin typeface="Arial" pitchFamily="34" charset="0"/>
              </a:rPr>
              <a:t>*</a:t>
            </a:r>
            <a:r>
              <a:rPr lang="en-US" altLang="ja-JP" sz="1100" baseline="30000" dirty="0">
                <a:solidFill>
                  <a:srgbClr val="000000"/>
                </a:solidFill>
                <a:latin typeface="Arial" pitchFamily="34" charset="0"/>
              </a:rPr>
              <a:t>2)</a:t>
            </a:r>
            <a:r>
              <a:rPr lang="en-US" altLang="ja-JP" sz="1100" dirty="0">
                <a:latin typeface="Arial" pitchFamily="34" charset="0"/>
              </a:rPr>
              <a:t> shall be </a:t>
            </a:r>
            <a:r>
              <a:rPr lang="en-US" altLang="ja-JP" sz="1100" dirty="0" smtClean="0">
                <a:latin typeface="Arial" pitchFamily="34" charset="0"/>
              </a:rPr>
              <a:t>endorsed by JPST. </a:t>
            </a:r>
            <a:r>
              <a:rPr lang="en-US" altLang="ja-JP" sz="1100" baseline="30000" dirty="0" smtClean="0">
                <a:solidFill>
                  <a:srgbClr val="000000"/>
                </a:solidFill>
                <a:latin typeface="Arial" pitchFamily="34" charset="0"/>
              </a:rPr>
              <a:t>(</a:t>
            </a:r>
            <a:r>
              <a:rPr lang="ja-JP" altLang="en-US" sz="1100" baseline="30000" dirty="0" smtClean="0">
                <a:solidFill>
                  <a:srgbClr val="000000"/>
                </a:solidFill>
                <a:latin typeface="Arial" pitchFamily="34" charset="0"/>
              </a:rPr>
              <a:t>*</a:t>
            </a:r>
            <a:r>
              <a:rPr lang="en-US" altLang="ja-JP" sz="1100" baseline="30000" dirty="0" smtClean="0">
                <a:solidFill>
                  <a:srgbClr val="000000"/>
                </a:solidFill>
                <a:latin typeface="Arial" pitchFamily="34" charset="0"/>
              </a:rPr>
              <a:t>3)</a:t>
            </a:r>
            <a:r>
              <a:rPr lang="en-US" altLang="ja-JP" sz="1100" dirty="0" smtClean="0">
                <a:latin typeface="Arial" pitchFamily="34" charset="0"/>
              </a:rPr>
              <a:t> </a:t>
            </a:r>
            <a:r>
              <a:rPr lang="en-US" altLang="ja-JP" sz="1100" dirty="0">
                <a:latin typeface="Arial" pitchFamily="34" charset="0"/>
              </a:rPr>
              <a:t>shall be processed by </a:t>
            </a:r>
            <a:r>
              <a:rPr lang="en-US" altLang="ja-JP" sz="1100" dirty="0" smtClean="0">
                <a:latin typeface="Arial" pitchFamily="34" charset="0"/>
              </a:rPr>
              <a:t>PPS.</a:t>
            </a:r>
            <a:endParaRPr lang="ja-JP" altLang="en-US" sz="1100" dirty="0">
              <a:latin typeface="Arial" pitchFamily="34" charset="0"/>
            </a:endParaRPr>
          </a:p>
        </p:txBody>
      </p:sp>
    </p:spTree>
    <p:extLst>
      <p:ext uri="{BB962C8B-B14F-4D97-AF65-F5344CB8AC3E}">
        <p14:creationId xmlns:p14="http://schemas.microsoft.com/office/powerpoint/2010/main" val="31258246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JAXA GPM Near Real Time Products</a:t>
            </a:r>
            <a:endParaRPr kumimoji="1" lang="ja-JP" altLang="en-US" dirty="0"/>
          </a:p>
        </p:txBody>
      </p:sp>
      <p:sp>
        <p:nvSpPr>
          <p:cNvPr id="4" name="スライド番号プレースホルダー 3"/>
          <p:cNvSpPr>
            <a:spLocks noGrp="1"/>
          </p:cNvSpPr>
          <p:nvPr>
            <p:ph type="sldNum" sz="quarter" idx="4"/>
          </p:nvPr>
        </p:nvSpPr>
        <p:spPr/>
        <p:txBody>
          <a:bodyPr/>
          <a:lstStyle/>
          <a:p>
            <a:fld id="{EEA4C283-799E-4856-80BB-512D6780412E}" type="slidenum">
              <a:rPr lang="ja-JP" altLang="en-US" smtClean="0"/>
              <a:pPr/>
              <a:t>6</a:t>
            </a:fld>
            <a:endParaRPr lang="ja-JP" altLang="en-US" dirty="0"/>
          </a:p>
        </p:txBody>
      </p:sp>
      <p:graphicFrame>
        <p:nvGraphicFramePr>
          <p:cNvPr id="5" name="Group 95"/>
          <p:cNvGraphicFramePr>
            <a:graphicFrameLocks noGrp="1"/>
          </p:cNvGraphicFramePr>
          <p:nvPr>
            <p:extLst>
              <p:ext uri="{D42A27DB-BD31-4B8C-83A1-F6EECF244321}">
                <p14:modId xmlns:p14="http://schemas.microsoft.com/office/powerpoint/2010/main" val="3043559781"/>
              </p:ext>
            </p:extLst>
          </p:nvPr>
        </p:nvGraphicFramePr>
        <p:xfrm>
          <a:off x="31333" y="1041608"/>
          <a:ext cx="9077171" cy="2444496"/>
        </p:xfrm>
        <a:graphic>
          <a:graphicData uri="http://schemas.openxmlformats.org/drawingml/2006/table">
            <a:tbl>
              <a:tblPr>
                <a:tableStyleId>{616DA210-FB5B-4158-B5E0-FEB733F419BA}</a:tableStyleId>
              </a:tblPr>
              <a:tblGrid>
                <a:gridCol w="782637"/>
                <a:gridCol w="2101846"/>
                <a:gridCol w="3168352"/>
                <a:gridCol w="720080"/>
                <a:gridCol w="1152128"/>
                <a:gridCol w="1152128"/>
              </a:tblGrid>
              <a:tr h="230188">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u="none" strike="noStrike" cap="none" normalizeH="0" baseline="0" dirty="0" smtClean="0">
                          <a:ln>
                            <a:noFill/>
                          </a:ln>
                          <a:solidFill>
                            <a:schemeClr val="bg1"/>
                          </a:solidFill>
                          <a:effectLst/>
                          <a:latin typeface="Verdana" panose="020B0604030504040204" pitchFamily="34" charset="0"/>
                          <a:ea typeface="Verdana" panose="020B0604030504040204" pitchFamily="34" charset="0"/>
                          <a:cs typeface="Verdana" panose="020B0604030504040204" pitchFamily="34" charset="0"/>
                        </a:rPr>
                        <a:t>Level</a:t>
                      </a:r>
                      <a:endParaRPr kumimoji="1" lang="ja-JP" altLang="en-US" sz="1200" b="1" i="0" u="none" strike="noStrike" cap="none" normalizeH="0" baseline="0" dirty="0" smtClean="0">
                        <a:ln>
                          <a:noFill/>
                        </a:ln>
                        <a:solidFill>
                          <a:schemeClr val="bg1"/>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rgbClr val="002060"/>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u="none" strike="noStrike" cap="none" normalizeH="0" baseline="0" dirty="0" smtClean="0">
                          <a:ln>
                            <a:noFill/>
                          </a:ln>
                          <a:solidFill>
                            <a:schemeClr val="bg1"/>
                          </a:solidFill>
                          <a:effectLst/>
                          <a:latin typeface="Verdana" panose="020B0604030504040204" pitchFamily="34" charset="0"/>
                          <a:ea typeface="Verdana" panose="020B0604030504040204" pitchFamily="34" charset="0"/>
                          <a:cs typeface="Verdana" panose="020B0604030504040204" pitchFamily="34" charset="0"/>
                        </a:rPr>
                        <a:t>Product</a:t>
                      </a:r>
                      <a:endParaRPr kumimoji="1" lang="ja-JP" altLang="en-US" sz="1200" b="1" i="0" u="none" strike="noStrike" cap="none" normalizeH="0" baseline="0" dirty="0" smtClean="0">
                        <a:ln>
                          <a:noFill/>
                        </a:ln>
                        <a:solidFill>
                          <a:schemeClr val="bg1"/>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rgbClr val="002060"/>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u="none" strike="noStrike" cap="none" normalizeH="0" baseline="0" dirty="0" smtClean="0">
                          <a:ln>
                            <a:noFill/>
                          </a:ln>
                          <a:solidFill>
                            <a:schemeClr val="bg1"/>
                          </a:solidFill>
                          <a:effectLst/>
                          <a:latin typeface="Verdana" panose="020B0604030504040204" pitchFamily="34" charset="0"/>
                          <a:ea typeface="Verdana" panose="020B0604030504040204" pitchFamily="34" charset="0"/>
                          <a:cs typeface="Verdana" panose="020B0604030504040204" pitchFamily="34" charset="0"/>
                        </a:rPr>
                        <a:t>Physical value</a:t>
                      </a:r>
                      <a:endParaRPr kumimoji="1" lang="ja-JP" altLang="en-US" sz="1200" b="1" i="0" u="none" strike="noStrike" cap="none" normalizeH="0" baseline="0" dirty="0" smtClean="0">
                        <a:ln>
                          <a:noFill/>
                        </a:ln>
                        <a:solidFill>
                          <a:schemeClr val="bg1"/>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rgbClr val="002060"/>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u="none" strike="noStrike" cap="none" normalizeH="0" baseline="0" dirty="0" smtClean="0">
                          <a:ln>
                            <a:noFill/>
                          </a:ln>
                          <a:solidFill>
                            <a:schemeClr val="bg1"/>
                          </a:solidFill>
                          <a:effectLst/>
                          <a:latin typeface="Verdana" panose="020B0604030504040204" pitchFamily="34" charset="0"/>
                          <a:ea typeface="Verdana" panose="020B0604030504040204" pitchFamily="34" charset="0"/>
                          <a:cs typeface="Verdana" panose="020B0604030504040204" pitchFamily="34" charset="0"/>
                        </a:rPr>
                        <a:t>unit</a:t>
                      </a:r>
                      <a:endParaRPr kumimoji="1" lang="ja-JP" altLang="en-US" sz="1200" b="1" i="0" u="none" strike="noStrike" cap="none" normalizeH="0" baseline="0" dirty="0" smtClean="0">
                        <a:ln>
                          <a:noFill/>
                        </a:ln>
                        <a:solidFill>
                          <a:schemeClr val="bg1"/>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rgbClr val="002060"/>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u="none" strike="noStrike" cap="none" normalizeH="0" baseline="0" dirty="0" smtClean="0">
                          <a:ln>
                            <a:noFill/>
                          </a:ln>
                          <a:solidFill>
                            <a:schemeClr val="bg1"/>
                          </a:solidFill>
                          <a:effectLst/>
                          <a:latin typeface="Verdana" panose="020B0604030504040204" pitchFamily="34" charset="0"/>
                          <a:ea typeface="Verdana" panose="020B0604030504040204" pitchFamily="34" charset="0"/>
                          <a:cs typeface="Verdana" panose="020B0604030504040204" pitchFamily="34" charset="0"/>
                        </a:rPr>
                        <a:t>coverage</a:t>
                      </a:r>
                      <a:endParaRPr kumimoji="1" lang="ja-JP" altLang="en-US" sz="1200" b="1" i="0" u="none" strike="noStrike" cap="none" normalizeH="0" baseline="0" dirty="0" smtClean="0">
                        <a:ln>
                          <a:noFill/>
                        </a:ln>
                        <a:solidFill>
                          <a:schemeClr val="bg1"/>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rgbClr val="002060"/>
                    </a:solidFill>
                  </a:tcPr>
                </a:tc>
                <a:tc>
                  <a:txBody>
                    <a:bodyPr/>
                    <a:lstStyle/>
                    <a:p>
                      <a:r>
                        <a:rPr kumimoji="1" lang="en-US" altLang="ja-JP"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resolution</a:t>
                      </a:r>
                      <a:endParaRPr kumimoji="1" lang="ja-JP" altLang="en-US" sz="1200" dirty="0">
                        <a:solidFill>
                          <a:schemeClr val="bg1"/>
                        </a:solidFill>
                        <a:latin typeface="Verdana" panose="020B0604030504040204" pitchFamily="34" charset="0"/>
                        <a:cs typeface="Verdana" panose="020B0604030504040204" pitchFamily="34" charset="0"/>
                      </a:endParaRPr>
                    </a:p>
                  </a:txBody>
                  <a:tcPr>
                    <a:solidFill>
                      <a:srgbClr val="002060"/>
                    </a:solidFill>
                  </a:tcPr>
                </a:tc>
              </a:tr>
              <a:tr h="210384">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1R</a:t>
                      </a:r>
                      <a:endParaRPr kumimoji="1" lang="ja-JP" altLang="en-US" sz="12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Each microwave radiometer</a:t>
                      </a:r>
                      <a:endParaRPr kumimoji="1" lang="ja-JP" altLang="en-US" sz="1200" b="0" i="0" u="none" strike="noStrike" cap="none" normalizeH="0" baseline="3000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Verdana" pitchFamily="34" charset="0"/>
                          <a:ea typeface="Verdana" panose="020B0604030504040204" pitchFamily="34" charset="0"/>
                          <a:cs typeface="Verdana" panose="020B0604030504040204" pitchFamily="34" charset="0"/>
                        </a:rPr>
                        <a:t>Brightness temperature</a:t>
                      </a:r>
                      <a:endParaRPr kumimoji="1" lang="ja-JP" altLang="en-US" sz="12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a:t>
                      </a:r>
                      <a:endParaRPr kumimoji="1" lang="ja-JP" altLang="en-US" sz="12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Depend on each sensor</a:t>
                      </a:r>
                      <a:endParaRPr kumimoji="1" lang="ja-JP" altLang="en-US" sz="12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p>
                      <a:r>
                        <a:rPr kumimoji="1" lang="en-US" altLang="ja-JP" sz="1200" dirty="0" smtClean="0">
                          <a:latin typeface="Verdana" panose="020B0604030504040204" pitchFamily="34" charset="0"/>
                          <a:ea typeface="Verdana" panose="020B0604030504040204" pitchFamily="34" charset="0"/>
                          <a:cs typeface="Verdana" panose="020B0604030504040204" pitchFamily="34" charset="0"/>
                        </a:rPr>
                        <a:t>Depend on each sensor</a:t>
                      </a:r>
                    </a:p>
                  </a:txBody>
                  <a:tcPr/>
                </a:tc>
              </a:tr>
              <a:tr h="475488">
                <a:tc rowSpan="2">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2R</a:t>
                      </a:r>
                      <a:endParaRPr kumimoji="1" lang="ja-JP" altLang="en-US" sz="12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DPR</a:t>
                      </a:r>
                      <a:endParaRPr kumimoji="1" lang="ja-JP" altLang="en-US" sz="1200" b="0" i="0" u="none" strike="noStrike" cap="none" normalizeH="0" baseline="3000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Precipitation intensity profile, radar reflectivity profile, DSD, etc.</a:t>
                      </a:r>
                      <a:endParaRPr kumimoji="1" lang="ja-JP" altLang="en-US" sz="12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a:t>
                      </a:r>
                      <a:endParaRPr kumimoji="1" lang="ja-JP" altLang="en-US" sz="12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245km</a:t>
                      </a:r>
                      <a:endParaRPr kumimoji="1" lang="ja-JP" altLang="en-US" sz="12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cap="none"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5km (horizontal), 250m (vertical)</a:t>
                      </a:r>
                      <a:endParaRPr kumimoji="1" lang="ja-JP" altLang="en-US" sz="12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a:tc>
              </a:tr>
              <a:tr h="432816">
                <a:tc vMerge="1">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rgbClr val="000000"/>
                        </a:solidFill>
                        <a:effectLst/>
                        <a:latin typeface="Arial" pitchFamily="34" charset="0"/>
                        <a:ea typeface="ＭＳ Ｐゴシック" pitchFamily="50" charset="-128"/>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DPR/GMI Combined</a:t>
                      </a:r>
                      <a:r>
                        <a:rPr kumimoji="1" lang="ja-JP" altLang="en-US" sz="1200" u="none" strike="noStrike" cap="none" normalizeH="0" baseline="0" dirty="0" smtClean="0">
                          <a:ln>
                            <a:noFill/>
                          </a:ln>
                          <a:effectLst/>
                          <a:latin typeface="Verdana" panose="020B0604030504040204" pitchFamily="34" charset="0"/>
                          <a:cs typeface="Verdana" panose="020B0604030504040204" pitchFamily="34" charset="0"/>
                        </a:rPr>
                        <a:t>　</a:t>
                      </a:r>
                      <a:r>
                        <a:rPr kumimoji="1" lang="en-US" altLang="ja-JP" sz="1200" u="none" strike="noStrike" cap="none" normalizeH="0" baseline="30000" dirty="0" smtClean="0">
                          <a:ln>
                            <a:noFill/>
                          </a:ln>
                          <a:effectLst/>
                          <a:latin typeface="Verdana" panose="020B0604030504040204" pitchFamily="34" charset="0"/>
                          <a:ea typeface="Verdana" panose="020B0604030504040204" pitchFamily="34" charset="0"/>
                          <a:cs typeface="Verdana" panose="020B0604030504040204" pitchFamily="34" charset="0"/>
                        </a:rPr>
                        <a:t>(</a:t>
                      </a:r>
                      <a:r>
                        <a:rPr kumimoji="1" lang="en-US" altLang="ja-JP" sz="12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a:t>
                      </a:r>
                      <a:r>
                        <a:rPr kumimoji="1" lang="en-US" altLang="ja-JP" sz="1200" u="none" strike="noStrike" cap="none" normalizeH="0" baseline="30000" dirty="0" smtClean="0">
                          <a:ln>
                            <a:noFill/>
                          </a:ln>
                          <a:effectLst/>
                          <a:latin typeface="Verdana" panose="020B0604030504040204" pitchFamily="34" charset="0"/>
                          <a:ea typeface="Verdana" panose="020B0604030504040204" pitchFamily="34" charset="0"/>
                          <a:cs typeface="Verdana" panose="020B0604030504040204" pitchFamily="34" charset="0"/>
                        </a:rPr>
                        <a:t>3)</a:t>
                      </a:r>
                      <a:endParaRPr kumimoji="1" lang="ja-JP" altLang="en-US" sz="1200" b="0" i="0" u="none" strike="noStrike" cap="none" normalizeH="0" baseline="3000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is-IS" altLang="ja-JP" sz="12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surface precipitaion, etc.</a:t>
                      </a:r>
                      <a:endParaRPr kumimoji="1" lang="is-IS" altLang="ja-JP" sz="1200" b="0" i="0" u="none" strike="noStrike" cap="none"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orbit</a:t>
                      </a:r>
                      <a:endParaRPr kumimoji="1" lang="ja-JP" altLang="en-US" sz="12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125km</a:t>
                      </a:r>
                      <a:endParaRPr kumimoji="1" lang="ja-JP" altLang="en-US" sz="12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p>
                      <a:r>
                        <a:rPr kumimoji="1" lang="en-US" altLang="ja-JP" sz="1200" dirty="0" smtClean="0">
                          <a:latin typeface="Verdana" panose="020B0604030504040204" pitchFamily="34" charset="0"/>
                          <a:cs typeface="Verdana" panose="020B0604030504040204" pitchFamily="34" charset="0"/>
                        </a:rPr>
                        <a:t>7km</a:t>
                      </a:r>
                      <a:endParaRPr kumimoji="1" lang="ja-JP" altLang="en-US" sz="1200" dirty="0">
                        <a:latin typeface="Verdana" panose="020B0604030504040204" pitchFamily="34" charset="0"/>
                        <a:cs typeface="Verdana" panose="020B0604030504040204" pitchFamily="34" charset="0"/>
                      </a:endParaRPr>
                    </a:p>
                  </a:txBody>
                  <a:tcPr/>
                </a:tc>
              </a:tr>
              <a:tr h="3921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3R</a:t>
                      </a:r>
                      <a:endParaRPr kumimoji="1" lang="ja-JP" altLang="en-US" sz="12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Global Precipitation Map</a:t>
                      </a:r>
                      <a:endParaRPr kumimoji="1" lang="ja-JP" altLang="en-US" sz="12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Rainfall map, gauge-calibrated rainfall, etc.</a:t>
                      </a:r>
                      <a:endParaRPr kumimoji="1" lang="ja-JP" altLang="en-US" sz="12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hourly</a:t>
                      </a:r>
                    </a:p>
                  </a:txBody>
                  <a:tcPr horzOverflow="overflow">
                    <a:solidFill>
                      <a:schemeClr val="bg1"/>
                    </a:solidFill>
                  </a:tcPr>
                </a:tc>
                <a:tc>
                  <a:txBody>
                    <a:bodyPr/>
                    <a:lstStyle>
                      <a:lvl1pPr eaLnBrk="0" hangingPunct="0">
                        <a:spcBef>
                          <a:spcPct val="20000"/>
                        </a:spcBef>
                        <a:defRPr kumimoji="1" sz="2400">
                          <a:solidFill>
                            <a:schemeClr val="tx1"/>
                          </a:solidFill>
                          <a:latin typeface="Verdana" pitchFamily="34" charset="0"/>
                          <a:ea typeface="ＭＳ Ｐゴシック" pitchFamily="50" charset="-128"/>
                        </a:defRPr>
                      </a:lvl1pPr>
                      <a:lvl2pPr marL="742950" indent="-285750" eaLnBrk="0" hangingPunct="0">
                        <a:spcBef>
                          <a:spcPct val="20000"/>
                        </a:spcBef>
                        <a:defRPr kumimoji="1" sz="2000">
                          <a:solidFill>
                            <a:schemeClr val="tx1"/>
                          </a:solidFill>
                          <a:latin typeface="Verdana" pitchFamily="34" charset="0"/>
                          <a:ea typeface="ＭＳ Ｐゴシック" pitchFamily="50" charset="-128"/>
                        </a:defRPr>
                      </a:lvl2pPr>
                      <a:lvl3pPr marL="1143000" indent="-228600" eaLnBrk="0" hangingPunct="0">
                        <a:spcBef>
                          <a:spcPct val="20000"/>
                        </a:spcBef>
                        <a:defRPr kumimoji="1">
                          <a:solidFill>
                            <a:schemeClr val="tx1"/>
                          </a:solidFill>
                          <a:latin typeface="Verdana" pitchFamily="34" charset="0"/>
                          <a:ea typeface="ＭＳ Ｐゴシック" pitchFamily="50" charset="-128"/>
                        </a:defRPr>
                      </a:lvl3pPr>
                      <a:lvl4pPr marL="1600200" indent="-228600" eaLnBrk="0" hangingPunct="0">
                        <a:spcBef>
                          <a:spcPct val="20000"/>
                        </a:spcBef>
                        <a:defRPr kumimoji="1" sz="1600">
                          <a:solidFill>
                            <a:schemeClr val="tx1"/>
                          </a:solidFill>
                          <a:latin typeface="Verdana" pitchFamily="34" charset="0"/>
                          <a:ea typeface="ＭＳ Ｐゴシック" pitchFamily="50" charset="-128"/>
                        </a:defRPr>
                      </a:lvl4pPr>
                      <a:lvl5pPr marL="2057400" indent="-228600" eaLnBrk="0" hangingPunct="0">
                        <a:spcBef>
                          <a:spcPct val="20000"/>
                        </a:spcBef>
                        <a:defRPr kumimoji="1" sz="1400">
                          <a:solidFill>
                            <a:schemeClr val="tx1"/>
                          </a:solidFill>
                          <a:latin typeface="Verdana" pitchFamily="34" charset="0"/>
                          <a:ea typeface="ＭＳ Ｐゴシック" pitchFamily="50" charset="-128"/>
                        </a:defRPr>
                      </a:lvl5pPr>
                      <a:lvl6pPr marL="25146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6pPr>
                      <a:lvl7pPr marL="29718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7pPr>
                      <a:lvl8pPr marL="34290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8pPr>
                      <a:lvl9pPr marL="3886200" indent="-228600" eaLnBrk="0" fontAlgn="base" hangingPunct="0">
                        <a:spcBef>
                          <a:spcPct val="20000"/>
                        </a:spcBef>
                        <a:spcAft>
                          <a:spcPct val="0"/>
                        </a:spcAft>
                        <a:defRPr kumimoji="1" sz="1400">
                          <a:solidFill>
                            <a:schemeClr val="tx1"/>
                          </a:solidFill>
                          <a:latin typeface="Verdana"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global</a:t>
                      </a:r>
                      <a:endParaRPr kumimoji="1" lang="ja-JP" altLang="en-US" sz="1200" b="0" i="0" u="none" strike="noStrike" cap="none" normalizeH="0" baseline="0" dirty="0" smtClean="0">
                        <a:ln>
                          <a:noFill/>
                        </a:ln>
                        <a:solidFill>
                          <a:srgbClr val="000000"/>
                        </a:solidFill>
                        <a:effectLst/>
                        <a:latin typeface="Verdana" panose="020B0604030504040204" pitchFamily="34" charset="0"/>
                        <a:ea typeface="ＭＳ Ｐゴシック" pitchFamily="50" charset="-128"/>
                        <a:cs typeface="Verdana" panose="020B0604030504040204" pitchFamily="34" charset="0"/>
                      </a:endParaRPr>
                    </a:p>
                  </a:txBody>
                  <a:tcPr horzOverflow="overflow">
                    <a:solidFill>
                      <a:schemeClr val="bg1"/>
                    </a:solidFill>
                  </a:tcPr>
                </a:tc>
                <a:tc>
                  <a:txBody>
                    <a:bodyPr/>
                    <a:lstStyle/>
                    <a:p>
                      <a:r>
                        <a:rPr kumimoji="1" lang="en-US" altLang="ja-JP" sz="1200" dirty="0" smtClean="0">
                          <a:latin typeface="Verdana" panose="020B0604030504040204" pitchFamily="34" charset="0"/>
                          <a:cs typeface="Verdana" panose="020B0604030504040204" pitchFamily="34" charset="0"/>
                        </a:rPr>
                        <a:t>0.1-deg</a:t>
                      </a:r>
                      <a:endParaRPr kumimoji="1" lang="ja-JP" altLang="en-US" sz="1200" dirty="0">
                        <a:latin typeface="Verdana" panose="020B0604030504040204" pitchFamily="34" charset="0"/>
                        <a:cs typeface="Verdana" panose="020B0604030504040204" pitchFamily="34" charset="0"/>
                      </a:endParaRPr>
                    </a:p>
                  </a:txBody>
                  <a:tcPr/>
                </a:tc>
              </a:tr>
            </a:tbl>
          </a:graphicData>
        </a:graphic>
      </p:graphicFrame>
      <p:sp>
        <p:nvSpPr>
          <p:cNvPr id="6" name="Text Box 163"/>
          <p:cNvSpPr txBox="1">
            <a:spLocks noChangeArrowheads="1"/>
          </p:cNvSpPr>
          <p:nvPr/>
        </p:nvSpPr>
        <p:spPr bwMode="auto">
          <a:xfrm>
            <a:off x="306005" y="3501008"/>
            <a:ext cx="882047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600">
                <a:solidFill>
                  <a:schemeClr val="tx1"/>
                </a:solidFill>
                <a:latin typeface="Times New Roman" pitchFamily="18" charset="0"/>
                <a:ea typeface="ＭＳ Ｐゴシック" pitchFamily="50" charset="-128"/>
              </a:defRPr>
            </a:lvl1pPr>
            <a:lvl2pPr marL="742950" indent="-285750" eaLnBrk="0" hangingPunct="0">
              <a:defRPr kumimoji="1" sz="1600">
                <a:solidFill>
                  <a:schemeClr val="tx1"/>
                </a:solidFill>
                <a:latin typeface="Times New Roman" pitchFamily="18" charset="0"/>
                <a:ea typeface="ＭＳ Ｐゴシック" pitchFamily="50" charset="-128"/>
              </a:defRPr>
            </a:lvl2pPr>
            <a:lvl3pPr marL="1143000" indent="-228600" eaLnBrk="0" hangingPunct="0">
              <a:defRPr kumimoji="1" sz="1600">
                <a:solidFill>
                  <a:schemeClr val="tx1"/>
                </a:solidFill>
                <a:latin typeface="Times New Roman" pitchFamily="18" charset="0"/>
                <a:ea typeface="ＭＳ Ｐゴシック" pitchFamily="50" charset="-128"/>
              </a:defRPr>
            </a:lvl3pPr>
            <a:lvl4pPr marL="1600200" indent="-228600" eaLnBrk="0" hangingPunct="0">
              <a:defRPr kumimoji="1" sz="1600">
                <a:solidFill>
                  <a:schemeClr val="tx1"/>
                </a:solidFill>
                <a:latin typeface="Times New Roman" pitchFamily="18" charset="0"/>
                <a:ea typeface="ＭＳ Ｐゴシック" pitchFamily="50" charset="-128"/>
              </a:defRPr>
            </a:lvl4pPr>
            <a:lvl5pPr marL="2057400" indent="-228600" eaLnBrk="0" hangingPunct="0">
              <a:defRPr kumimoji="1" sz="16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16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16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16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1600">
                <a:solidFill>
                  <a:schemeClr val="tx1"/>
                </a:solidFill>
                <a:latin typeface="Times New Roman" pitchFamily="18" charset="0"/>
                <a:ea typeface="ＭＳ Ｐゴシック" pitchFamily="50" charset="-128"/>
              </a:defRPr>
            </a:lvl9pPr>
          </a:lstStyle>
          <a:p>
            <a:pPr algn="r" eaLnBrk="1" hangingPunct="1">
              <a:spcBef>
                <a:spcPct val="50000"/>
              </a:spcBef>
            </a:pPr>
            <a:r>
              <a:rPr lang="en-US" altLang="ja-JP" sz="1100" baseline="30000" dirty="0">
                <a:solidFill>
                  <a:srgbClr val="000000"/>
                </a:solidFill>
                <a:latin typeface="Arial" pitchFamily="34" charset="0"/>
              </a:rPr>
              <a:t>(</a:t>
            </a:r>
            <a:r>
              <a:rPr lang="ja-JP" altLang="en-US" sz="1100" baseline="30000" dirty="0">
                <a:solidFill>
                  <a:srgbClr val="000000"/>
                </a:solidFill>
                <a:latin typeface="Arial" pitchFamily="34" charset="0"/>
              </a:rPr>
              <a:t>*</a:t>
            </a:r>
            <a:r>
              <a:rPr lang="en-US" altLang="ja-JP" sz="1100" baseline="30000" dirty="0">
                <a:solidFill>
                  <a:srgbClr val="000000"/>
                </a:solidFill>
                <a:latin typeface="Arial" pitchFamily="34" charset="0"/>
              </a:rPr>
              <a:t>1)</a:t>
            </a:r>
            <a:r>
              <a:rPr lang="en-US" altLang="ja-JP" sz="1100" dirty="0">
                <a:latin typeface="Arial" pitchFamily="34" charset="0"/>
              </a:rPr>
              <a:t> shall be approved by JPST. </a:t>
            </a:r>
            <a:r>
              <a:rPr lang="en-US" altLang="ja-JP" sz="1100" baseline="30000" dirty="0">
                <a:solidFill>
                  <a:srgbClr val="000000"/>
                </a:solidFill>
                <a:latin typeface="Arial" pitchFamily="34" charset="0"/>
              </a:rPr>
              <a:t>(</a:t>
            </a:r>
            <a:r>
              <a:rPr lang="ja-JP" altLang="en-US" sz="1100" baseline="30000" dirty="0">
                <a:solidFill>
                  <a:srgbClr val="000000"/>
                </a:solidFill>
                <a:latin typeface="Arial" pitchFamily="34" charset="0"/>
              </a:rPr>
              <a:t>*</a:t>
            </a:r>
            <a:r>
              <a:rPr lang="en-US" altLang="ja-JP" sz="1100" baseline="30000" dirty="0">
                <a:solidFill>
                  <a:srgbClr val="000000"/>
                </a:solidFill>
                <a:latin typeface="Arial" pitchFamily="34" charset="0"/>
              </a:rPr>
              <a:t>2)</a:t>
            </a:r>
            <a:r>
              <a:rPr lang="en-US" altLang="ja-JP" sz="1100" dirty="0">
                <a:latin typeface="Arial" pitchFamily="34" charset="0"/>
              </a:rPr>
              <a:t> shall be </a:t>
            </a:r>
            <a:r>
              <a:rPr lang="en-US" altLang="ja-JP" sz="1100" dirty="0" smtClean="0">
                <a:latin typeface="Arial" pitchFamily="34" charset="0"/>
              </a:rPr>
              <a:t>endorsed by JPST. </a:t>
            </a:r>
            <a:r>
              <a:rPr lang="en-US" altLang="ja-JP" sz="1100" baseline="30000" dirty="0" smtClean="0">
                <a:solidFill>
                  <a:srgbClr val="000000"/>
                </a:solidFill>
                <a:latin typeface="Arial" pitchFamily="34" charset="0"/>
              </a:rPr>
              <a:t>(</a:t>
            </a:r>
            <a:r>
              <a:rPr lang="ja-JP" altLang="en-US" sz="1100" baseline="30000" dirty="0" smtClean="0">
                <a:solidFill>
                  <a:srgbClr val="000000"/>
                </a:solidFill>
                <a:latin typeface="Arial" pitchFamily="34" charset="0"/>
              </a:rPr>
              <a:t>*</a:t>
            </a:r>
            <a:r>
              <a:rPr lang="en-US" altLang="ja-JP" sz="1100" baseline="30000" dirty="0" smtClean="0">
                <a:solidFill>
                  <a:srgbClr val="000000"/>
                </a:solidFill>
                <a:latin typeface="Arial" pitchFamily="34" charset="0"/>
              </a:rPr>
              <a:t>3)</a:t>
            </a:r>
            <a:r>
              <a:rPr lang="en-US" altLang="ja-JP" sz="1100" dirty="0" smtClean="0">
                <a:latin typeface="Arial" pitchFamily="34" charset="0"/>
              </a:rPr>
              <a:t> </a:t>
            </a:r>
            <a:r>
              <a:rPr lang="en-US" altLang="ja-JP" sz="1100" dirty="0">
                <a:latin typeface="Arial" pitchFamily="34" charset="0"/>
              </a:rPr>
              <a:t>shall be processed by </a:t>
            </a:r>
            <a:r>
              <a:rPr lang="en-US" altLang="ja-JP" sz="1100" dirty="0" smtClean="0">
                <a:latin typeface="Arial" pitchFamily="34" charset="0"/>
              </a:rPr>
              <a:t>PPS.</a:t>
            </a:r>
            <a:endParaRPr lang="ja-JP" altLang="en-US" sz="1100" dirty="0">
              <a:latin typeface="Arial" pitchFamily="34" charset="0"/>
            </a:endParaRPr>
          </a:p>
        </p:txBody>
      </p:sp>
    </p:spTree>
    <p:extLst>
      <p:ext uri="{BB962C8B-B14F-4D97-AF65-F5344CB8AC3E}">
        <p14:creationId xmlns:p14="http://schemas.microsoft.com/office/powerpoint/2010/main" val="20217665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p:cNvGrpSpPr/>
          <p:nvPr/>
        </p:nvGrpSpPr>
        <p:grpSpPr>
          <a:xfrm>
            <a:off x="6804248" y="6237312"/>
            <a:ext cx="2188637" cy="307777"/>
            <a:chOff x="6804248" y="6153136"/>
            <a:chExt cx="2188637" cy="307777"/>
          </a:xfrm>
        </p:grpSpPr>
        <p:sp>
          <p:nvSpPr>
            <p:cNvPr id="2" name="二等辺三角形 1"/>
            <p:cNvSpPr/>
            <p:nvPr/>
          </p:nvSpPr>
          <p:spPr>
            <a:xfrm flipH="1">
              <a:off x="8331596" y="6253018"/>
              <a:ext cx="108012" cy="108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正方形/長方形 2"/>
            <p:cNvSpPr/>
            <p:nvPr/>
          </p:nvSpPr>
          <p:spPr>
            <a:xfrm>
              <a:off x="8460432" y="6153136"/>
              <a:ext cx="532453" cy="307777"/>
            </a:xfrm>
            <a:prstGeom prst="rect">
              <a:avLst/>
            </a:prstGeom>
          </p:spPr>
          <p:txBody>
            <a:bodyPr wrap="none">
              <a:spAutoFit/>
            </a:bodyPr>
            <a:lstStyle/>
            <a:p>
              <a:r>
                <a:rPr lang="en-US" altLang="ja-JP" sz="1400" dirty="0" smtClean="0">
                  <a:solidFill>
                    <a:srgbClr val="FF0000"/>
                  </a:solidFill>
                  <a:latin typeface="Calibri" pitchFamily="34" charset="0"/>
                </a:rPr>
                <a:t>Joint</a:t>
              </a:r>
              <a:endParaRPr lang="ja-JP" altLang="en-US" sz="1400" dirty="0">
                <a:solidFill>
                  <a:srgbClr val="FF0000"/>
                </a:solidFill>
              </a:endParaRPr>
            </a:p>
          </p:txBody>
        </p:sp>
        <p:sp>
          <p:nvSpPr>
            <p:cNvPr id="10" name="二等辺三角形 9"/>
            <p:cNvSpPr/>
            <p:nvPr/>
          </p:nvSpPr>
          <p:spPr>
            <a:xfrm flipH="1">
              <a:off x="7524328" y="6253018"/>
              <a:ext cx="108012" cy="108012"/>
            </a:xfrm>
            <a:prstGeom prst="triangl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正方形/長方形 10"/>
            <p:cNvSpPr/>
            <p:nvPr/>
          </p:nvSpPr>
          <p:spPr>
            <a:xfrm>
              <a:off x="7653164" y="6153136"/>
              <a:ext cx="588879" cy="307777"/>
            </a:xfrm>
            <a:prstGeom prst="rect">
              <a:avLst/>
            </a:prstGeom>
            <a:ln>
              <a:noFill/>
            </a:ln>
          </p:spPr>
          <p:txBody>
            <a:bodyPr wrap="none">
              <a:spAutoFit/>
            </a:bodyPr>
            <a:lstStyle/>
            <a:p>
              <a:r>
                <a:rPr lang="en-US" altLang="ja-JP" sz="1400" dirty="0" smtClean="0">
                  <a:solidFill>
                    <a:srgbClr val="002060"/>
                  </a:solidFill>
                  <a:latin typeface="Calibri" pitchFamily="34" charset="0"/>
                </a:rPr>
                <a:t>NASA</a:t>
              </a:r>
              <a:endParaRPr lang="ja-JP" altLang="en-US" sz="1400" dirty="0">
                <a:solidFill>
                  <a:srgbClr val="002060"/>
                </a:solidFill>
              </a:endParaRPr>
            </a:p>
          </p:txBody>
        </p:sp>
        <p:sp>
          <p:nvSpPr>
            <p:cNvPr id="13" name="二等辺三角形 12"/>
            <p:cNvSpPr/>
            <p:nvPr/>
          </p:nvSpPr>
          <p:spPr>
            <a:xfrm flipH="1">
              <a:off x="6804248" y="6253018"/>
              <a:ext cx="108012" cy="108012"/>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正方形/長方形 13"/>
            <p:cNvSpPr/>
            <p:nvPr/>
          </p:nvSpPr>
          <p:spPr>
            <a:xfrm>
              <a:off x="6933084" y="6153136"/>
              <a:ext cx="540661" cy="307777"/>
            </a:xfrm>
            <a:prstGeom prst="rect">
              <a:avLst/>
            </a:prstGeom>
          </p:spPr>
          <p:txBody>
            <a:bodyPr wrap="none">
              <a:spAutoFit/>
            </a:bodyPr>
            <a:lstStyle/>
            <a:p>
              <a:r>
                <a:rPr lang="en-US" altLang="ja-JP" sz="1400" dirty="0" smtClean="0">
                  <a:solidFill>
                    <a:srgbClr val="00B050"/>
                  </a:solidFill>
                </a:rPr>
                <a:t>JAXA</a:t>
              </a:r>
              <a:endParaRPr lang="ja-JP" altLang="en-US" sz="1400" dirty="0">
                <a:solidFill>
                  <a:srgbClr val="00B050"/>
                </a:solidFill>
              </a:endParaRPr>
            </a:p>
          </p:txBody>
        </p:sp>
      </p:grpSp>
      <p:sp>
        <p:nvSpPr>
          <p:cNvPr id="17" name="正方形/長方形 16"/>
          <p:cNvSpPr/>
          <p:nvPr/>
        </p:nvSpPr>
        <p:spPr>
          <a:xfrm>
            <a:off x="74681" y="1988840"/>
            <a:ext cx="1689007" cy="954750"/>
          </a:xfrm>
          <a:prstGeom prst="rect">
            <a:avLst/>
          </a:prstGeom>
          <a:solidFill>
            <a:srgbClr val="E1FFE1"/>
          </a:solidFill>
          <a:ln w="9525">
            <a:solidFill>
              <a:schemeClr val="tx1"/>
            </a:solidFill>
            <a:miter lim="800000"/>
            <a:headEnd/>
            <a:tailEnd/>
          </a:ln>
          <a:effectLst/>
        </p:spPr>
        <p:txBody>
          <a:bodyPr wrap="square" lIns="72000" tIns="46038" rIns="72000" bIns="46038">
            <a:spAutoFit/>
          </a:bodyPr>
          <a:lstStyle/>
          <a:p>
            <a:pPr defTabSz="762000"/>
            <a:r>
              <a:rPr lang="en-US" altLang="ja-JP" sz="1400" b="1" dirty="0" smtClean="0">
                <a:cs typeface="Times New Roman" pitchFamily="18" charset="0"/>
              </a:rPr>
              <a:t>Launch + 3-4 month</a:t>
            </a:r>
            <a:r>
              <a:rPr lang="ja-JP" altLang="en-US" sz="1400" b="1" dirty="0" smtClean="0">
                <a:cs typeface="Times New Roman" pitchFamily="18" charset="0"/>
              </a:rPr>
              <a:t>：</a:t>
            </a:r>
            <a:r>
              <a:rPr lang="en-US" altLang="ja-JP" sz="1400" b="1" dirty="0" smtClean="0">
                <a:cs typeface="Times New Roman" pitchFamily="18" charset="0"/>
              </a:rPr>
              <a:t/>
            </a:r>
            <a:br>
              <a:rPr lang="en-US" altLang="ja-JP" sz="1400" b="1" dirty="0" smtClean="0">
                <a:cs typeface="Times New Roman" pitchFamily="18" charset="0"/>
              </a:rPr>
            </a:br>
            <a:r>
              <a:rPr lang="en-US" altLang="ja-JP" sz="1400" b="1" dirty="0" smtClean="0">
                <a:cs typeface="Times New Roman" pitchFamily="18" charset="0"/>
              </a:rPr>
              <a:t>Limited Release</a:t>
            </a:r>
            <a:r>
              <a:rPr lang="ja-JP" altLang="en-US" sz="1400" b="1" dirty="0" smtClean="0"/>
              <a:t> </a:t>
            </a:r>
            <a:endParaRPr lang="en-US" altLang="ja-JP" sz="1400" b="1" dirty="0" smtClean="0"/>
          </a:p>
          <a:p>
            <a:pPr defTabSz="762000"/>
            <a:r>
              <a:rPr lang="en-US" altLang="ja-JP" sz="1400" dirty="0" smtClean="0"/>
              <a:t>for algorithm developers</a:t>
            </a:r>
          </a:p>
        </p:txBody>
      </p:sp>
      <p:sp>
        <p:nvSpPr>
          <p:cNvPr id="18" name="タイトル 3"/>
          <p:cNvSpPr>
            <a:spLocks noGrp="1"/>
          </p:cNvSpPr>
          <p:nvPr>
            <p:ph type="title"/>
          </p:nvPr>
        </p:nvSpPr>
        <p:spPr/>
        <p:txBody>
          <a:bodyPr/>
          <a:lstStyle/>
          <a:p>
            <a:r>
              <a:rPr lang="en-US" altLang="ja-JP" dirty="0" smtClean="0"/>
              <a:t>GPM Data Release Schedule</a:t>
            </a:r>
            <a:endParaRPr kumimoji="1" lang="ja-JP" altLang="en-US" dirty="0"/>
          </a:p>
        </p:txBody>
      </p:sp>
      <p:sp>
        <p:nvSpPr>
          <p:cNvPr id="7" name="スライド番号プレースホルダー 6"/>
          <p:cNvSpPr>
            <a:spLocks noGrp="1"/>
          </p:cNvSpPr>
          <p:nvPr>
            <p:ph type="sldNum" sz="quarter" idx="4294967295"/>
          </p:nvPr>
        </p:nvSpPr>
        <p:spPr>
          <a:xfrm>
            <a:off x="7020272" y="6520259"/>
            <a:ext cx="2133600" cy="365125"/>
          </a:xfrm>
          <a:prstGeom prst="rect">
            <a:avLst/>
          </a:prstGeom>
        </p:spPr>
        <p:txBody>
          <a:bodyPr/>
          <a:lstStyle/>
          <a:p>
            <a:fld id="{6F434B72-6C7A-4B18-B23A-FF30A8CC4712}" type="slidenum">
              <a:rPr lang="ja-JP" altLang="en-US" smtClean="0"/>
              <a:pPr/>
              <a:t>7</a:t>
            </a:fld>
            <a:endParaRPr lang="ja-JP" altLang="en-US" dirty="0"/>
          </a:p>
        </p:txBody>
      </p:sp>
      <p:sp>
        <p:nvSpPr>
          <p:cNvPr id="235" name="正方形/長方形 234"/>
          <p:cNvSpPr/>
          <p:nvPr/>
        </p:nvSpPr>
        <p:spPr>
          <a:xfrm>
            <a:off x="74681" y="3095990"/>
            <a:ext cx="1689007" cy="523862"/>
          </a:xfrm>
          <a:prstGeom prst="rect">
            <a:avLst/>
          </a:prstGeom>
          <a:solidFill>
            <a:schemeClr val="accent6">
              <a:lumMod val="20000"/>
              <a:lumOff val="80000"/>
            </a:schemeClr>
          </a:solidFill>
          <a:ln w="9525">
            <a:solidFill>
              <a:schemeClr val="tx1"/>
            </a:solidFill>
            <a:miter lim="800000"/>
            <a:headEnd/>
            <a:tailEnd/>
          </a:ln>
          <a:effectLst/>
        </p:spPr>
        <p:txBody>
          <a:bodyPr wrap="square" lIns="72000" tIns="46038" rIns="72000" bIns="46038">
            <a:spAutoFit/>
          </a:bodyPr>
          <a:lstStyle/>
          <a:p>
            <a:pPr defTabSz="762000"/>
            <a:r>
              <a:rPr lang="en-US" altLang="ja-JP" sz="1400" b="1" dirty="0" smtClean="0">
                <a:cs typeface="Times New Roman" pitchFamily="18" charset="0"/>
              </a:rPr>
              <a:t>Launch + 6</a:t>
            </a:r>
            <a:r>
              <a:rPr lang="ja-JP" altLang="en-US" sz="1400" b="1" dirty="0">
                <a:cs typeface="Times New Roman" pitchFamily="18" charset="0"/>
              </a:rPr>
              <a:t> </a:t>
            </a:r>
            <a:r>
              <a:rPr lang="en-US" altLang="ja-JP" sz="1400" b="1" dirty="0" smtClean="0">
                <a:cs typeface="Times New Roman" pitchFamily="18" charset="0"/>
              </a:rPr>
              <a:t>month</a:t>
            </a:r>
            <a:r>
              <a:rPr lang="ja-JP" altLang="en-US" sz="1400" dirty="0" smtClean="0">
                <a:cs typeface="Times New Roman" pitchFamily="18" charset="0"/>
              </a:rPr>
              <a:t>：</a:t>
            </a:r>
            <a:endParaRPr lang="en-US" altLang="ja-JP" sz="1400" dirty="0">
              <a:cs typeface="Times New Roman" pitchFamily="18" charset="0"/>
            </a:endParaRPr>
          </a:p>
          <a:p>
            <a:pPr defTabSz="762000"/>
            <a:r>
              <a:rPr lang="en-US" altLang="ja-JP" sz="1400" b="1" dirty="0" smtClean="0">
                <a:cs typeface="Times New Roman" pitchFamily="18" charset="0"/>
              </a:rPr>
              <a:t>Release</a:t>
            </a:r>
            <a:r>
              <a:rPr lang="ja-JP" altLang="en-US" sz="1400" dirty="0" smtClean="0"/>
              <a:t> </a:t>
            </a:r>
            <a:r>
              <a:rPr lang="en-US" altLang="ja-JP" sz="1400" dirty="0" smtClean="0"/>
              <a:t>for public</a:t>
            </a:r>
            <a:endParaRPr lang="en-US" altLang="ja-JP" sz="1400"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1561306"/>
            <a:ext cx="7313185" cy="4676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56142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Japan’s two focusing products</a:t>
            </a:r>
            <a:endParaRPr kumimoji="1" lang="ja-JP" altLang="en-US" dirty="0"/>
          </a:p>
        </p:txBody>
      </p:sp>
      <p:sp>
        <p:nvSpPr>
          <p:cNvPr id="3" name="コンテンツ プレースホルダー 2"/>
          <p:cNvSpPr>
            <a:spLocks noGrp="1"/>
          </p:cNvSpPr>
          <p:nvPr>
            <p:ph idx="1"/>
          </p:nvPr>
        </p:nvSpPr>
        <p:spPr>
          <a:xfrm>
            <a:off x="107504" y="908720"/>
            <a:ext cx="8877300" cy="5616624"/>
          </a:xfrm>
        </p:spPr>
        <p:txBody>
          <a:bodyPr/>
          <a:lstStyle/>
          <a:p>
            <a:r>
              <a:rPr kumimoji="1" lang="en-US" altLang="ja-JP" dirty="0" smtClean="0"/>
              <a:t>DPR </a:t>
            </a:r>
            <a:r>
              <a:rPr kumimoji="1" lang="en-US" altLang="ja-JP" dirty="0" smtClean="0">
                <a:sym typeface="Wingdings" panose="05000000000000000000" pitchFamily="2" charset="2"/>
              </a:rPr>
              <a:t> research</a:t>
            </a:r>
            <a:endParaRPr kumimoji="1" lang="en-US" altLang="ja-JP" dirty="0" smtClean="0"/>
          </a:p>
          <a:p>
            <a:pPr lvl="1"/>
            <a:r>
              <a:rPr lang="en-US" altLang="ja-JP" dirty="0" smtClean="0"/>
              <a:t>research progress by GPM/DPR from TRMM/PR</a:t>
            </a:r>
          </a:p>
          <a:p>
            <a:pPr lvl="2"/>
            <a:r>
              <a:rPr kumimoji="1" lang="en-US" altLang="ja-JP" dirty="0" smtClean="0"/>
              <a:t>Dual frequencies</a:t>
            </a:r>
          </a:p>
          <a:p>
            <a:pPr lvl="2"/>
            <a:r>
              <a:rPr lang="en-US" altLang="ja-JP" dirty="0" smtClean="0"/>
              <a:t>Mid-High latitude precipitation</a:t>
            </a:r>
          </a:p>
          <a:p>
            <a:pPr lvl="2"/>
            <a:r>
              <a:rPr lang="en-US" altLang="ja-JP" dirty="0" smtClean="0"/>
              <a:t>Combined information with GMI multi frequencies</a:t>
            </a:r>
          </a:p>
          <a:p>
            <a:pPr lvl="1"/>
            <a:r>
              <a:rPr lang="en-US" altLang="ja-JP" dirty="0" smtClean="0"/>
              <a:t>Continuous and consistent satellite precipitation record by from TRMM/PR to GPM/DPR </a:t>
            </a:r>
          </a:p>
          <a:p>
            <a:r>
              <a:rPr kumimoji="1" lang="en-US" altLang="ja-JP" dirty="0" smtClean="0"/>
              <a:t>GSMaP </a:t>
            </a:r>
            <a:r>
              <a:rPr kumimoji="1" lang="en-US" altLang="ja-JP" dirty="0" smtClean="0">
                <a:sym typeface="Wingdings" panose="05000000000000000000" pitchFamily="2" charset="2"/>
              </a:rPr>
              <a:t> applications</a:t>
            </a:r>
            <a:endParaRPr kumimoji="1" lang="en-US" altLang="ja-JP" dirty="0" smtClean="0"/>
          </a:p>
          <a:p>
            <a:pPr lvl="1"/>
            <a:r>
              <a:rPr lang="en-US" altLang="ja-JP" dirty="0" smtClean="0"/>
              <a:t>Original plan was that to start with GPM core satellite launch and algorithm had been developed  2002-2007</a:t>
            </a:r>
            <a:r>
              <a:rPr lang="ja-JP" altLang="en-US" dirty="0"/>
              <a:t> </a:t>
            </a:r>
            <a:r>
              <a:rPr lang="en-US" altLang="ja-JP" dirty="0" smtClean="0"/>
              <a:t>under CREST.</a:t>
            </a:r>
            <a:r>
              <a:rPr lang="ja-JP" altLang="en-US" dirty="0" smtClean="0"/>
              <a:t>　</a:t>
            </a:r>
            <a:r>
              <a:rPr lang="en-US" altLang="ja-JP" dirty="0" smtClean="0"/>
              <a:t>  </a:t>
            </a:r>
          </a:p>
          <a:p>
            <a:pPr lvl="1"/>
            <a:r>
              <a:rPr kumimoji="1" lang="en-US" altLang="ja-JP" dirty="0" smtClean="0"/>
              <a:t>Started to release images and </a:t>
            </a:r>
            <a:r>
              <a:rPr lang="en-US" altLang="ja-JP" dirty="0" smtClean="0"/>
              <a:t>products</a:t>
            </a:r>
            <a:r>
              <a:rPr kumimoji="1" lang="en-US" altLang="ja-JP" dirty="0" smtClean="0"/>
              <a:t> including near-real time at JAXA/EORC using existing satellites in Nov. 2007. </a:t>
            </a:r>
          </a:p>
          <a:p>
            <a:pPr lvl="1"/>
            <a:r>
              <a:rPr lang="en-US" altLang="ja-JP" dirty="0" smtClean="0"/>
              <a:t>Number of registrations is increasing everyday. </a:t>
            </a:r>
            <a:endParaRPr kumimoji="1" lang="ja-JP" altLang="en-US" dirty="0"/>
          </a:p>
        </p:txBody>
      </p:sp>
      <p:sp>
        <p:nvSpPr>
          <p:cNvPr id="4" name="スライド番号プレースホルダー 3"/>
          <p:cNvSpPr>
            <a:spLocks noGrp="1"/>
          </p:cNvSpPr>
          <p:nvPr>
            <p:ph type="sldNum" sz="quarter" idx="4"/>
          </p:nvPr>
        </p:nvSpPr>
        <p:spPr/>
        <p:txBody>
          <a:bodyPr/>
          <a:lstStyle/>
          <a:p>
            <a:fld id="{EEA4C283-799E-4856-80BB-512D6780412E}" type="slidenum">
              <a:rPr lang="ja-JP" altLang="en-US" smtClean="0"/>
              <a:pPr/>
              <a:t>8</a:t>
            </a:fld>
            <a:endParaRPr lang="ja-JP" altLang="en-US" dirty="0"/>
          </a:p>
        </p:txBody>
      </p:sp>
    </p:spTree>
    <p:extLst>
      <p:ext uri="{BB962C8B-B14F-4D97-AF65-F5344CB8AC3E}">
        <p14:creationId xmlns:p14="http://schemas.microsoft.com/office/powerpoint/2010/main" val="29610730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ja-JP" dirty="0" smtClean="0"/>
              <a:t>JAXA/EORC Global Rainfall Watch</a:t>
            </a:r>
            <a:endParaRPr lang="en-US" altLang="ja-JP" dirty="0"/>
          </a:p>
        </p:txBody>
      </p:sp>
      <p:sp>
        <p:nvSpPr>
          <p:cNvPr id="10243" name="Rectangle 4"/>
          <p:cNvSpPr>
            <a:spLocks noGrp="1" noChangeArrowheads="1"/>
          </p:cNvSpPr>
          <p:nvPr>
            <p:ph idx="1"/>
          </p:nvPr>
        </p:nvSpPr>
        <p:spPr>
          <a:xfrm>
            <a:off x="266699" y="1155699"/>
            <a:ext cx="3943957" cy="5488781"/>
          </a:xfrm>
        </p:spPr>
        <p:txBody>
          <a:bodyPr>
            <a:normAutofit fontScale="62500" lnSpcReduction="20000"/>
          </a:bodyPr>
          <a:lstStyle/>
          <a:p>
            <a:r>
              <a:rPr lang="en-US" altLang="ja-JP" dirty="0"/>
              <a:t>GSMaP (Global Satellite Mapping of Precipitation) near-real-time version is available via internet.</a:t>
            </a:r>
          </a:p>
          <a:p>
            <a:r>
              <a:rPr lang="en-US" altLang="ja-JP" dirty="0"/>
              <a:t>0.1-deg and hourly global rainfall are available 4-hour after observation. </a:t>
            </a:r>
          </a:p>
          <a:p>
            <a:r>
              <a:rPr lang="en-US" altLang="ja-JP" dirty="0"/>
              <a:t>Binary and text data has been available via password protected ftp site.</a:t>
            </a:r>
          </a:p>
          <a:p>
            <a:endParaRPr lang="en-US" altLang="ja-JP" dirty="0" smtClean="0"/>
          </a:p>
          <a:p>
            <a:r>
              <a:rPr lang="en-US" altLang="ja-JP" dirty="0" smtClean="0"/>
              <a:t>AMSR2 on GCOM-W1 has been introduced to the system since Jul. 2013.</a:t>
            </a:r>
          </a:p>
          <a:p>
            <a:r>
              <a:rPr lang="en-US" altLang="ja-JP" dirty="0" smtClean="0"/>
              <a:t>Reanalysis data (GSMaP_MVK V5.222) is available from the same ftp site.</a:t>
            </a:r>
          </a:p>
          <a:p>
            <a:pPr lvl="1"/>
            <a:r>
              <a:rPr lang="en-US" altLang="ja-JP" dirty="0" smtClean="0"/>
              <a:t>Mar. 2000 - Nov. 2010 by latest algorithms introducing SSMIS and AMSU has been available to registered users. </a:t>
            </a:r>
          </a:p>
          <a:p>
            <a:pPr lvl="1"/>
            <a:r>
              <a:rPr lang="en-US" altLang="ja-JP" dirty="0" smtClean="0"/>
              <a:t>Test product of gauge corrected version (GSMaP_Gauge) is also available .</a:t>
            </a:r>
          </a:p>
        </p:txBody>
      </p:sp>
      <p:pic>
        <p:nvPicPr>
          <p:cNvPr id="10244" name="Picture 8"/>
          <p:cNvPicPr>
            <a:picLocks noChangeAspect="1" noChangeArrowheads="1"/>
          </p:cNvPicPr>
          <p:nvPr/>
        </p:nvPicPr>
        <p:blipFill>
          <a:blip r:embed="rId3">
            <a:extLst>
              <a:ext uri="{28A0092B-C50C-407E-A947-70E740481C1C}">
                <a14:useLocalDpi xmlns:a14="http://schemas.microsoft.com/office/drawing/2010/main" val="0"/>
              </a:ext>
            </a:extLst>
          </a:blip>
          <a:srcRect t="9346" r="153" b="2084"/>
          <a:stretch>
            <a:fillRect/>
          </a:stretch>
        </p:blipFill>
        <p:spPr bwMode="auto">
          <a:xfrm>
            <a:off x="4211960" y="1125537"/>
            <a:ext cx="4865837" cy="439385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247" name="テキスト ボックス 9"/>
          <p:cNvSpPr txBox="1">
            <a:spLocks noChangeArrowheads="1"/>
          </p:cNvSpPr>
          <p:nvPr/>
        </p:nvSpPr>
        <p:spPr bwMode="auto">
          <a:xfrm>
            <a:off x="4210656" y="5661248"/>
            <a:ext cx="41057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600" dirty="0" smtClean="0"/>
              <a:t>New web site in Google </a:t>
            </a:r>
            <a:r>
              <a:rPr lang="en-US" altLang="ja-JP" sz="1600" dirty="0"/>
              <a:t>Map mode</a:t>
            </a:r>
            <a:endParaRPr lang="ja-JP" altLang="en-US" sz="1600" dirty="0"/>
          </a:p>
        </p:txBody>
      </p:sp>
      <p:sp>
        <p:nvSpPr>
          <p:cNvPr id="10248" name="正方形/長方形 2"/>
          <p:cNvSpPr>
            <a:spLocks noChangeArrowheads="1"/>
          </p:cNvSpPr>
          <p:nvPr/>
        </p:nvSpPr>
        <p:spPr bwMode="auto">
          <a:xfrm>
            <a:off x="323850" y="755650"/>
            <a:ext cx="3979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4"/>
              </a:buBlip>
              <a:defRPr kumimoji="1" sz="2200">
                <a:solidFill>
                  <a:schemeClr val="tx1"/>
                </a:solidFill>
                <a:latin typeface="メイリオ" pitchFamily="50" charset="-128"/>
                <a:ea typeface="メイリオ" pitchFamily="50" charset="-128"/>
                <a:cs typeface="メイリオ" pitchFamily="50" charset="-128"/>
              </a:defRPr>
            </a:lvl1pPr>
            <a:lvl2pPr marL="742950" indent="-285750" eaLnBrk="0" hangingPunct="0">
              <a:spcBef>
                <a:spcPct val="20000"/>
              </a:spcBef>
              <a:buBlip>
                <a:blip r:embed="rId5"/>
              </a:buBlip>
              <a:defRPr kumimoji="1" sz="2100">
                <a:solidFill>
                  <a:schemeClr val="tx1"/>
                </a:solidFill>
                <a:latin typeface="メイリオ" pitchFamily="50" charset="-128"/>
                <a:ea typeface="メイリオ" pitchFamily="50" charset="-128"/>
                <a:cs typeface="メイリオ" pitchFamily="50" charset="-128"/>
              </a:defRPr>
            </a:lvl2pPr>
            <a:lvl3pPr marL="1143000" indent="-228600" eaLnBrk="0" hangingPunct="0">
              <a:spcBef>
                <a:spcPct val="20000"/>
              </a:spcBef>
              <a:buBlip>
                <a:blip r:embed="rId6"/>
              </a:buBlip>
              <a:defRPr kumimoji="1" sz="2000">
                <a:solidFill>
                  <a:schemeClr val="tx1"/>
                </a:solidFill>
                <a:latin typeface="メイリオ" pitchFamily="50" charset="-128"/>
                <a:ea typeface="メイリオ" pitchFamily="50" charset="-128"/>
                <a:cs typeface="メイリオ" pitchFamily="50" charset="-128"/>
              </a:defRPr>
            </a:lvl3pPr>
            <a:lvl4pPr marL="1600200" indent="-228600" eaLnBrk="0" hangingPunct="0">
              <a:spcBef>
                <a:spcPct val="20000"/>
              </a:spcBef>
              <a:buBlip>
                <a:blip r:embed="rId7"/>
              </a:buBlip>
              <a:defRPr kumimoji="1" sz="1900">
                <a:solidFill>
                  <a:schemeClr val="tx1"/>
                </a:solidFill>
                <a:latin typeface="メイリオ" pitchFamily="50" charset="-128"/>
                <a:ea typeface="メイリオ" pitchFamily="50" charset="-128"/>
                <a:cs typeface="メイリオ" pitchFamily="50" charset="-128"/>
              </a:defRPr>
            </a:lvl4pPr>
            <a:lvl5pPr marL="2057400" indent="-228600" eaLnBrk="0" hangingPunct="0">
              <a:spcBef>
                <a:spcPct val="20000"/>
              </a:spcBef>
              <a:buFont typeface="Times" pitchFamily="18" charset="0"/>
              <a:buChar char="•"/>
              <a:defRPr kumimoji="1">
                <a:solidFill>
                  <a:schemeClr val="tx1"/>
                </a:solidFill>
                <a:latin typeface="メイリオ" pitchFamily="50" charset="-128"/>
                <a:ea typeface="メイリオ" pitchFamily="50" charset="-128"/>
                <a:cs typeface="メイリオ" pitchFamily="50" charset="-128"/>
              </a:defRPr>
            </a:lvl5pPr>
            <a:lvl6pPr marL="2514600" indent="-228600" eaLnBrk="0" fontAlgn="base" hangingPunct="0">
              <a:spcBef>
                <a:spcPct val="20000"/>
              </a:spcBef>
              <a:spcAft>
                <a:spcPct val="0"/>
              </a:spcAft>
              <a:buFont typeface="Times" pitchFamily="18" charset="0"/>
              <a:buChar char="•"/>
              <a:defRPr kumimoji="1">
                <a:solidFill>
                  <a:schemeClr val="tx1"/>
                </a:solidFill>
                <a:latin typeface="メイリオ" pitchFamily="50" charset="-128"/>
                <a:ea typeface="メイリオ" pitchFamily="50" charset="-128"/>
                <a:cs typeface="メイリオ" pitchFamily="50" charset="-128"/>
              </a:defRPr>
            </a:lvl6pPr>
            <a:lvl7pPr marL="2971800" indent="-228600" eaLnBrk="0" fontAlgn="base" hangingPunct="0">
              <a:spcBef>
                <a:spcPct val="20000"/>
              </a:spcBef>
              <a:spcAft>
                <a:spcPct val="0"/>
              </a:spcAft>
              <a:buFont typeface="Times" pitchFamily="18" charset="0"/>
              <a:buChar char="•"/>
              <a:defRPr kumimoji="1">
                <a:solidFill>
                  <a:schemeClr val="tx1"/>
                </a:solidFill>
                <a:latin typeface="メイリオ" pitchFamily="50" charset="-128"/>
                <a:ea typeface="メイリオ" pitchFamily="50" charset="-128"/>
                <a:cs typeface="メイリオ" pitchFamily="50" charset="-128"/>
              </a:defRPr>
            </a:lvl7pPr>
            <a:lvl8pPr marL="3429000" indent="-228600" eaLnBrk="0" fontAlgn="base" hangingPunct="0">
              <a:spcBef>
                <a:spcPct val="20000"/>
              </a:spcBef>
              <a:spcAft>
                <a:spcPct val="0"/>
              </a:spcAft>
              <a:buFont typeface="Times" pitchFamily="18" charset="0"/>
              <a:buChar char="•"/>
              <a:defRPr kumimoji="1">
                <a:solidFill>
                  <a:schemeClr val="tx1"/>
                </a:solidFill>
                <a:latin typeface="メイリオ" pitchFamily="50" charset="-128"/>
                <a:ea typeface="メイリオ" pitchFamily="50" charset="-128"/>
                <a:cs typeface="メイリオ" pitchFamily="50" charset="-128"/>
              </a:defRPr>
            </a:lvl8pPr>
            <a:lvl9pPr marL="3886200" indent="-228600" eaLnBrk="0" fontAlgn="base" hangingPunct="0">
              <a:spcBef>
                <a:spcPct val="20000"/>
              </a:spcBef>
              <a:spcAft>
                <a:spcPct val="0"/>
              </a:spcAft>
              <a:buFont typeface="Times" pitchFamily="18" charset="0"/>
              <a:buChar char="•"/>
              <a:defRPr kumimoji="1">
                <a:solidFill>
                  <a:schemeClr val="tx1"/>
                </a:solidFill>
                <a:latin typeface="メイリオ" pitchFamily="50" charset="-128"/>
                <a:ea typeface="メイリオ" pitchFamily="50" charset="-128"/>
                <a:cs typeface="メイリオ" pitchFamily="50" charset="-128"/>
              </a:defRPr>
            </a:lvl9pPr>
          </a:lstStyle>
          <a:p>
            <a:pPr eaLnBrk="1" hangingPunct="1">
              <a:spcBef>
                <a:spcPct val="0"/>
              </a:spcBef>
              <a:buFontTx/>
              <a:buNone/>
            </a:pPr>
            <a:r>
              <a:rPr lang="en-US" altLang="ja-JP" sz="1800" b="1" dirty="0">
                <a:solidFill>
                  <a:srgbClr val="CC0000"/>
                </a:solidFill>
                <a:latin typeface="Arial" charset="0"/>
                <a:ea typeface="ＭＳ Ｐゴシック" charset="-128"/>
              </a:rPr>
              <a:t>http://sharaku.eorc.jaxa.jp/GSMaP/</a:t>
            </a:r>
            <a:endParaRPr lang="ja-JP" altLang="en-US" sz="1800" dirty="0">
              <a:latin typeface="Arial" charset="0"/>
              <a:ea typeface="ＭＳ Ｐゴシック" charset="-128"/>
            </a:endParaRPr>
          </a:p>
        </p:txBody>
      </p:sp>
      <p:pic>
        <p:nvPicPr>
          <p:cNvPr id="11" name="図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41146" y="6210798"/>
            <a:ext cx="2051720" cy="647202"/>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PR">
  <a:themeElements>
    <a:clrScheme name="1_【新テンプレート日本語】PFT復帰確認会_11051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新テンプレート日本語】PFT復帰確認会_110511">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solidFill>
        <a:ln>
          <a:solidFill>
            <a:schemeClr val="bg1"/>
          </a:solidFill>
        </a:ln>
      </a:spPr>
      <a:bodyPr wrap="square" rtlCol="0"/>
      <a:lstStyle>
        <a:defPPr>
          <a:defRPr sz="900" dirty="0" smtClean="0"/>
        </a:defPPr>
      </a:lstStyle>
    </a:txDef>
  </a:objectDefaults>
  <a:extraClrSchemeLst>
    <a:extraClrScheme>
      <a:clrScheme name="1_【新テンプレート日本語】PFT復帰確認会_11051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新テンプレート日本語】PFT復帰確認会_11051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新テンプレート日本語】PFT復帰確認会_11051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新テンプレート日本語】PFT復帰確認会_11051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新テンプレート日本語】PFT復帰確認会_11051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新テンプレート日本語】PFT復帰確認会_11051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新テンプレート日本語】PFT復帰確認会_11051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新テンプレート日本語】PFT復帰確認会_11051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新テンプレート日本語】PFT復帰確認会_11051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新テンプレート日本語】PFT復帰確認会_11051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新テンプレート日本語】PFT復帰確認会_11051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新テンプレート日本語】PFT復帰確認会_11051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DPR</Template>
  <TotalTime>691</TotalTime>
  <Words>2917</Words>
  <Application>Microsoft Office PowerPoint</Application>
  <PresentationFormat>画面に合わせる (4:3)</PresentationFormat>
  <Paragraphs>399</Paragraphs>
  <Slides>28</Slides>
  <Notes>8</Notes>
  <HiddenSlides>0</HiddenSlides>
  <MMClips>0</MMClips>
  <ScaleCrop>false</ScaleCrop>
  <HeadingPairs>
    <vt:vector size="4" baseType="variant">
      <vt:variant>
        <vt:lpstr>テーマ</vt:lpstr>
      </vt:variant>
      <vt:variant>
        <vt:i4>1</vt:i4>
      </vt:variant>
      <vt:variant>
        <vt:lpstr>スライド タイトル</vt:lpstr>
      </vt:variant>
      <vt:variant>
        <vt:i4>28</vt:i4>
      </vt:variant>
    </vt:vector>
  </HeadingPairs>
  <TitlesOfParts>
    <vt:vector size="29" baseType="lpstr">
      <vt:lpstr>DPR</vt:lpstr>
      <vt:lpstr>GPM Applications in Japan   -- Current activities and Future possibilities</vt:lpstr>
      <vt:lpstr>GPM ‘Applications’ in Japan</vt:lpstr>
      <vt:lpstr>Japan-US Science Framework     -- Joint Algorithm Development --</vt:lpstr>
      <vt:lpstr>Photo of Dual-frequency Precipitation Radar (DPR) instruments</vt:lpstr>
      <vt:lpstr>JAXA GPM Products</vt:lpstr>
      <vt:lpstr>JAXA GPM Near Real Time Products</vt:lpstr>
      <vt:lpstr>GPM Data Release Schedule</vt:lpstr>
      <vt:lpstr>Japan’s two focusing products</vt:lpstr>
      <vt:lpstr>JAXA/EORC Global Rainfall Watch</vt:lpstr>
      <vt:lpstr>Example of GSMaP Animation</vt:lpstr>
      <vt:lpstr>Recent this year strongest typhoon 30  passing through Philippians </vt:lpstr>
      <vt:lpstr>Increase of Registration</vt:lpstr>
      <vt:lpstr>GSMaP and GPM Applications in Various Areas</vt:lpstr>
      <vt:lpstr>Satellite Data Utilization in Meteorological Agency</vt:lpstr>
      <vt:lpstr>Data Utilization in Weather Forecast</vt:lpstr>
      <vt:lpstr>Effect of Microwave Imager Data in the NWP</vt:lpstr>
      <vt:lpstr>Utilization in Operational Typhoon Analysis</vt:lpstr>
      <vt:lpstr>GSMaP on the Mobile Phone</vt:lpstr>
      <vt:lpstr>Data Utilization in Flood Warning</vt:lpstr>
      <vt:lpstr>Analysis of GSMaP for Flood in Thailand in 2011 by IDI</vt:lpstr>
      <vt:lpstr>Validation of GSMaP Data in River Basin for Flood Prediction by ICHARM</vt:lpstr>
      <vt:lpstr>Asia Development Bank (ADB) Project Overview</vt:lpstr>
      <vt:lpstr>ADB Project: “Remote sensing application for river basin management” (2012～2014)</vt:lpstr>
      <vt:lpstr>UNESCO Project Overview</vt:lpstr>
      <vt:lpstr>GSMaP Local Customize</vt:lpstr>
      <vt:lpstr>Promotion of data utilization in Asian countries</vt:lpstr>
      <vt:lpstr>Summary</vt:lpstr>
      <vt:lpstr>Future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Registataion</dc:title>
  <dc:creator>M. Kachi</dc:creator>
  <cp:lastModifiedBy>oki</cp:lastModifiedBy>
  <cp:revision>65</cp:revision>
  <dcterms:created xsi:type="dcterms:W3CDTF">2013-11-07T05:05:30Z</dcterms:created>
  <dcterms:modified xsi:type="dcterms:W3CDTF">2013-11-12T12:58:09Z</dcterms:modified>
</cp:coreProperties>
</file>