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95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B7D5F-E5D9-4F97-886F-2169329ACAD1}" type="datetimeFigureOut">
              <a:rPr lang="en-US" smtClean="0"/>
              <a:t>11/13/2013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404E2-5F4A-4099-9F08-D18E8344719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B7D5F-E5D9-4F97-886F-2169329ACAD1}" type="datetimeFigureOut">
              <a:rPr lang="en-US" smtClean="0"/>
              <a:t>11/13/2013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404E2-5F4A-4099-9F08-D18E8344719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B7D5F-E5D9-4F97-886F-2169329ACAD1}" type="datetimeFigureOut">
              <a:rPr lang="en-US" smtClean="0"/>
              <a:t>11/13/2013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404E2-5F4A-4099-9F08-D18E8344719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B7D5F-E5D9-4F97-886F-2169329ACAD1}" type="datetimeFigureOut">
              <a:rPr lang="en-US" smtClean="0"/>
              <a:t>11/13/2013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404E2-5F4A-4099-9F08-D18E8344719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B7D5F-E5D9-4F97-886F-2169329ACAD1}" type="datetimeFigureOut">
              <a:rPr lang="en-US" smtClean="0"/>
              <a:t>11/13/2013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404E2-5F4A-4099-9F08-D18E8344719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B7D5F-E5D9-4F97-886F-2169329ACAD1}" type="datetimeFigureOut">
              <a:rPr lang="en-US" smtClean="0"/>
              <a:t>11/13/2013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404E2-5F4A-4099-9F08-D18E8344719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B7D5F-E5D9-4F97-886F-2169329ACAD1}" type="datetimeFigureOut">
              <a:rPr lang="en-US" smtClean="0"/>
              <a:t>11/13/2013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404E2-5F4A-4099-9F08-D18E8344719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B7D5F-E5D9-4F97-886F-2169329ACAD1}" type="datetimeFigureOut">
              <a:rPr lang="en-US" smtClean="0"/>
              <a:t>11/13/2013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404E2-5F4A-4099-9F08-D18E8344719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B7D5F-E5D9-4F97-886F-2169329ACAD1}" type="datetimeFigureOut">
              <a:rPr lang="en-US" smtClean="0"/>
              <a:t>11/13/2013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404E2-5F4A-4099-9F08-D18E8344719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B7D5F-E5D9-4F97-886F-2169329ACAD1}" type="datetimeFigureOut">
              <a:rPr lang="en-US" smtClean="0"/>
              <a:t>11/13/2013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404E2-5F4A-4099-9F08-D18E8344719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B7D5F-E5D9-4F97-886F-2169329ACAD1}" type="datetimeFigureOut">
              <a:rPr lang="en-US" smtClean="0"/>
              <a:t>11/13/2013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404E2-5F4A-4099-9F08-D18E83447193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2B7D5F-E5D9-4F97-886F-2169329ACAD1}" type="datetimeFigureOut">
              <a:rPr lang="en-US" smtClean="0"/>
              <a:t>11/13/2013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E404E2-5F4A-4099-9F08-D18E83447193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66800" y="838200"/>
            <a:ext cx="70866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Integration of GPM Rainfall Products into Operational USDA Crop Production Estimates</a:t>
            </a:r>
          </a:p>
          <a:p>
            <a:pPr algn="ctr"/>
            <a:endParaRPr lang="en-US" sz="2400" dirty="0"/>
          </a:p>
          <a:p>
            <a:pPr algn="ctr"/>
            <a:endParaRPr lang="en-US" sz="2400" dirty="0" smtClean="0"/>
          </a:p>
          <a:p>
            <a:pPr algn="ctr"/>
            <a:endParaRPr lang="en-US" sz="2400" dirty="0"/>
          </a:p>
          <a:p>
            <a:pPr algn="ctr"/>
            <a:endParaRPr lang="en-US" sz="2400" dirty="0" smtClean="0"/>
          </a:p>
          <a:p>
            <a:pPr algn="ctr"/>
            <a:r>
              <a:rPr lang="en-US" sz="2400" dirty="0" smtClean="0"/>
              <a:t>Wade T. Crow</a:t>
            </a:r>
          </a:p>
          <a:p>
            <a:pPr algn="ctr"/>
            <a:r>
              <a:rPr lang="en-US" sz="2400" dirty="0" smtClean="0"/>
              <a:t>USDA ARS Hydrology and Remote Sensing Laboratory</a:t>
            </a:r>
            <a:endParaRPr lang="en-US" sz="2400" dirty="0"/>
          </a:p>
        </p:txBody>
      </p:sp>
      <p:pic>
        <p:nvPicPr>
          <p:cNvPr id="5" name="Picture 4" descr="hrsl_logo72"/>
          <p:cNvPicPr>
            <a:picLocks noChangeAspect="1" noChangeArrowheads="1"/>
          </p:cNvPicPr>
          <p:nvPr/>
        </p:nvPicPr>
        <p:blipFill>
          <a:blip r:embed="rId2" cstate="print"/>
          <a:srcRect l="4167" t="9344" r="4166" b="14314"/>
          <a:stretch>
            <a:fillRect/>
          </a:stretch>
        </p:blipFill>
        <p:spPr bwMode="auto">
          <a:xfrm>
            <a:off x="241300" y="5549900"/>
            <a:ext cx="1295400" cy="93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usdalogoforAR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97800" y="5778500"/>
            <a:ext cx="1066800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1905000" y="5867400"/>
            <a:ext cx="5486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1" dirty="0" smtClean="0"/>
              <a:t>GPM Applications Workshop, November 12, 2013</a:t>
            </a:r>
            <a:endParaRPr lang="en-US" sz="2000" b="1" i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0" y="457200"/>
            <a:ext cx="61722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smtClean="0"/>
              <a:t>Crop Production = Cultivated Acreage  X  Yield </a:t>
            </a:r>
            <a:endParaRPr lang="en-US" sz="2400" b="1" u="sng" dirty="0"/>
          </a:p>
        </p:txBody>
      </p:sp>
      <p:sp>
        <p:nvSpPr>
          <p:cNvPr id="6" name="TextBox 5"/>
          <p:cNvSpPr txBox="1"/>
          <p:nvPr/>
        </p:nvSpPr>
        <p:spPr>
          <a:xfrm>
            <a:off x="588818" y="1295400"/>
            <a:ext cx="80772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n-US" sz="2000" dirty="0" smtClean="0"/>
              <a:t>USDA crop production is focused on </a:t>
            </a:r>
            <a:r>
              <a:rPr lang="en-US" sz="2000" b="1" i="1" dirty="0" smtClean="0"/>
              <a:t>within season </a:t>
            </a:r>
            <a:r>
              <a:rPr lang="en-US" sz="2000" dirty="0" smtClean="0"/>
              <a:t>prediction of crop production [e.g. predict in July what will be harvested in October].</a:t>
            </a:r>
          </a:p>
          <a:p>
            <a:pPr>
              <a:buFont typeface="Wingdings" pitchFamily="2" charset="2"/>
              <a:buChar char="§"/>
            </a:pPr>
            <a:endParaRPr lang="en-US" sz="2000" dirty="0"/>
          </a:p>
          <a:p>
            <a:pPr>
              <a:buFont typeface="Wingdings" pitchFamily="2" charset="2"/>
              <a:buChar char="§"/>
            </a:pPr>
            <a:r>
              <a:rPr lang="en-US" sz="2000" dirty="0" smtClean="0"/>
              <a:t>Valuable for a range of national security, food security, and economic competitiveness applications.</a:t>
            </a:r>
          </a:p>
          <a:p>
            <a:pPr>
              <a:buFont typeface="Wingdings" pitchFamily="2" charset="2"/>
              <a:buChar char="§"/>
            </a:pPr>
            <a:endParaRPr lang="en-US" sz="2000" dirty="0"/>
          </a:p>
          <a:p>
            <a:pPr>
              <a:buFont typeface="Wingdings" pitchFamily="2" charset="2"/>
              <a:buChar char="§"/>
            </a:pPr>
            <a:r>
              <a:rPr lang="en-US" sz="2000" dirty="0" smtClean="0"/>
              <a:t>Anticipating end-of-season yield requires a temporal  assessment of crop condition.</a:t>
            </a:r>
          </a:p>
          <a:p>
            <a:pPr>
              <a:buFont typeface="Wingdings" pitchFamily="2" charset="2"/>
              <a:buChar char="§"/>
            </a:pPr>
            <a:endParaRPr lang="en-US" sz="2000" dirty="0" smtClean="0"/>
          </a:p>
          <a:p>
            <a:pPr>
              <a:buFont typeface="Wingdings" pitchFamily="2" charset="2"/>
              <a:buChar char="§"/>
            </a:pPr>
            <a:r>
              <a:rPr lang="en-US" sz="2000" dirty="0" smtClean="0"/>
              <a:t>Agricultural drought (lack of root-zone soil moisture availability for adequate crop physiological functioning) has a major impact on crop condition and yield [for dry-land farming].</a:t>
            </a:r>
          </a:p>
          <a:p>
            <a:pPr>
              <a:buFont typeface="Wingdings" pitchFamily="2" charset="2"/>
              <a:buChar char="§"/>
            </a:pPr>
            <a:endParaRPr lang="en-US" sz="2000" dirty="0"/>
          </a:p>
          <a:p>
            <a:pPr>
              <a:buFont typeface="Wingdings" pitchFamily="2" charset="2"/>
              <a:buChar char="§"/>
            </a:pPr>
            <a:r>
              <a:rPr lang="en-US" sz="2000" dirty="0" smtClean="0"/>
              <a:t>In addition, excessive rainfall can delay/interrupt agricultural management (tillage, planting, fertilizer application and harvesting).</a:t>
            </a:r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0" y="533400"/>
            <a:ext cx="441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 smtClean="0"/>
              <a:t>USDA Operational Activities</a:t>
            </a:r>
            <a:endParaRPr lang="en-US" sz="2800" b="1" u="sng" dirty="0"/>
          </a:p>
        </p:txBody>
      </p:sp>
      <p:sp>
        <p:nvSpPr>
          <p:cNvPr id="5" name="TextBox 4"/>
          <p:cNvSpPr txBox="1"/>
          <p:nvPr/>
        </p:nvSpPr>
        <p:spPr>
          <a:xfrm>
            <a:off x="609600" y="1460242"/>
            <a:ext cx="80772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smtClean="0"/>
              <a:t>Domestic</a:t>
            </a:r>
            <a:r>
              <a:rPr lang="en-US" sz="2400" b="1" dirty="0" smtClean="0"/>
              <a:t>:</a:t>
            </a:r>
            <a:endParaRPr lang="en-US" sz="2400" b="1" dirty="0"/>
          </a:p>
          <a:p>
            <a:endParaRPr lang="en-US" sz="2000" dirty="0" smtClean="0"/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USDA National Agricultural Statistics Service (NASS)</a:t>
            </a:r>
          </a:p>
          <a:p>
            <a:pPr>
              <a:buFont typeface="Arial" pitchFamily="34" charset="0"/>
              <a:buChar char="•"/>
            </a:pPr>
            <a:endParaRPr lang="en-US" sz="2000" dirty="0"/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Provides within-season US domestic crop assessment and production forecasts.</a:t>
            </a:r>
          </a:p>
          <a:p>
            <a:pPr>
              <a:buFont typeface="Arial" pitchFamily="34" charset="0"/>
              <a:buChar char="•"/>
            </a:pPr>
            <a:endParaRPr lang="en-US" sz="2000" dirty="0"/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In the corn belt, root-zone anomalies during the mid-to-late summer (corresponding to the reproductive phase of corn and soybean) is an important indicator of end-of-season yields.</a:t>
            </a:r>
          </a:p>
          <a:p>
            <a:pPr>
              <a:buFont typeface="Arial" pitchFamily="34" charset="0"/>
              <a:buChar char="•"/>
            </a:pPr>
            <a:endParaRPr lang="en-US" sz="2000" dirty="0"/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Use satellite data extensively for crop acreage calculations but not for water-related observations. Rely instead on operational rain gauge networks.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2050" name="Picture 2" descr="http://ih.constantcontact.com/fs016/1102213392780/img/138.jpg?a=110302136410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29400" y="685800"/>
            <a:ext cx="1880471" cy="1905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0" y="533400"/>
            <a:ext cx="480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 smtClean="0"/>
              <a:t>USDA Operational Activities</a:t>
            </a:r>
            <a:endParaRPr lang="en-US" sz="2800" b="1" u="sng" dirty="0"/>
          </a:p>
        </p:txBody>
      </p:sp>
      <p:sp>
        <p:nvSpPr>
          <p:cNvPr id="5" name="TextBox 4"/>
          <p:cNvSpPr txBox="1"/>
          <p:nvPr/>
        </p:nvSpPr>
        <p:spPr>
          <a:xfrm>
            <a:off x="533400" y="1447800"/>
            <a:ext cx="7848600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u="sng" dirty="0" smtClean="0"/>
              <a:t>Internationally</a:t>
            </a:r>
            <a:r>
              <a:rPr lang="en-US" sz="2400" b="1" dirty="0" smtClean="0"/>
              <a:t>:</a:t>
            </a:r>
            <a:endParaRPr lang="en-US" sz="2400" b="1" dirty="0"/>
          </a:p>
          <a:p>
            <a:endParaRPr lang="en-US" sz="2000" dirty="0" smtClean="0"/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USDA Foreign Agricultural Service (FAS)</a:t>
            </a:r>
          </a:p>
          <a:p>
            <a:pPr>
              <a:buFont typeface="Arial" pitchFamily="34" charset="0"/>
              <a:buChar char="•"/>
            </a:pPr>
            <a:endParaRPr lang="en-US" sz="2000" dirty="0"/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Provides within-season international crop production forecasts .</a:t>
            </a:r>
          </a:p>
          <a:p>
            <a:pPr>
              <a:buFont typeface="Arial" pitchFamily="34" charset="0"/>
              <a:buChar char="•"/>
            </a:pPr>
            <a:endParaRPr lang="en-US" sz="2000" dirty="0" smtClean="0"/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Outside of US, heavy reliance on satellite data: VIS/NIR vegetation indices, multi-sensor precipitation products (TMPA) and microwave surface soil moisture retrievals.</a:t>
            </a:r>
          </a:p>
          <a:p>
            <a:pPr>
              <a:buFont typeface="Arial" pitchFamily="34" charset="0"/>
              <a:buChar char="•"/>
            </a:pPr>
            <a:endParaRPr lang="en-US" sz="2000" dirty="0"/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“Convergence-of-evidence” estimation strategy – provide parallel independent estimates of drought (e.g. NDVI anomalies, precipitation anomalies and soil moisture anomalies) to an expert analyst. </a:t>
            </a:r>
          </a:p>
          <a:p>
            <a:endParaRPr lang="en-US" dirty="0"/>
          </a:p>
        </p:txBody>
      </p:sp>
      <p:pic>
        <p:nvPicPr>
          <p:cNvPr id="1026" name="Picture 2" descr="http://upload.wikimedia.org/wikipedia/en/5/5d/FAS-new-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53200" y="1118177"/>
            <a:ext cx="1752600" cy="150033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667000" y="457200"/>
            <a:ext cx="3581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u="sng" dirty="0" smtClean="0"/>
              <a:t>Implications for GPM</a:t>
            </a:r>
            <a:endParaRPr lang="en-US" sz="2800" b="1" u="sng" dirty="0"/>
          </a:p>
        </p:txBody>
      </p:sp>
      <p:sp>
        <p:nvSpPr>
          <p:cNvPr id="6" name="TextBox 5"/>
          <p:cNvSpPr txBox="1"/>
          <p:nvPr/>
        </p:nvSpPr>
        <p:spPr>
          <a:xfrm>
            <a:off x="609600" y="1219200"/>
            <a:ext cx="77724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000" dirty="0" smtClean="0"/>
              <a:t>Primary interest will be for international activities in data-poor regions (USDA FAS).</a:t>
            </a:r>
          </a:p>
          <a:p>
            <a:pPr>
              <a:buFont typeface="Arial" pitchFamily="34" charset="0"/>
              <a:buChar char="•"/>
            </a:pPr>
            <a:endParaRPr lang="en-US" sz="2000" dirty="0"/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Highest interest is in low-frequency temporal rainfall variations which are reflected in root-zone soil moisture availability [pentad and coarser].</a:t>
            </a:r>
          </a:p>
          <a:p>
            <a:pPr>
              <a:buFont typeface="Arial" pitchFamily="34" charset="0"/>
              <a:buChar char="•"/>
            </a:pPr>
            <a:endParaRPr lang="en-US" sz="2000" dirty="0"/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Characterization of inter-annual anomalies  are very important (e.g., how does this year’s drought compare to the 2012 event?). Past years used as a reference for production assessments  [TMPA versus IMERGE continuity?].</a:t>
            </a:r>
          </a:p>
          <a:p>
            <a:pPr>
              <a:buFont typeface="Arial" pitchFamily="34" charset="0"/>
              <a:buChar char="•"/>
            </a:pPr>
            <a:endParaRPr lang="en-US" sz="2000" dirty="0"/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Timing of drought is extremely important. Crops typically have a period of lowest drought tolerance during the middle of their growth cycle.</a:t>
            </a:r>
          </a:p>
          <a:p>
            <a:pPr>
              <a:buFont typeface="Arial" pitchFamily="34" charset="0"/>
              <a:buChar char="•"/>
            </a:pPr>
            <a:endParaRPr lang="en-US" sz="2000" dirty="0"/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Commonly used to force a soil water balance model to predict root-zone soil moisture variations. Potential for SMAP/GPM synergy.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407</Words>
  <Application>Microsoft Office PowerPoint</Application>
  <PresentationFormat>On-screen Show (4:3)</PresentationFormat>
  <Paragraphs>48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Slide 1</vt:lpstr>
      <vt:lpstr>Slide 2</vt:lpstr>
      <vt:lpstr>Slide 3</vt:lpstr>
      <vt:lpstr>Slide 4</vt:lpstr>
      <vt:lpstr>Slide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Wade</dc:creator>
  <cp:lastModifiedBy>Wade</cp:lastModifiedBy>
  <cp:revision>13</cp:revision>
  <dcterms:created xsi:type="dcterms:W3CDTF">2013-11-13T16:26:23Z</dcterms:created>
  <dcterms:modified xsi:type="dcterms:W3CDTF">2013-11-13T17:47:35Z</dcterms:modified>
</cp:coreProperties>
</file>