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0" r:id="rId4"/>
    <p:sldId id="261" r:id="rId5"/>
    <p:sldId id="266" r:id="rId6"/>
    <p:sldId id="265" r:id="rId7"/>
    <p:sldId id="264" r:id="rId8"/>
    <p:sldId id="259" r:id="rId9"/>
    <p:sldId id="263" r:id="rId10"/>
    <p:sldId id="262"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1" d="100"/>
          <a:sy n="81" d="100"/>
        </p:scale>
        <p:origin x="40" y="6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AAFC6C-B4A4-4FA0-A3E3-04D589E3F3B7}"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8A1D2C08-BFE9-4A16-9532-3EAFDE20B0CA}">
      <dgm:prSet phldrT="[Text]"/>
      <dgm:spPr/>
      <dgm:t>
        <a:bodyPr/>
        <a:lstStyle/>
        <a:p>
          <a:r>
            <a:rPr lang="en-US" b="1" dirty="0"/>
            <a:t>Day 1 </a:t>
          </a:r>
        </a:p>
        <a:p>
          <a:r>
            <a:rPr lang="en-US" dirty="0"/>
            <a:t>Nov 2</a:t>
          </a:r>
          <a:r>
            <a:rPr lang="en-US" baseline="30000" dirty="0"/>
            <a:t>nd</a:t>
          </a:r>
          <a:r>
            <a:rPr lang="en-US" dirty="0"/>
            <a:t> </a:t>
          </a:r>
        </a:p>
      </dgm:t>
    </dgm:pt>
    <dgm:pt modelId="{15E927E8-BD38-4BFE-ADD0-EAB2CBCA8246}" type="parTrans" cxnId="{93545469-A147-4E9D-9626-D4AE4B2510E1}">
      <dgm:prSet/>
      <dgm:spPr/>
      <dgm:t>
        <a:bodyPr/>
        <a:lstStyle/>
        <a:p>
          <a:endParaRPr lang="en-US"/>
        </a:p>
      </dgm:t>
    </dgm:pt>
    <dgm:pt modelId="{45166A1D-E2CE-4BDD-B4CF-A7D03144054B}" type="sibTrans" cxnId="{93545469-A147-4E9D-9626-D4AE4B2510E1}">
      <dgm:prSet/>
      <dgm:spPr/>
      <dgm:t>
        <a:bodyPr/>
        <a:lstStyle/>
        <a:p>
          <a:endParaRPr lang="en-US"/>
        </a:p>
      </dgm:t>
    </dgm:pt>
    <dgm:pt modelId="{46BF16C6-1A2D-420D-BFC5-5CE9DD724D4D}">
      <dgm:prSet phldrT="[Text]"/>
      <dgm:spPr/>
      <dgm:t>
        <a:bodyPr/>
        <a:lstStyle/>
        <a:p>
          <a:r>
            <a:rPr lang="en-US" dirty="0"/>
            <a:t>Introductory session on the GPM Mission</a:t>
          </a:r>
        </a:p>
      </dgm:t>
    </dgm:pt>
    <dgm:pt modelId="{8A8C5303-7C25-4D0B-BD3A-35A1699950FB}" type="parTrans" cxnId="{5D6D6D72-E6AA-4098-876F-CA85B90CD4B7}">
      <dgm:prSet/>
      <dgm:spPr/>
      <dgm:t>
        <a:bodyPr/>
        <a:lstStyle/>
        <a:p>
          <a:endParaRPr lang="en-US"/>
        </a:p>
      </dgm:t>
    </dgm:pt>
    <dgm:pt modelId="{83E2260C-9B45-470D-BB85-E15823A4EB44}" type="sibTrans" cxnId="{5D6D6D72-E6AA-4098-876F-CA85B90CD4B7}">
      <dgm:prSet/>
      <dgm:spPr/>
      <dgm:t>
        <a:bodyPr/>
        <a:lstStyle/>
        <a:p>
          <a:endParaRPr lang="en-US"/>
        </a:p>
      </dgm:t>
    </dgm:pt>
    <dgm:pt modelId="{062AEB0F-2FF3-4289-90B6-9DECA0CE38D1}">
      <dgm:prSet phldrT="[Text]"/>
      <dgm:spPr/>
      <dgm:t>
        <a:bodyPr/>
        <a:lstStyle/>
        <a:p>
          <a:r>
            <a:rPr lang="en-US" dirty="0"/>
            <a:t>Overview NASA Decadal Survey  ACCP Mission Study</a:t>
          </a:r>
        </a:p>
      </dgm:t>
    </dgm:pt>
    <dgm:pt modelId="{AFF6E24C-9DF6-47F3-8C73-1B2A4784C699}" type="parTrans" cxnId="{26AE8643-5847-4F71-85F9-69C4ACC0C000}">
      <dgm:prSet/>
      <dgm:spPr/>
      <dgm:t>
        <a:bodyPr/>
        <a:lstStyle/>
        <a:p>
          <a:endParaRPr lang="en-US"/>
        </a:p>
      </dgm:t>
    </dgm:pt>
    <dgm:pt modelId="{A1645254-EBB9-4BC0-9BCB-47FFC87CB6D7}" type="sibTrans" cxnId="{26AE8643-5847-4F71-85F9-69C4ACC0C000}">
      <dgm:prSet/>
      <dgm:spPr/>
      <dgm:t>
        <a:bodyPr/>
        <a:lstStyle/>
        <a:p>
          <a:endParaRPr lang="en-US"/>
        </a:p>
      </dgm:t>
    </dgm:pt>
    <dgm:pt modelId="{CCA7C8F7-C04F-496A-968C-1FB1D1ACDD36}">
      <dgm:prSet phldrT="[Text]"/>
      <dgm:spPr/>
      <dgm:t>
        <a:bodyPr/>
        <a:lstStyle/>
        <a:p>
          <a:r>
            <a:rPr lang="en-US" b="1" dirty="0"/>
            <a:t>Day 2</a:t>
          </a:r>
        </a:p>
        <a:p>
          <a:r>
            <a:rPr lang="en-US" dirty="0"/>
            <a:t>Nov 4</a:t>
          </a:r>
          <a:r>
            <a:rPr lang="en-US" baseline="30000" dirty="0"/>
            <a:t>th</a:t>
          </a:r>
          <a:r>
            <a:rPr lang="en-US" dirty="0"/>
            <a:t> </a:t>
          </a:r>
        </a:p>
      </dgm:t>
    </dgm:pt>
    <dgm:pt modelId="{01E69BB0-D922-4E00-A322-32CF24A631DA}" type="parTrans" cxnId="{8A8A94B0-494C-43BE-B704-14BFCB0D278C}">
      <dgm:prSet/>
      <dgm:spPr/>
      <dgm:t>
        <a:bodyPr/>
        <a:lstStyle/>
        <a:p>
          <a:endParaRPr lang="en-US"/>
        </a:p>
      </dgm:t>
    </dgm:pt>
    <dgm:pt modelId="{E4A33F5E-D9C0-4837-8855-BA80B0DF835B}" type="sibTrans" cxnId="{8A8A94B0-494C-43BE-B704-14BFCB0D278C}">
      <dgm:prSet/>
      <dgm:spPr/>
      <dgm:t>
        <a:bodyPr/>
        <a:lstStyle/>
        <a:p>
          <a:endParaRPr lang="en-US"/>
        </a:p>
      </dgm:t>
    </dgm:pt>
    <dgm:pt modelId="{96D2E958-3E52-4DEF-AD40-BAB2305F3BE9}">
      <dgm:prSet phldrT="[Text]"/>
      <dgm:spPr/>
      <dgm:t>
        <a:bodyPr/>
        <a:lstStyle/>
        <a:p>
          <a:r>
            <a:rPr lang="en-US" dirty="0"/>
            <a:t>Transportation- Aviation Panel and Discussion</a:t>
          </a:r>
        </a:p>
      </dgm:t>
    </dgm:pt>
    <dgm:pt modelId="{2BCD5EEF-E440-4753-B415-54E0555A4E15}" type="parTrans" cxnId="{7720407B-7941-467F-859F-43A9FE3C3445}">
      <dgm:prSet/>
      <dgm:spPr/>
      <dgm:t>
        <a:bodyPr/>
        <a:lstStyle/>
        <a:p>
          <a:endParaRPr lang="en-US"/>
        </a:p>
      </dgm:t>
    </dgm:pt>
    <dgm:pt modelId="{58E2813E-54AC-40CB-A5C3-2D265A2BC3D1}" type="sibTrans" cxnId="{7720407B-7941-467F-859F-43A9FE3C3445}">
      <dgm:prSet/>
      <dgm:spPr/>
      <dgm:t>
        <a:bodyPr/>
        <a:lstStyle/>
        <a:p>
          <a:endParaRPr lang="en-US"/>
        </a:p>
      </dgm:t>
    </dgm:pt>
    <dgm:pt modelId="{365871AB-E17B-4129-9BD5-E60A9DF014A7}">
      <dgm:prSet phldrT="[Text]"/>
      <dgm:spPr/>
      <dgm:t>
        <a:bodyPr/>
        <a:lstStyle/>
        <a:p>
          <a:r>
            <a:rPr lang="en-US" dirty="0"/>
            <a:t>Transportation-Roads, Railways and Maritime Management Panel and Discussion</a:t>
          </a:r>
        </a:p>
      </dgm:t>
    </dgm:pt>
    <dgm:pt modelId="{AFE4193C-7AC4-4163-8180-BC4C705E58FC}" type="parTrans" cxnId="{24577134-CC51-415D-9C5C-0C64742094AF}">
      <dgm:prSet/>
      <dgm:spPr/>
      <dgm:t>
        <a:bodyPr/>
        <a:lstStyle/>
        <a:p>
          <a:endParaRPr lang="en-US"/>
        </a:p>
      </dgm:t>
    </dgm:pt>
    <dgm:pt modelId="{20E7FA99-B8BB-43A5-87F9-2B87BEB4FE32}" type="sibTrans" cxnId="{24577134-CC51-415D-9C5C-0C64742094AF}">
      <dgm:prSet/>
      <dgm:spPr/>
      <dgm:t>
        <a:bodyPr/>
        <a:lstStyle/>
        <a:p>
          <a:endParaRPr lang="en-US"/>
        </a:p>
      </dgm:t>
    </dgm:pt>
    <dgm:pt modelId="{11944372-1378-442C-99C6-E10EEF7ADD78}">
      <dgm:prSet phldrT="[Text]"/>
      <dgm:spPr/>
      <dgm:t>
        <a:bodyPr/>
        <a:lstStyle/>
        <a:p>
          <a:r>
            <a:rPr lang="en-US" b="1" dirty="0"/>
            <a:t>Day 3</a:t>
          </a:r>
        </a:p>
        <a:p>
          <a:r>
            <a:rPr lang="en-US" dirty="0"/>
            <a:t>Nov 5</a:t>
          </a:r>
          <a:r>
            <a:rPr lang="en-US" baseline="30000" dirty="0"/>
            <a:t>th</a:t>
          </a:r>
          <a:r>
            <a:rPr lang="en-US" dirty="0"/>
            <a:t> </a:t>
          </a:r>
        </a:p>
      </dgm:t>
    </dgm:pt>
    <dgm:pt modelId="{C046BB2D-20EA-444C-9F62-A1EB3C74969C}" type="parTrans" cxnId="{7026599E-599E-45DF-8AEA-D9BFF9EA1572}">
      <dgm:prSet/>
      <dgm:spPr/>
      <dgm:t>
        <a:bodyPr/>
        <a:lstStyle/>
        <a:p>
          <a:endParaRPr lang="en-US"/>
        </a:p>
      </dgm:t>
    </dgm:pt>
    <dgm:pt modelId="{C559F614-3D8F-4F20-A6F6-DC054C77EADE}" type="sibTrans" cxnId="{7026599E-599E-45DF-8AEA-D9BFF9EA1572}">
      <dgm:prSet/>
      <dgm:spPr/>
      <dgm:t>
        <a:bodyPr/>
        <a:lstStyle/>
        <a:p>
          <a:endParaRPr lang="en-US"/>
        </a:p>
      </dgm:t>
    </dgm:pt>
    <dgm:pt modelId="{6E22AB5E-8CA1-449F-BFBA-959D17E7E1DF}">
      <dgm:prSet phldrT="[Text]"/>
      <dgm:spPr/>
      <dgm:t>
        <a:bodyPr/>
        <a:lstStyle/>
        <a:p>
          <a:r>
            <a:rPr lang="en-US" dirty="0"/>
            <a:t>Morning GPM Training</a:t>
          </a:r>
        </a:p>
      </dgm:t>
    </dgm:pt>
    <dgm:pt modelId="{478E997E-2FE5-4FDE-BF46-AE16D1F1338E}" type="parTrans" cxnId="{ABBF0F6E-D584-44DB-BB5A-B5A82B3D6DEC}">
      <dgm:prSet/>
      <dgm:spPr/>
      <dgm:t>
        <a:bodyPr/>
        <a:lstStyle/>
        <a:p>
          <a:endParaRPr lang="en-US"/>
        </a:p>
      </dgm:t>
    </dgm:pt>
    <dgm:pt modelId="{A04676A5-728B-40F1-836C-9E31034205B0}" type="sibTrans" cxnId="{ABBF0F6E-D584-44DB-BB5A-B5A82B3D6DEC}">
      <dgm:prSet/>
      <dgm:spPr/>
      <dgm:t>
        <a:bodyPr/>
        <a:lstStyle/>
        <a:p>
          <a:endParaRPr lang="en-US"/>
        </a:p>
      </dgm:t>
    </dgm:pt>
    <dgm:pt modelId="{D8D5E691-3DD9-4FD5-8141-F51282FA13BB}">
      <dgm:prSet phldrT="[Text]"/>
      <dgm:spPr/>
      <dgm:t>
        <a:bodyPr/>
        <a:lstStyle/>
        <a:p>
          <a:r>
            <a:rPr lang="en-US" dirty="0"/>
            <a:t>Logistics and Supply Chain Panel and Discussion</a:t>
          </a:r>
        </a:p>
      </dgm:t>
    </dgm:pt>
    <dgm:pt modelId="{CD09FC2A-8185-4DA4-93DE-FD8CF4493EBD}" type="parTrans" cxnId="{EECC8C6F-B02B-441D-BBD2-8F83E18AAF00}">
      <dgm:prSet/>
      <dgm:spPr/>
      <dgm:t>
        <a:bodyPr/>
        <a:lstStyle/>
        <a:p>
          <a:endParaRPr lang="en-US"/>
        </a:p>
      </dgm:t>
    </dgm:pt>
    <dgm:pt modelId="{73C0DA93-D38C-49B6-AA58-6802A82B1739}" type="sibTrans" cxnId="{EECC8C6F-B02B-441D-BBD2-8F83E18AAF00}">
      <dgm:prSet/>
      <dgm:spPr/>
      <dgm:t>
        <a:bodyPr/>
        <a:lstStyle/>
        <a:p>
          <a:endParaRPr lang="en-US"/>
        </a:p>
      </dgm:t>
    </dgm:pt>
    <dgm:pt modelId="{7F667126-7C36-4C7C-93D2-E0CCD0D8D0D9}">
      <dgm:prSet phldrT="[Text]"/>
      <dgm:spPr/>
      <dgm:t>
        <a:bodyPr/>
        <a:lstStyle/>
        <a:p>
          <a:r>
            <a:rPr lang="en-US" dirty="0"/>
            <a:t>ACCP Applications Overview</a:t>
          </a:r>
        </a:p>
      </dgm:t>
    </dgm:pt>
    <dgm:pt modelId="{80B1A5E0-0C0C-426E-8B29-70BE7DF6ED5F}" type="parTrans" cxnId="{1208DD57-60B1-4E0C-814C-D5840520E482}">
      <dgm:prSet/>
      <dgm:spPr/>
      <dgm:t>
        <a:bodyPr/>
        <a:lstStyle/>
        <a:p>
          <a:endParaRPr lang="en-US"/>
        </a:p>
      </dgm:t>
    </dgm:pt>
    <dgm:pt modelId="{83BC64AA-66D9-48E2-A8BC-90034D534DD3}" type="sibTrans" cxnId="{1208DD57-60B1-4E0C-814C-D5840520E482}">
      <dgm:prSet/>
      <dgm:spPr/>
      <dgm:t>
        <a:bodyPr/>
        <a:lstStyle/>
        <a:p>
          <a:endParaRPr lang="en-US"/>
        </a:p>
      </dgm:t>
    </dgm:pt>
    <dgm:pt modelId="{A548D955-E064-4EDF-8068-4435ED45357C}">
      <dgm:prSet phldrT="[Text]"/>
      <dgm:spPr/>
      <dgm:t>
        <a:bodyPr/>
        <a:lstStyle/>
        <a:p>
          <a:r>
            <a:rPr lang="en-US" dirty="0"/>
            <a:t>Keynote Presentation: Randy Bass (FAA)</a:t>
          </a:r>
        </a:p>
      </dgm:t>
    </dgm:pt>
    <dgm:pt modelId="{F6202C5A-138B-4442-B42D-460C136CA74B}" type="parTrans" cxnId="{56C7A592-5A59-4C37-BA29-BF15D2BA60BE}">
      <dgm:prSet/>
      <dgm:spPr/>
      <dgm:t>
        <a:bodyPr/>
        <a:lstStyle/>
        <a:p>
          <a:endParaRPr lang="en-US"/>
        </a:p>
      </dgm:t>
    </dgm:pt>
    <dgm:pt modelId="{F565E07F-85EE-49C7-90EC-A324176033E1}" type="sibTrans" cxnId="{56C7A592-5A59-4C37-BA29-BF15D2BA60BE}">
      <dgm:prSet/>
      <dgm:spPr/>
      <dgm:t>
        <a:bodyPr/>
        <a:lstStyle/>
        <a:p>
          <a:endParaRPr lang="en-US"/>
        </a:p>
      </dgm:t>
    </dgm:pt>
    <dgm:pt modelId="{BE305FF0-9A7E-4AE2-BB5D-DA06DF5DB849}">
      <dgm:prSet phldrT="[Text]"/>
      <dgm:spPr/>
      <dgm:t>
        <a:bodyPr/>
        <a:lstStyle/>
        <a:p>
          <a:r>
            <a:rPr lang="en-US" dirty="0"/>
            <a:t>Q&amp;A</a:t>
          </a:r>
        </a:p>
      </dgm:t>
    </dgm:pt>
    <dgm:pt modelId="{F398DBB4-BCD1-4DE1-9810-D60443FB53AC}" type="parTrans" cxnId="{90B01A41-037D-462A-A706-7C627A8AFB02}">
      <dgm:prSet/>
      <dgm:spPr/>
      <dgm:t>
        <a:bodyPr/>
        <a:lstStyle/>
        <a:p>
          <a:endParaRPr lang="en-US"/>
        </a:p>
      </dgm:t>
    </dgm:pt>
    <dgm:pt modelId="{79E145E1-8E84-4A81-A8BC-E64DA467D69D}" type="sibTrans" cxnId="{90B01A41-037D-462A-A706-7C627A8AFB02}">
      <dgm:prSet/>
      <dgm:spPr/>
      <dgm:t>
        <a:bodyPr/>
        <a:lstStyle/>
        <a:p>
          <a:endParaRPr lang="en-US"/>
        </a:p>
      </dgm:t>
    </dgm:pt>
    <dgm:pt modelId="{5B9942D7-3A3F-4533-A49B-EE175047A29A}">
      <dgm:prSet phldrT="[Text]"/>
      <dgm:spPr/>
      <dgm:t>
        <a:bodyPr/>
        <a:lstStyle/>
        <a:p>
          <a:r>
            <a:rPr lang="en-US" dirty="0"/>
            <a:t>Breakout Sessions</a:t>
          </a:r>
        </a:p>
      </dgm:t>
    </dgm:pt>
    <dgm:pt modelId="{8588A8BC-C249-48BB-9CDD-F5026F08DC93}" type="parTrans" cxnId="{2FC1D218-FC10-47FC-B690-8F0B060B86D8}">
      <dgm:prSet/>
      <dgm:spPr/>
      <dgm:t>
        <a:bodyPr/>
        <a:lstStyle/>
        <a:p>
          <a:endParaRPr lang="en-US"/>
        </a:p>
      </dgm:t>
    </dgm:pt>
    <dgm:pt modelId="{BF1EC367-E51B-49F9-ACC5-7C5FDA1EA3BC}" type="sibTrans" cxnId="{2FC1D218-FC10-47FC-B690-8F0B060B86D8}">
      <dgm:prSet/>
      <dgm:spPr/>
      <dgm:t>
        <a:bodyPr/>
        <a:lstStyle/>
        <a:p>
          <a:endParaRPr lang="en-US"/>
        </a:p>
      </dgm:t>
    </dgm:pt>
    <dgm:pt modelId="{FAB24939-0244-4A7C-AC0C-FFB23676CC3F}">
      <dgm:prSet phldrT="[Text]"/>
      <dgm:spPr/>
      <dgm:t>
        <a:bodyPr/>
        <a:lstStyle/>
        <a:p>
          <a:r>
            <a:rPr lang="en-US" dirty="0"/>
            <a:t>Breakout Sessions</a:t>
          </a:r>
        </a:p>
      </dgm:t>
    </dgm:pt>
    <dgm:pt modelId="{AC855293-6949-4AB0-AECC-C77A7810C79B}" type="parTrans" cxnId="{D91A71E6-046F-40B8-B029-BE905FBBD88B}">
      <dgm:prSet/>
      <dgm:spPr/>
      <dgm:t>
        <a:bodyPr/>
        <a:lstStyle/>
        <a:p>
          <a:endParaRPr lang="en-US"/>
        </a:p>
      </dgm:t>
    </dgm:pt>
    <dgm:pt modelId="{E7B478CE-2C8A-4724-A630-51E5CB5C0A6D}" type="sibTrans" cxnId="{D91A71E6-046F-40B8-B029-BE905FBBD88B}">
      <dgm:prSet/>
      <dgm:spPr/>
      <dgm:t>
        <a:bodyPr/>
        <a:lstStyle/>
        <a:p>
          <a:endParaRPr lang="en-US"/>
        </a:p>
      </dgm:t>
    </dgm:pt>
    <dgm:pt modelId="{FC30F190-EAEA-4BB3-A631-3D60A0ADA625}">
      <dgm:prSet phldrT="[Text]"/>
      <dgm:spPr/>
      <dgm:t>
        <a:bodyPr/>
        <a:lstStyle/>
        <a:p>
          <a:r>
            <a:rPr lang="en-US" dirty="0"/>
            <a:t>Report out from breakouts and workshop conclusion</a:t>
          </a:r>
        </a:p>
      </dgm:t>
    </dgm:pt>
    <dgm:pt modelId="{28035563-474F-43B6-944A-E9248F888F21}" type="parTrans" cxnId="{2913D735-575E-42FC-B5C6-15C9F2F4F1E1}">
      <dgm:prSet/>
      <dgm:spPr/>
      <dgm:t>
        <a:bodyPr/>
        <a:lstStyle/>
        <a:p>
          <a:endParaRPr lang="en-US"/>
        </a:p>
      </dgm:t>
    </dgm:pt>
    <dgm:pt modelId="{E8EDCD7D-285B-4E6B-AF67-218D911C2CF7}" type="sibTrans" cxnId="{2913D735-575E-42FC-B5C6-15C9F2F4F1E1}">
      <dgm:prSet/>
      <dgm:spPr/>
      <dgm:t>
        <a:bodyPr/>
        <a:lstStyle/>
        <a:p>
          <a:endParaRPr lang="en-US"/>
        </a:p>
      </dgm:t>
    </dgm:pt>
    <dgm:pt modelId="{F5FF9323-66EF-4074-A5D9-662E0ACCD867}" type="pres">
      <dgm:prSet presAssocID="{1DAAFC6C-B4A4-4FA0-A3E3-04D589E3F3B7}" presName="Name0" presStyleCnt="0">
        <dgm:presLayoutVars>
          <dgm:dir/>
          <dgm:animLvl val="lvl"/>
          <dgm:resizeHandles val="exact"/>
        </dgm:presLayoutVars>
      </dgm:prSet>
      <dgm:spPr/>
      <dgm:t>
        <a:bodyPr/>
        <a:lstStyle/>
        <a:p>
          <a:endParaRPr lang="en-US"/>
        </a:p>
      </dgm:t>
    </dgm:pt>
    <dgm:pt modelId="{14F697CD-D974-463E-9C0C-1CFE8554A0BE}" type="pres">
      <dgm:prSet presAssocID="{8A1D2C08-BFE9-4A16-9532-3EAFDE20B0CA}" presName="composite" presStyleCnt="0"/>
      <dgm:spPr/>
    </dgm:pt>
    <dgm:pt modelId="{6CB507A5-E71C-4542-B1EB-C44915C1C2AF}" type="pres">
      <dgm:prSet presAssocID="{8A1D2C08-BFE9-4A16-9532-3EAFDE20B0CA}" presName="parTx" presStyleLbl="alignNode1" presStyleIdx="0" presStyleCnt="3">
        <dgm:presLayoutVars>
          <dgm:chMax val="0"/>
          <dgm:chPref val="0"/>
          <dgm:bulletEnabled val="1"/>
        </dgm:presLayoutVars>
      </dgm:prSet>
      <dgm:spPr/>
      <dgm:t>
        <a:bodyPr/>
        <a:lstStyle/>
        <a:p>
          <a:endParaRPr lang="en-US"/>
        </a:p>
      </dgm:t>
    </dgm:pt>
    <dgm:pt modelId="{7ECD178B-6B50-41A9-80F0-0D7C927CFAE6}" type="pres">
      <dgm:prSet presAssocID="{8A1D2C08-BFE9-4A16-9532-3EAFDE20B0CA}" presName="desTx" presStyleLbl="alignAccFollowNode1" presStyleIdx="0" presStyleCnt="3">
        <dgm:presLayoutVars>
          <dgm:bulletEnabled val="1"/>
        </dgm:presLayoutVars>
      </dgm:prSet>
      <dgm:spPr/>
      <dgm:t>
        <a:bodyPr/>
        <a:lstStyle/>
        <a:p>
          <a:endParaRPr lang="en-US"/>
        </a:p>
      </dgm:t>
    </dgm:pt>
    <dgm:pt modelId="{BD632250-DDD9-4F78-9CEE-88CA6A2A8A70}" type="pres">
      <dgm:prSet presAssocID="{45166A1D-E2CE-4BDD-B4CF-A7D03144054B}" presName="space" presStyleCnt="0"/>
      <dgm:spPr/>
    </dgm:pt>
    <dgm:pt modelId="{426E5D73-6F17-4289-9AEA-65A689220C74}" type="pres">
      <dgm:prSet presAssocID="{CCA7C8F7-C04F-496A-968C-1FB1D1ACDD36}" presName="composite" presStyleCnt="0"/>
      <dgm:spPr/>
    </dgm:pt>
    <dgm:pt modelId="{953072C4-5BA4-40AD-AABB-9E1BBFD383E5}" type="pres">
      <dgm:prSet presAssocID="{CCA7C8F7-C04F-496A-968C-1FB1D1ACDD36}" presName="parTx" presStyleLbl="alignNode1" presStyleIdx="1" presStyleCnt="3">
        <dgm:presLayoutVars>
          <dgm:chMax val="0"/>
          <dgm:chPref val="0"/>
          <dgm:bulletEnabled val="1"/>
        </dgm:presLayoutVars>
      </dgm:prSet>
      <dgm:spPr/>
      <dgm:t>
        <a:bodyPr/>
        <a:lstStyle/>
        <a:p>
          <a:endParaRPr lang="en-US"/>
        </a:p>
      </dgm:t>
    </dgm:pt>
    <dgm:pt modelId="{F471B354-98BB-49AE-9634-556688279C5A}" type="pres">
      <dgm:prSet presAssocID="{CCA7C8F7-C04F-496A-968C-1FB1D1ACDD36}" presName="desTx" presStyleLbl="alignAccFollowNode1" presStyleIdx="1" presStyleCnt="3">
        <dgm:presLayoutVars>
          <dgm:bulletEnabled val="1"/>
        </dgm:presLayoutVars>
      </dgm:prSet>
      <dgm:spPr/>
      <dgm:t>
        <a:bodyPr/>
        <a:lstStyle/>
        <a:p>
          <a:endParaRPr lang="en-US"/>
        </a:p>
      </dgm:t>
    </dgm:pt>
    <dgm:pt modelId="{A576DBA7-C3B8-4C98-94C5-7B22AD4E6FD4}" type="pres">
      <dgm:prSet presAssocID="{E4A33F5E-D9C0-4837-8855-BA80B0DF835B}" presName="space" presStyleCnt="0"/>
      <dgm:spPr/>
    </dgm:pt>
    <dgm:pt modelId="{2DFC7678-2186-4E3D-8F64-C589967E4BD6}" type="pres">
      <dgm:prSet presAssocID="{11944372-1378-442C-99C6-E10EEF7ADD78}" presName="composite" presStyleCnt="0"/>
      <dgm:spPr/>
    </dgm:pt>
    <dgm:pt modelId="{59011536-93C2-4E48-91F0-6E76982CE3AD}" type="pres">
      <dgm:prSet presAssocID="{11944372-1378-442C-99C6-E10EEF7ADD78}" presName="parTx" presStyleLbl="alignNode1" presStyleIdx="2" presStyleCnt="3">
        <dgm:presLayoutVars>
          <dgm:chMax val="0"/>
          <dgm:chPref val="0"/>
          <dgm:bulletEnabled val="1"/>
        </dgm:presLayoutVars>
      </dgm:prSet>
      <dgm:spPr/>
      <dgm:t>
        <a:bodyPr/>
        <a:lstStyle/>
        <a:p>
          <a:endParaRPr lang="en-US"/>
        </a:p>
      </dgm:t>
    </dgm:pt>
    <dgm:pt modelId="{910B1F14-F787-4149-9015-2220FAB24A31}" type="pres">
      <dgm:prSet presAssocID="{11944372-1378-442C-99C6-E10EEF7ADD78}" presName="desTx" presStyleLbl="alignAccFollowNode1" presStyleIdx="2" presStyleCnt="3">
        <dgm:presLayoutVars>
          <dgm:bulletEnabled val="1"/>
        </dgm:presLayoutVars>
      </dgm:prSet>
      <dgm:spPr/>
      <dgm:t>
        <a:bodyPr/>
        <a:lstStyle/>
        <a:p>
          <a:endParaRPr lang="en-US"/>
        </a:p>
      </dgm:t>
    </dgm:pt>
  </dgm:ptLst>
  <dgm:cxnLst>
    <dgm:cxn modelId="{24577134-CC51-415D-9C5C-0C64742094AF}" srcId="{CCA7C8F7-C04F-496A-968C-1FB1D1ACDD36}" destId="{365871AB-E17B-4129-9BD5-E60A9DF014A7}" srcOrd="1" destOrd="0" parTransId="{AFE4193C-7AC4-4163-8180-BC4C705E58FC}" sibTransId="{20E7FA99-B8BB-43A5-87F9-2B87BEB4FE32}"/>
    <dgm:cxn modelId="{FCDC8081-2328-4727-A685-C578A4844CA5}" type="presOf" srcId="{FAB24939-0244-4A7C-AC0C-FFB23676CC3F}" destId="{910B1F14-F787-4149-9015-2220FAB24A31}" srcOrd="0" destOrd="2" presId="urn:microsoft.com/office/officeart/2005/8/layout/hList1"/>
    <dgm:cxn modelId="{7720407B-7941-467F-859F-43A9FE3C3445}" srcId="{CCA7C8F7-C04F-496A-968C-1FB1D1ACDD36}" destId="{96D2E958-3E52-4DEF-AD40-BAB2305F3BE9}" srcOrd="0" destOrd="0" parTransId="{2BCD5EEF-E440-4753-B415-54E0555A4E15}" sibTransId="{58E2813E-54AC-40CB-A5C3-2D265A2BC3D1}"/>
    <dgm:cxn modelId="{EECC8C6F-B02B-441D-BBD2-8F83E18AAF00}" srcId="{11944372-1378-442C-99C6-E10EEF7ADD78}" destId="{D8D5E691-3DD9-4FD5-8141-F51282FA13BB}" srcOrd="1" destOrd="0" parTransId="{CD09FC2A-8185-4DA4-93DE-FD8CF4493EBD}" sibTransId="{73C0DA93-D38C-49B6-AA58-6802A82B1739}"/>
    <dgm:cxn modelId="{ACA24452-AFF7-4AD2-8891-88E921413341}" type="presOf" srcId="{7F667126-7C36-4C7C-93D2-E0CCD0D8D0D9}" destId="{7ECD178B-6B50-41A9-80F0-0D7C927CFAE6}" srcOrd="0" destOrd="2" presId="urn:microsoft.com/office/officeart/2005/8/layout/hList1"/>
    <dgm:cxn modelId="{E8B959C8-BDFA-45D7-9186-BE440C732231}" type="presOf" srcId="{6E22AB5E-8CA1-449F-BFBA-959D17E7E1DF}" destId="{910B1F14-F787-4149-9015-2220FAB24A31}" srcOrd="0" destOrd="0" presId="urn:microsoft.com/office/officeart/2005/8/layout/hList1"/>
    <dgm:cxn modelId="{7026599E-599E-45DF-8AEA-D9BFF9EA1572}" srcId="{1DAAFC6C-B4A4-4FA0-A3E3-04D589E3F3B7}" destId="{11944372-1378-442C-99C6-E10EEF7ADD78}" srcOrd="2" destOrd="0" parTransId="{C046BB2D-20EA-444C-9F62-A1EB3C74969C}" sibTransId="{C559F614-3D8F-4F20-A6F6-DC054C77EADE}"/>
    <dgm:cxn modelId="{D5E9E15C-33FC-4D20-B5FF-F02F9A084992}" type="presOf" srcId="{8A1D2C08-BFE9-4A16-9532-3EAFDE20B0CA}" destId="{6CB507A5-E71C-4542-B1EB-C44915C1C2AF}" srcOrd="0" destOrd="0" presId="urn:microsoft.com/office/officeart/2005/8/layout/hList1"/>
    <dgm:cxn modelId="{5D6D6D72-E6AA-4098-876F-CA85B90CD4B7}" srcId="{8A1D2C08-BFE9-4A16-9532-3EAFDE20B0CA}" destId="{46BF16C6-1A2D-420D-BFC5-5CE9DD724D4D}" srcOrd="0" destOrd="0" parTransId="{8A8C5303-7C25-4D0B-BD3A-35A1699950FB}" sibTransId="{83E2260C-9B45-470D-BB85-E15823A4EB44}"/>
    <dgm:cxn modelId="{66BB4339-938C-41A8-A7AA-4E400290186E}" type="presOf" srcId="{062AEB0F-2FF3-4289-90B6-9DECA0CE38D1}" destId="{7ECD178B-6B50-41A9-80F0-0D7C927CFAE6}" srcOrd="0" destOrd="1" presId="urn:microsoft.com/office/officeart/2005/8/layout/hList1"/>
    <dgm:cxn modelId="{93545469-A147-4E9D-9626-D4AE4B2510E1}" srcId="{1DAAFC6C-B4A4-4FA0-A3E3-04D589E3F3B7}" destId="{8A1D2C08-BFE9-4A16-9532-3EAFDE20B0CA}" srcOrd="0" destOrd="0" parTransId="{15E927E8-BD38-4BFE-ADD0-EAB2CBCA8246}" sibTransId="{45166A1D-E2CE-4BDD-B4CF-A7D03144054B}"/>
    <dgm:cxn modelId="{ADADF9CA-B36A-4C60-A59F-DFD80DABC606}" type="presOf" srcId="{CCA7C8F7-C04F-496A-968C-1FB1D1ACDD36}" destId="{953072C4-5BA4-40AD-AABB-9E1BBFD383E5}" srcOrd="0" destOrd="0" presId="urn:microsoft.com/office/officeart/2005/8/layout/hList1"/>
    <dgm:cxn modelId="{CAFDD991-03C8-4BD0-B6D7-64DA8D4E4A65}" type="presOf" srcId="{5B9942D7-3A3F-4533-A49B-EE175047A29A}" destId="{F471B354-98BB-49AE-9634-556688279C5A}" srcOrd="0" destOrd="2" presId="urn:microsoft.com/office/officeart/2005/8/layout/hList1"/>
    <dgm:cxn modelId="{713F1EB8-5F8E-42DE-BA7B-4AE5B09B26C3}" type="presOf" srcId="{BE305FF0-9A7E-4AE2-BB5D-DA06DF5DB849}" destId="{7ECD178B-6B50-41A9-80F0-0D7C927CFAE6}" srcOrd="0" destOrd="4" presId="urn:microsoft.com/office/officeart/2005/8/layout/hList1"/>
    <dgm:cxn modelId="{2FC1D218-FC10-47FC-B690-8F0B060B86D8}" srcId="{CCA7C8F7-C04F-496A-968C-1FB1D1ACDD36}" destId="{5B9942D7-3A3F-4533-A49B-EE175047A29A}" srcOrd="2" destOrd="0" parTransId="{8588A8BC-C249-48BB-9CDD-F5026F08DC93}" sibTransId="{BF1EC367-E51B-49F9-ACC5-7C5FDA1EA3BC}"/>
    <dgm:cxn modelId="{D91A71E6-046F-40B8-B029-BE905FBBD88B}" srcId="{11944372-1378-442C-99C6-E10EEF7ADD78}" destId="{FAB24939-0244-4A7C-AC0C-FFB23676CC3F}" srcOrd="2" destOrd="0" parTransId="{AC855293-6949-4AB0-AECC-C77A7810C79B}" sibTransId="{E7B478CE-2C8A-4724-A630-51E5CB5C0A6D}"/>
    <dgm:cxn modelId="{26AE8643-5847-4F71-85F9-69C4ACC0C000}" srcId="{8A1D2C08-BFE9-4A16-9532-3EAFDE20B0CA}" destId="{062AEB0F-2FF3-4289-90B6-9DECA0CE38D1}" srcOrd="1" destOrd="0" parTransId="{AFF6E24C-9DF6-47F3-8C73-1B2A4784C699}" sibTransId="{A1645254-EBB9-4BC0-9BCB-47FFC87CB6D7}"/>
    <dgm:cxn modelId="{ABBF0F6E-D584-44DB-BB5A-B5A82B3D6DEC}" srcId="{11944372-1378-442C-99C6-E10EEF7ADD78}" destId="{6E22AB5E-8CA1-449F-BFBA-959D17E7E1DF}" srcOrd="0" destOrd="0" parTransId="{478E997E-2FE5-4FDE-BF46-AE16D1F1338E}" sibTransId="{A04676A5-728B-40F1-836C-9E31034205B0}"/>
    <dgm:cxn modelId="{FBAD6B3A-2B7A-433A-A7FD-B711182D003C}" type="presOf" srcId="{96D2E958-3E52-4DEF-AD40-BAB2305F3BE9}" destId="{F471B354-98BB-49AE-9634-556688279C5A}" srcOrd="0" destOrd="0" presId="urn:microsoft.com/office/officeart/2005/8/layout/hList1"/>
    <dgm:cxn modelId="{1208DD57-60B1-4E0C-814C-D5840520E482}" srcId="{8A1D2C08-BFE9-4A16-9532-3EAFDE20B0CA}" destId="{7F667126-7C36-4C7C-93D2-E0CCD0D8D0D9}" srcOrd="2" destOrd="0" parTransId="{80B1A5E0-0C0C-426E-8B29-70BE7DF6ED5F}" sibTransId="{83BC64AA-66D9-48E2-A8BC-90034D534DD3}"/>
    <dgm:cxn modelId="{56C7A592-5A59-4C37-BA29-BF15D2BA60BE}" srcId="{8A1D2C08-BFE9-4A16-9532-3EAFDE20B0CA}" destId="{A548D955-E064-4EDF-8068-4435ED45357C}" srcOrd="3" destOrd="0" parTransId="{F6202C5A-138B-4442-B42D-460C136CA74B}" sibTransId="{F565E07F-85EE-49C7-90EC-A324176033E1}"/>
    <dgm:cxn modelId="{5A673F48-0DED-4A2F-B471-024E5CA5475E}" type="presOf" srcId="{A548D955-E064-4EDF-8068-4435ED45357C}" destId="{7ECD178B-6B50-41A9-80F0-0D7C927CFAE6}" srcOrd="0" destOrd="3" presId="urn:microsoft.com/office/officeart/2005/8/layout/hList1"/>
    <dgm:cxn modelId="{90B01A41-037D-462A-A706-7C627A8AFB02}" srcId="{8A1D2C08-BFE9-4A16-9532-3EAFDE20B0CA}" destId="{BE305FF0-9A7E-4AE2-BB5D-DA06DF5DB849}" srcOrd="4" destOrd="0" parTransId="{F398DBB4-BCD1-4DE1-9810-D60443FB53AC}" sibTransId="{79E145E1-8E84-4A81-A8BC-E64DA467D69D}"/>
    <dgm:cxn modelId="{63F5A3CD-20D0-4E98-BAC9-B874B8102E5A}" type="presOf" srcId="{1DAAFC6C-B4A4-4FA0-A3E3-04D589E3F3B7}" destId="{F5FF9323-66EF-4074-A5D9-662E0ACCD867}" srcOrd="0" destOrd="0" presId="urn:microsoft.com/office/officeart/2005/8/layout/hList1"/>
    <dgm:cxn modelId="{B0283F58-926C-40D7-8B2B-41C4162C7A77}" type="presOf" srcId="{FC30F190-EAEA-4BB3-A631-3D60A0ADA625}" destId="{910B1F14-F787-4149-9015-2220FAB24A31}" srcOrd="0" destOrd="3" presId="urn:microsoft.com/office/officeart/2005/8/layout/hList1"/>
    <dgm:cxn modelId="{07FF2861-EB17-4A15-9593-F1D7AC9F8239}" type="presOf" srcId="{46BF16C6-1A2D-420D-BFC5-5CE9DD724D4D}" destId="{7ECD178B-6B50-41A9-80F0-0D7C927CFAE6}" srcOrd="0" destOrd="0" presId="urn:microsoft.com/office/officeart/2005/8/layout/hList1"/>
    <dgm:cxn modelId="{CD2664C8-F5B4-4E85-B101-E7CEAB2EB9B5}" type="presOf" srcId="{11944372-1378-442C-99C6-E10EEF7ADD78}" destId="{59011536-93C2-4E48-91F0-6E76982CE3AD}" srcOrd="0" destOrd="0" presId="urn:microsoft.com/office/officeart/2005/8/layout/hList1"/>
    <dgm:cxn modelId="{6315B6D8-F30F-4E54-A916-6D1F573A4A9A}" type="presOf" srcId="{365871AB-E17B-4129-9BD5-E60A9DF014A7}" destId="{F471B354-98BB-49AE-9634-556688279C5A}" srcOrd="0" destOrd="1" presId="urn:microsoft.com/office/officeart/2005/8/layout/hList1"/>
    <dgm:cxn modelId="{2913D735-575E-42FC-B5C6-15C9F2F4F1E1}" srcId="{11944372-1378-442C-99C6-E10EEF7ADD78}" destId="{FC30F190-EAEA-4BB3-A631-3D60A0ADA625}" srcOrd="3" destOrd="0" parTransId="{28035563-474F-43B6-944A-E9248F888F21}" sibTransId="{E8EDCD7D-285B-4E6B-AF67-218D911C2CF7}"/>
    <dgm:cxn modelId="{A5741EE7-717A-43D0-A4E1-BCA90CF87269}" type="presOf" srcId="{D8D5E691-3DD9-4FD5-8141-F51282FA13BB}" destId="{910B1F14-F787-4149-9015-2220FAB24A31}" srcOrd="0" destOrd="1" presId="urn:microsoft.com/office/officeart/2005/8/layout/hList1"/>
    <dgm:cxn modelId="{8A8A94B0-494C-43BE-B704-14BFCB0D278C}" srcId="{1DAAFC6C-B4A4-4FA0-A3E3-04D589E3F3B7}" destId="{CCA7C8F7-C04F-496A-968C-1FB1D1ACDD36}" srcOrd="1" destOrd="0" parTransId="{01E69BB0-D922-4E00-A322-32CF24A631DA}" sibTransId="{E4A33F5E-D9C0-4837-8855-BA80B0DF835B}"/>
    <dgm:cxn modelId="{3A31FDA9-00B4-49BE-B8F0-F237BE40EBA7}" type="presParOf" srcId="{F5FF9323-66EF-4074-A5D9-662E0ACCD867}" destId="{14F697CD-D974-463E-9C0C-1CFE8554A0BE}" srcOrd="0" destOrd="0" presId="urn:microsoft.com/office/officeart/2005/8/layout/hList1"/>
    <dgm:cxn modelId="{94BD1CED-454B-4C4A-A637-0155DCDA8A01}" type="presParOf" srcId="{14F697CD-D974-463E-9C0C-1CFE8554A0BE}" destId="{6CB507A5-E71C-4542-B1EB-C44915C1C2AF}" srcOrd="0" destOrd="0" presId="urn:microsoft.com/office/officeart/2005/8/layout/hList1"/>
    <dgm:cxn modelId="{CC9CB07D-52C4-46B8-A81E-3B360D70B2B8}" type="presParOf" srcId="{14F697CD-D974-463E-9C0C-1CFE8554A0BE}" destId="{7ECD178B-6B50-41A9-80F0-0D7C927CFAE6}" srcOrd="1" destOrd="0" presId="urn:microsoft.com/office/officeart/2005/8/layout/hList1"/>
    <dgm:cxn modelId="{A1556B23-5E8B-4E69-9497-A97D3E158EFE}" type="presParOf" srcId="{F5FF9323-66EF-4074-A5D9-662E0ACCD867}" destId="{BD632250-DDD9-4F78-9CEE-88CA6A2A8A70}" srcOrd="1" destOrd="0" presId="urn:microsoft.com/office/officeart/2005/8/layout/hList1"/>
    <dgm:cxn modelId="{26DB0454-DBCD-4E2B-9D7C-CCC7D2D98702}" type="presParOf" srcId="{F5FF9323-66EF-4074-A5D9-662E0ACCD867}" destId="{426E5D73-6F17-4289-9AEA-65A689220C74}" srcOrd="2" destOrd="0" presId="urn:microsoft.com/office/officeart/2005/8/layout/hList1"/>
    <dgm:cxn modelId="{FFA536BF-D500-47F7-B707-3E0639FD861C}" type="presParOf" srcId="{426E5D73-6F17-4289-9AEA-65A689220C74}" destId="{953072C4-5BA4-40AD-AABB-9E1BBFD383E5}" srcOrd="0" destOrd="0" presId="urn:microsoft.com/office/officeart/2005/8/layout/hList1"/>
    <dgm:cxn modelId="{E00BAAED-3C1B-4B00-A219-0E2AA3E61FCC}" type="presParOf" srcId="{426E5D73-6F17-4289-9AEA-65A689220C74}" destId="{F471B354-98BB-49AE-9634-556688279C5A}" srcOrd="1" destOrd="0" presId="urn:microsoft.com/office/officeart/2005/8/layout/hList1"/>
    <dgm:cxn modelId="{D05A92B7-29CC-4E36-A2F5-75BA0ED55D0A}" type="presParOf" srcId="{F5FF9323-66EF-4074-A5D9-662E0ACCD867}" destId="{A576DBA7-C3B8-4C98-94C5-7B22AD4E6FD4}" srcOrd="3" destOrd="0" presId="urn:microsoft.com/office/officeart/2005/8/layout/hList1"/>
    <dgm:cxn modelId="{64910660-614B-431A-A017-37CD356B8E78}" type="presParOf" srcId="{F5FF9323-66EF-4074-A5D9-662E0ACCD867}" destId="{2DFC7678-2186-4E3D-8F64-C589967E4BD6}" srcOrd="4" destOrd="0" presId="urn:microsoft.com/office/officeart/2005/8/layout/hList1"/>
    <dgm:cxn modelId="{97748336-9427-46A0-9F73-95CBFA39F5F3}" type="presParOf" srcId="{2DFC7678-2186-4E3D-8F64-C589967E4BD6}" destId="{59011536-93C2-4E48-91F0-6E76982CE3AD}" srcOrd="0" destOrd="0" presId="urn:microsoft.com/office/officeart/2005/8/layout/hList1"/>
    <dgm:cxn modelId="{AEA7F307-D1F9-4F78-BA9C-C6CC88E1EF72}" type="presParOf" srcId="{2DFC7678-2186-4E3D-8F64-C589967E4BD6}" destId="{910B1F14-F787-4149-9015-2220FAB24A3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507A5-E71C-4542-B1EB-C44915C1C2AF}">
      <dsp:nvSpPr>
        <dsp:cNvPr id="0" name=""/>
        <dsp:cNvSpPr/>
      </dsp:nvSpPr>
      <dsp:spPr>
        <a:xfrm>
          <a:off x="3286" y="113763"/>
          <a:ext cx="3203971" cy="97199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b="1" kern="1200" dirty="0"/>
            <a:t>Day 1 </a:t>
          </a:r>
        </a:p>
        <a:p>
          <a:pPr lvl="0" algn="ctr" defTabSz="1022350">
            <a:lnSpc>
              <a:spcPct val="90000"/>
            </a:lnSpc>
            <a:spcBef>
              <a:spcPct val="0"/>
            </a:spcBef>
            <a:spcAft>
              <a:spcPct val="35000"/>
            </a:spcAft>
          </a:pPr>
          <a:r>
            <a:rPr lang="en-US" sz="2300" kern="1200" dirty="0"/>
            <a:t>Nov 2</a:t>
          </a:r>
          <a:r>
            <a:rPr lang="en-US" sz="2300" kern="1200" baseline="30000" dirty="0"/>
            <a:t>nd</a:t>
          </a:r>
          <a:r>
            <a:rPr lang="en-US" sz="2300" kern="1200" dirty="0"/>
            <a:t> </a:t>
          </a:r>
        </a:p>
      </dsp:txBody>
      <dsp:txXfrm>
        <a:off x="3286" y="113763"/>
        <a:ext cx="3203971" cy="971994"/>
      </dsp:txXfrm>
    </dsp:sp>
    <dsp:sp modelId="{7ECD178B-6B50-41A9-80F0-0D7C927CFAE6}">
      <dsp:nvSpPr>
        <dsp:cNvPr id="0" name=""/>
        <dsp:cNvSpPr/>
      </dsp:nvSpPr>
      <dsp:spPr>
        <a:xfrm>
          <a:off x="3286" y="1085757"/>
          <a:ext cx="3203971" cy="378810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Introductory session on the GPM Mission</a:t>
          </a:r>
        </a:p>
        <a:p>
          <a:pPr marL="228600" lvl="1" indent="-228600" algn="l" defTabSz="1022350">
            <a:lnSpc>
              <a:spcPct val="90000"/>
            </a:lnSpc>
            <a:spcBef>
              <a:spcPct val="0"/>
            </a:spcBef>
            <a:spcAft>
              <a:spcPct val="15000"/>
            </a:spcAft>
            <a:buChar char="••"/>
          </a:pPr>
          <a:r>
            <a:rPr lang="en-US" sz="2300" kern="1200" dirty="0"/>
            <a:t>Overview NASA Decadal Survey  ACCP Mission Study</a:t>
          </a:r>
        </a:p>
        <a:p>
          <a:pPr marL="228600" lvl="1" indent="-228600" algn="l" defTabSz="1022350">
            <a:lnSpc>
              <a:spcPct val="90000"/>
            </a:lnSpc>
            <a:spcBef>
              <a:spcPct val="0"/>
            </a:spcBef>
            <a:spcAft>
              <a:spcPct val="15000"/>
            </a:spcAft>
            <a:buChar char="••"/>
          </a:pPr>
          <a:r>
            <a:rPr lang="en-US" sz="2300" kern="1200" dirty="0"/>
            <a:t>ACCP Applications Overview</a:t>
          </a:r>
        </a:p>
        <a:p>
          <a:pPr marL="228600" lvl="1" indent="-228600" algn="l" defTabSz="1022350">
            <a:lnSpc>
              <a:spcPct val="90000"/>
            </a:lnSpc>
            <a:spcBef>
              <a:spcPct val="0"/>
            </a:spcBef>
            <a:spcAft>
              <a:spcPct val="15000"/>
            </a:spcAft>
            <a:buChar char="••"/>
          </a:pPr>
          <a:r>
            <a:rPr lang="en-US" sz="2300" kern="1200" dirty="0"/>
            <a:t>Keynote Presentation: Randy Bass (FAA)</a:t>
          </a:r>
        </a:p>
        <a:p>
          <a:pPr marL="228600" lvl="1" indent="-228600" algn="l" defTabSz="1022350">
            <a:lnSpc>
              <a:spcPct val="90000"/>
            </a:lnSpc>
            <a:spcBef>
              <a:spcPct val="0"/>
            </a:spcBef>
            <a:spcAft>
              <a:spcPct val="15000"/>
            </a:spcAft>
            <a:buChar char="••"/>
          </a:pPr>
          <a:r>
            <a:rPr lang="en-US" sz="2300" kern="1200" dirty="0"/>
            <a:t>Q&amp;A</a:t>
          </a:r>
        </a:p>
      </dsp:txBody>
      <dsp:txXfrm>
        <a:off x="3286" y="1085757"/>
        <a:ext cx="3203971" cy="3788100"/>
      </dsp:txXfrm>
    </dsp:sp>
    <dsp:sp modelId="{953072C4-5BA4-40AD-AABB-9E1BBFD383E5}">
      <dsp:nvSpPr>
        <dsp:cNvPr id="0" name=""/>
        <dsp:cNvSpPr/>
      </dsp:nvSpPr>
      <dsp:spPr>
        <a:xfrm>
          <a:off x="3655814" y="113763"/>
          <a:ext cx="3203971" cy="97199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b="1" kern="1200" dirty="0"/>
            <a:t>Day 2</a:t>
          </a:r>
        </a:p>
        <a:p>
          <a:pPr lvl="0" algn="ctr" defTabSz="1022350">
            <a:lnSpc>
              <a:spcPct val="90000"/>
            </a:lnSpc>
            <a:spcBef>
              <a:spcPct val="0"/>
            </a:spcBef>
            <a:spcAft>
              <a:spcPct val="35000"/>
            </a:spcAft>
          </a:pPr>
          <a:r>
            <a:rPr lang="en-US" sz="2300" kern="1200" dirty="0"/>
            <a:t>Nov 4</a:t>
          </a:r>
          <a:r>
            <a:rPr lang="en-US" sz="2300" kern="1200" baseline="30000" dirty="0"/>
            <a:t>th</a:t>
          </a:r>
          <a:r>
            <a:rPr lang="en-US" sz="2300" kern="1200" dirty="0"/>
            <a:t> </a:t>
          </a:r>
        </a:p>
      </dsp:txBody>
      <dsp:txXfrm>
        <a:off x="3655814" y="113763"/>
        <a:ext cx="3203971" cy="971994"/>
      </dsp:txXfrm>
    </dsp:sp>
    <dsp:sp modelId="{F471B354-98BB-49AE-9634-556688279C5A}">
      <dsp:nvSpPr>
        <dsp:cNvPr id="0" name=""/>
        <dsp:cNvSpPr/>
      </dsp:nvSpPr>
      <dsp:spPr>
        <a:xfrm>
          <a:off x="3655814" y="1085757"/>
          <a:ext cx="3203971" cy="378810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Transportation- Aviation Panel and Discussion</a:t>
          </a:r>
        </a:p>
        <a:p>
          <a:pPr marL="228600" lvl="1" indent="-228600" algn="l" defTabSz="1022350">
            <a:lnSpc>
              <a:spcPct val="90000"/>
            </a:lnSpc>
            <a:spcBef>
              <a:spcPct val="0"/>
            </a:spcBef>
            <a:spcAft>
              <a:spcPct val="15000"/>
            </a:spcAft>
            <a:buChar char="••"/>
          </a:pPr>
          <a:r>
            <a:rPr lang="en-US" sz="2300" kern="1200" dirty="0"/>
            <a:t>Transportation-Roads, Railways and Maritime Management Panel and Discussion</a:t>
          </a:r>
        </a:p>
        <a:p>
          <a:pPr marL="228600" lvl="1" indent="-228600" algn="l" defTabSz="1022350">
            <a:lnSpc>
              <a:spcPct val="90000"/>
            </a:lnSpc>
            <a:spcBef>
              <a:spcPct val="0"/>
            </a:spcBef>
            <a:spcAft>
              <a:spcPct val="15000"/>
            </a:spcAft>
            <a:buChar char="••"/>
          </a:pPr>
          <a:r>
            <a:rPr lang="en-US" sz="2300" kern="1200" dirty="0"/>
            <a:t>Breakout Sessions</a:t>
          </a:r>
        </a:p>
      </dsp:txBody>
      <dsp:txXfrm>
        <a:off x="3655814" y="1085757"/>
        <a:ext cx="3203971" cy="3788100"/>
      </dsp:txXfrm>
    </dsp:sp>
    <dsp:sp modelId="{59011536-93C2-4E48-91F0-6E76982CE3AD}">
      <dsp:nvSpPr>
        <dsp:cNvPr id="0" name=""/>
        <dsp:cNvSpPr/>
      </dsp:nvSpPr>
      <dsp:spPr>
        <a:xfrm>
          <a:off x="7308342" y="113763"/>
          <a:ext cx="3203971" cy="971994"/>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b="1" kern="1200" dirty="0"/>
            <a:t>Day 3</a:t>
          </a:r>
        </a:p>
        <a:p>
          <a:pPr lvl="0" algn="ctr" defTabSz="1022350">
            <a:lnSpc>
              <a:spcPct val="90000"/>
            </a:lnSpc>
            <a:spcBef>
              <a:spcPct val="0"/>
            </a:spcBef>
            <a:spcAft>
              <a:spcPct val="35000"/>
            </a:spcAft>
          </a:pPr>
          <a:r>
            <a:rPr lang="en-US" sz="2300" kern="1200" dirty="0"/>
            <a:t>Nov 5</a:t>
          </a:r>
          <a:r>
            <a:rPr lang="en-US" sz="2300" kern="1200" baseline="30000" dirty="0"/>
            <a:t>th</a:t>
          </a:r>
          <a:r>
            <a:rPr lang="en-US" sz="2300" kern="1200" dirty="0"/>
            <a:t> </a:t>
          </a:r>
        </a:p>
      </dsp:txBody>
      <dsp:txXfrm>
        <a:off x="7308342" y="113763"/>
        <a:ext cx="3203971" cy="971994"/>
      </dsp:txXfrm>
    </dsp:sp>
    <dsp:sp modelId="{910B1F14-F787-4149-9015-2220FAB24A31}">
      <dsp:nvSpPr>
        <dsp:cNvPr id="0" name=""/>
        <dsp:cNvSpPr/>
      </dsp:nvSpPr>
      <dsp:spPr>
        <a:xfrm>
          <a:off x="7308342" y="1085757"/>
          <a:ext cx="3203971" cy="378810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Morning GPM Training</a:t>
          </a:r>
        </a:p>
        <a:p>
          <a:pPr marL="228600" lvl="1" indent="-228600" algn="l" defTabSz="1022350">
            <a:lnSpc>
              <a:spcPct val="90000"/>
            </a:lnSpc>
            <a:spcBef>
              <a:spcPct val="0"/>
            </a:spcBef>
            <a:spcAft>
              <a:spcPct val="15000"/>
            </a:spcAft>
            <a:buChar char="••"/>
          </a:pPr>
          <a:r>
            <a:rPr lang="en-US" sz="2300" kern="1200" dirty="0"/>
            <a:t>Logistics and Supply Chain Panel and Discussion</a:t>
          </a:r>
        </a:p>
        <a:p>
          <a:pPr marL="228600" lvl="1" indent="-228600" algn="l" defTabSz="1022350">
            <a:lnSpc>
              <a:spcPct val="90000"/>
            </a:lnSpc>
            <a:spcBef>
              <a:spcPct val="0"/>
            </a:spcBef>
            <a:spcAft>
              <a:spcPct val="15000"/>
            </a:spcAft>
            <a:buChar char="••"/>
          </a:pPr>
          <a:r>
            <a:rPr lang="en-US" sz="2300" kern="1200" dirty="0"/>
            <a:t>Breakout Sessions</a:t>
          </a:r>
        </a:p>
        <a:p>
          <a:pPr marL="228600" lvl="1" indent="-228600" algn="l" defTabSz="1022350">
            <a:lnSpc>
              <a:spcPct val="90000"/>
            </a:lnSpc>
            <a:spcBef>
              <a:spcPct val="0"/>
            </a:spcBef>
            <a:spcAft>
              <a:spcPct val="15000"/>
            </a:spcAft>
            <a:buChar char="••"/>
          </a:pPr>
          <a:r>
            <a:rPr lang="en-US" sz="2300" kern="1200" dirty="0"/>
            <a:t>Report out from breakouts and workshop conclusion</a:t>
          </a:r>
        </a:p>
      </dsp:txBody>
      <dsp:txXfrm>
        <a:off x="7308342" y="1085757"/>
        <a:ext cx="3203971" cy="37881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8D703C-B252-4A72-9569-15152958511E}"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9DBB-7E9C-474E-BA1E-AB5B9920CEB3}" type="slidenum">
              <a:rPr lang="en-US" smtClean="0"/>
              <a:t>‹#›</a:t>
            </a:fld>
            <a:endParaRPr lang="en-US"/>
          </a:p>
        </p:txBody>
      </p:sp>
    </p:spTree>
    <p:extLst>
      <p:ext uri="{BB962C8B-B14F-4D97-AF65-F5344CB8AC3E}">
        <p14:creationId xmlns:p14="http://schemas.microsoft.com/office/powerpoint/2010/main" val="2028047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8D703C-B252-4A72-9569-15152958511E}"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9DBB-7E9C-474E-BA1E-AB5B9920CEB3}" type="slidenum">
              <a:rPr lang="en-US" smtClean="0"/>
              <a:t>‹#›</a:t>
            </a:fld>
            <a:endParaRPr lang="en-US"/>
          </a:p>
        </p:txBody>
      </p:sp>
    </p:spTree>
    <p:extLst>
      <p:ext uri="{BB962C8B-B14F-4D97-AF65-F5344CB8AC3E}">
        <p14:creationId xmlns:p14="http://schemas.microsoft.com/office/powerpoint/2010/main" val="1708324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8D703C-B252-4A72-9569-15152958511E}"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9DBB-7E9C-474E-BA1E-AB5B9920CEB3}" type="slidenum">
              <a:rPr lang="en-US" smtClean="0"/>
              <a:t>‹#›</a:t>
            </a:fld>
            <a:endParaRPr lang="en-US"/>
          </a:p>
        </p:txBody>
      </p:sp>
    </p:spTree>
    <p:extLst>
      <p:ext uri="{BB962C8B-B14F-4D97-AF65-F5344CB8AC3E}">
        <p14:creationId xmlns:p14="http://schemas.microsoft.com/office/powerpoint/2010/main" val="135608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8D703C-B252-4A72-9569-15152958511E}"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9DBB-7E9C-474E-BA1E-AB5B9920CEB3}" type="slidenum">
              <a:rPr lang="en-US" smtClean="0"/>
              <a:t>‹#›</a:t>
            </a:fld>
            <a:endParaRPr lang="en-US"/>
          </a:p>
        </p:txBody>
      </p:sp>
    </p:spTree>
    <p:extLst>
      <p:ext uri="{BB962C8B-B14F-4D97-AF65-F5344CB8AC3E}">
        <p14:creationId xmlns:p14="http://schemas.microsoft.com/office/powerpoint/2010/main" val="585698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8D703C-B252-4A72-9569-15152958511E}"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9DBB-7E9C-474E-BA1E-AB5B9920CEB3}" type="slidenum">
              <a:rPr lang="en-US" smtClean="0"/>
              <a:t>‹#›</a:t>
            </a:fld>
            <a:endParaRPr lang="en-US"/>
          </a:p>
        </p:txBody>
      </p:sp>
    </p:spTree>
    <p:extLst>
      <p:ext uri="{BB962C8B-B14F-4D97-AF65-F5344CB8AC3E}">
        <p14:creationId xmlns:p14="http://schemas.microsoft.com/office/powerpoint/2010/main" val="1555739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8D703C-B252-4A72-9569-15152958511E}" type="datetimeFigureOut">
              <a:rPr lang="en-US" smtClean="0"/>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49DBB-7E9C-474E-BA1E-AB5B9920CEB3}" type="slidenum">
              <a:rPr lang="en-US" smtClean="0"/>
              <a:t>‹#›</a:t>
            </a:fld>
            <a:endParaRPr lang="en-US"/>
          </a:p>
        </p:txBody>
      </p:sp>
    </p:spTree>
    <p:extLst>
      <p:ext uri="{BB962C8B-B14F-4D97-AF65-F5344CB8AC3E}">
        <p14:creationId xmlns:p14="http://schemas.microsoft.com/office/powerpoint/2010/main" val="85348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8D703C-B252-4A72-9569-15152958511E}" type="datetimeFigureOut">
              <a:rPr lang="en-US" smtClean="0"/>
              <a:t>10/30/2020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049DBB-7E9C-474E-BA1E-AB5B9920CEB3}" type="slidenum">
              <a:rPr lang="en-US" smtClean="0"/>
              <a:t>‹#›</a:t>
            </a:fld>
            <a:endParaRPr lang="en-US"/>
          </a:p>
        </p:txBody>
      </p:sp>
    </p:spTree>
    <p:extLst>
      <p:ext uri="{BB962C8B-B14F-4D97-AF65-F5344CB8AC3E}">
        <p14:creationId xmlns:p14="http://schemas.microsoft.com/office/powerpoint/2010/main" val="53528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8D703C-B252-4A72-9569-15152958511E}" type="datetimeFigureOut">
              <a:rPr lang="en-US" smtClean="0"/>
              <a:t>10/30/2020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049DBB-7E9C-474E-BA1E-AB5B9920CEB3}" type="slidenum">
              <a:rPr lang="en-US" smtClean="0"/>
              <a:t>‹#›</a:t>
            </a:fld>
            <a:endParaRPr lang="en-US"/>
          </a:p>
        </p:txBody>
      </p:sp>
    </p:spTree>
    <p:extLst>
      <p:ext uri="{BB962C8B-B14F-4D97-AF65-F5344CB8AC3E}">
        <p14:creationId xmlns:p14="http://schemas.microsoft.com/office/powerpoint/2010/main" val="3884851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8D703C-B252-4A72-9569-15152958511E}" type="datetimeFigureOut">
              <a:rPr lang="en-US" smtClean="0"/>
              <a:t>10/30/2020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049DBB-7E9C-474E-BA1E-AB5B9920CEB3}" type="slidenum">
              <a:rPr lang="en-US" smtClean="0"/>
              <a:t>‹#›</a:t>
            </a:fld>
            <a:endParaRPr lang="en-US"/>
          </a:p>
        </p:txBody>
      </p:sp>
    </p:spTree>
    <p:extLst>
      <p:ext uri="{BB962C8B-B14F-4D97-AF65-F5344CB8AC3E}">
        <p14:creationId xmlns:p14="http://schemas.microsoft.com/office/powerpoint/2010/main" val="909184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8D703C-B252-4A72-9569-15152958511E}" type="datetimeFigureOut">
              <a:rPr lang="en-US" smtClean="0"/>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49DBB-7E9C-474E-BA1E-AB5B9920CEB3}" type="slidenum">
              <a:rPr lang="en-US" smtClean="0"/>
              <a:t>‹#›</a:t>
            </a:fld>
            <a:endParaRPr lang="en-US"/>
          </a:p>
        </p:txBody>
      </p:sp>
    </p:spTree>
    <p:extLst>
      <p:ext uri="{BB962C8B-B14F-4D97-AF65-F5344CB8AC3E}">
        <p14:creationId xmlns:p14="http://schemas.microsoft.com/office/powerpoint/2010/main" val="3803433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8D703C-B252-4A72-9569-15152958511E}" type="datetimeFigureOut">
              <a:rPr lang="en-US" smtClean="0"/>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49DBB-7E9C-474E-BA1E-AB5B9920CEB3}" type="slidenum">
              <a:rPr lang="en-US" smtClean="0"/>
              <a:t>‹#›</a:t>
            </a:fld>
            <a:endParaRPr lang="en-US"/>
          </a:p>
        </p:txBody>
      </p:sp>
    </p:spTree>
    <p:extLst>
      <p:ext uri="{BB962C8B-B14F-4D97-AF65-F5344CB8AC3E}">
        <p14:creationId xmlns:p14="http://schemas.microsoft.com/office/powerpoint/2010/main" val="3490451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8D703C-B252-4A72-9569-15152958511E}" type="datetimeFigureOut">
              <a:rPr lang="en-US" smtClean="0"/>
              <a:t>10/30/2020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049DBB-7E9C-474E-BA1E-AB5B9920CEB3}" type="slidenum">
              <a:rPr lang="en-US" smtClean="0"/>
              <a:t>‹#›</a:t>
            </a:fld>
            <a:endParaRPr lang="en-US"/>
          </a:p>
        </p:txBody>
      </p:sp>
    </p:spTree>
    <p:extLst>
      <p:ext uri="{BB962C8B-B14F-4D97-AF65-F5344CB8AC3E}">
        <p14:creationId xmlns:p14="http://schemas.microsoft.com/office/powerpoint/2010/main" val="121861356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7.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water, small, boat, room&#10;&#10;Description automatically generated">
            <a:extLst>
              <a:ext uri="{FF2B5EF4-FFF2-40B4-BE49-F238E27FC236}">
                <a16:creationId xmlns:a16="http://schemas.microsoft.com/office/drawing/2014/main" id="{0BB3B8CC-301F-4760-B10D-08F5A869F5CA}"/>
              </a:ext>
            </a:extLst>
          </p:cNvPr>
          <p:cNvPicPr>
            <a:picLocks noChangeAspect="1"/>
          </p:cNvPicPr>
          <p:nvPr/>
        </p:nvPicPr>
        <p:blipFill rotWithShape="1">
          <a:blip r:embed="rId2">
            <a:extLst>
              <a:ext uri="{28A0092B-C50C-407E-A947-70E740481C1C}">
                <a14:useLocalDpi xmlns:a14="http://schemas.microsoft.com/office/drawing/2010/main" val="0"/>
              </a:ext>
            </a:extLst>
          </a:blip>
          <a:srcRect t="20041" b="3428"/>
          <a:stretch/>
        </p:blipFill>
        <p:spPr>
          <a:xfrm>
            <a:off x="20" y="10"/>
            <a:ext cx="12191980" cy="4571990"/>
          </a:xfrm>
          <a:prstGeom prst="rect">
            <a:avLst/>
          </a:prstGeom>
        </p:spPr>
      </p:pic>
      <p:sp>
        <p:nvSpPr>
          <p:cNvPr id="2" name="Title 1">
            <a:extLst>
              <a:ext uri="{FF2B5EF4-FFF2-40B4-BE49-F238E27FC236}">
                <a16:creationId xmlns:a16="http://schemas.microsoft.com/office/drawing/2014/main" id="{76116144-1B7B-42EA-9C05-5A22713F9E96}"/>
              </a:ext>
            </a:extLst>
          </p:cNvPr>
          <p:cNvSpPr>
            <a:spLocks noGrp="1"/>
          </p:cNvSpPr>
          <p:nvPr>
            <p:ph type="ctrTitle"/>
          </p:nvPr>
        </p:nvSpPr>
        <p:spPr>
          <a:xfrm>
            <a:off x="0" y="4975211"/>
            <a:ext cx="10058399" cy="1264588"/>
          </a:xfrm>
        </p:spPr>
        <p:txBody>
          <a:bodyPr anchor="ctr">
            <a:noAutofit/>
          </a:bodyPr>
          <a:lstStyle/>
          <a:p>
            <a:pPr algn="r"/>
            <a:r>
              <a:rPr lang="en-US" sz="4800" dirty="0"/>
              <a:t>NASA Transportation and Logistics Workshop</a:t>
            </a:r>
            <a:br>
              <a:rPr lang="en-US" sz="4800" dirty="0"/>
            </a:br>
            <a:r>
              <a:rPr lang="en-US" sz="4000" dirty="0"/>
              <a:t>November 2</a:t>
            </a:r>
            <a:r>
              <a:rPr lang="en-US" sz="4000" baseline="30000" dirty="0"/>
              <a:t>nd </a:t>
            </a:r>
            <a:r>
              <a:rPr lang="en-US" sz="4000" dirty="0"/>
              <a:t>, 4</a:t>
            </a:r>
            <a:r>
              <a:rPr lang="en-US" sz="4000" baseline="30000" dirty="0"/>
              <a:t>th</a:t>
            </a:r>
            <a:r>
              <a:rPr lang="en-US" sz="4000" dirty="0"/>
              <a:t> and 5</a:t>
            </a:r>
            <a:r>
              <a:rPr lang="en-US" sz="4000" baseline="30000" dirty="0"/>
              <a:t>th</a:t>
            </a:r>
            <a:r>
              <a:rPr lang="en-US" sz="4000" dirty="0"/>
              <a:t> 2020</a:t>
            </a:r>
            <a:endParaRPr lang="en-US" sz="4800" dirty="0"/>
          </a:p>
        </p:txBody>
      </p:sp>
      <p:sp>
        <p:nvSpPr>
          <p:cNvPr id="6" name="TextBox 5">
            <a:extLst>
              <a:ext uri="{FF2B5EF4-FFF2-40B4-BE49-F238E27FC236}">
                <a16:creationId xmlns:a16="http://schemas.microsoft.com/office/drawing/2014/main" id="{4385FE1A-F2F1-478D-8F74-3652FEFA7939}"/>
              </a:ext>
            </a:extLst>
          </p:cNvPr>
          <p:cNvSpPr txBox="1"/>
          <p:nvPr/>
        </p:nvSpPr>
        <p:spPr>
          <a:xfrm>
            <a:off x="144855" y="6422137"/>
            <a:ext cx="6907917" cy="369332"/>
          </a:xfrm>
          <a:prstGeom prst="rect">
            <a:avLst/>
          </a:prstGeom>
          <a:noFill/>
        </p:spPr>
        <p:txBody>
          <a:bodyPr wrap="none" rtlCol="0">
            <a:spAutoFit/>
          </a:bodyPr>
          <a:lstStyle/>
          <a:p>
            <a:r>
              <a:rPr lang="en-US" dirty="0"/>
              <a:t>https://gpm.nasa.gov/science/meetings/2020-transportation-workshop</a:t>
            </a:r>
          </a:p>
        </p:txBody>
      </p:sp>
      <p:pic>
        <p:nvPicPr>
          <p:cNvPr id="11" name="Picture 10" descr="Icon&#10;&#10;Description automatically generated">
            <a:extLst>
              <a:ext uri="{FF2B5EF4-FFF2-40B4-BE49-F238E27FC236}">
                <a16:creationId xmlns:a16="http://schemas.microsoft.com/office/drawing/2014/main" id="{B71A026F-B6AE-40BF-B13C-72400059E83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59333" y="4742535"/>
            <a:ext cx="4097867" cy="2048934"/>
          </a:xfrm>
          <a:prstGeom prst="rect">
            <a:avLst/>
          </a:prstGeom>
        </p:spPr>
      </p:pic>
    </p:spTree>
    <p:extLst>
      <p:ext uri="{BB962C8B-B14F-4D97-AF65-F5344CB8AC3E}">
        <p14:creationId xmlns:p14="http://schemas.microsoft.com/office/powerpoint/2010/main" val="143085888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1EF13-5018-4DA0-921E-C042623229F7}"/>
              </a:ext>
            </a:extLst>
          </p:cNvPr>
          <p:cNvSpPr>
            <a:spLocks noGrp="1"/>
          </p:cNvSpPr>
          <p:nvPr>
            <p:ph type="title"/>
          </p:nvPr>
        </p:nvSpPr>
        <p:spPr/>
        <p:txBody>
          <a:bodyPr/>
          <a:lstStyle/>
          <a:p>
            <a:r>
              <a:rPr lang="en-US" dirty="0"/>
              <a:t>Charge to workshop participants</a:t>
            </a:r>
          </a:p>
        </p:txBody>
      </p:sp>
      <p:sp>
        <p:nvSpPr>
          <p:cNvPr id="3" name="Content Placeholder 2">
            <a:extLst>
              <a:ext uri="{FF2B5EF4-FFF2-40B4-BE49-F238E27FC236}">
                <a16:creationId xmlns:a16="http://schemas.microsoft.com/office/drawing/2014/main" id="{0BD31F09-F2B4-4846-A801-3C3D3846AF01}"/>
              </a:ext>
            </a:extLst>
          </p:cNvPr>
          <p:cNvSpPr>
            <a:spLocks noGrp="1"/>
          </p:cNvSpPr>
          <p:nvPr>
            <p:ph idx="1"/>
          </p:nvPr>
        </p:nvSpPr>
        <p:spPr/>
        <p:txBody>
          <a:bodyPr/>
          <a:lstStyle/>
          <a:p>
            <a:r>
              <a:rPr lang="en-US" dirty="0"/>
              <a:t>Please share your experiences and stories during panel discussions and breakout conversations </a:t>
            </a:r>
          </a:p>
          <a:p>
            <a:r>
              <a:rPr lang="en-US" dirty="0"/>
              <a:t>Please ask questions or seek clarifications of what is being said</a:t>
            </a:r>
          </a:p>
          <a:p>
            <a:r>
              <a:rPr lang="en-US" dirty="0"/>
              <a:t>Please contact us during or after the workshop with follow-up questions, comments, or perspectives</a:t>
            </a:r>
          </a:p>
          <a:p>
            <a:r>
              <a:rPr lang="en-US" dirty="0"/>
              <a:t>Please consider being involved in these communities of practice after this workshop concludes </a:t>
            </a:r>
          </a:p>
          <a:p>
            <a:r>
              <a:rPr lang="en-US" dirty="0"/>
              <a:t>Please fill out the workshop survey</a:t>
            </a:r>
          </a:p>
        </p:txBody>
      </p:sp>
      <p:pic>
        <p:nvPicPr>
          <p:cNvPr id="5" name="Picture 4" descr="Icon&#10;&#10;Description automatically generated">
            <a:extLst>
              <a:ext uri="{FF2B5EF4-FFF2-40B4-BE49-F238E27FC236}">
                <a16:creationId xmlns:a16="http://schemas.microsoft.com/office/drawing/2014/main" id="{C05F1B1A-FDA5-4F5C-BB98-BAEC95AF3D4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0068" y="0"/>
            <a:ext cx="2300529" cy="1150265"/>
          </a:xfrm>
          <a:prstGeom prst="rect">
            <a:avLst/>
          </a:prstGeom>
        </p:spPr>
      </p:pic>
    </p:spTree>
    <p:extLst>
      <p:ext uri="{BB962C8B-B14F-4D97-AF65-F5344CB8AC3E}">
        <p14:creationId xmlns:p14="http://schemas.microsoft.com/office/powerpoint/2010/main" val="559039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F420-D3F4-419D-80E4-8A10D8304335}"/>
              </a:ext>
            </a:extLst>
          </p:cNvPr>
          <p:cNvSpPr>
            <a:spLocks noGrp="1"/>
          </p:cNvSpPr>
          <p:nvPr>
            <p:ph type="title"/>
          </p:nvPr>
        </p:nvSpPr>
        <p:spPr>
          <a:xfrm>
            <a:off x="674533" y="17545"/>
            <a:ext cx="10515600" cy="1325563"/>
          </a:xfrm>
        </p:spPr>
        <p:txBody>
          <a:bodyPr/>
          <a:lstStyle/>
          <a:p>
            <a:r>
              <a:rPr lang="en-US" dirty="0"/>
              <a:t>Why we are here?</a:t>
            </a:r>
          </a:p>
        </p:txBody>
      </p:sp>
      <p:sp>
        <p:nvSpPr>
          <p:cNvPr id="3" name="Content Placeholder 2">
            <a:extLst>
              <a:ext uri="{FF2B5EF4-FFF2-40B4-BE49-F238E27FC236}">
                <a16:creationId xmlns:a16="http://schemas.microsoft.com/office/drawing/2014/main" id="{6D37AC2A-38FA-4E91-8E1A-8374EFF5D14C}"/>
              </a:ext>
            </a:extLst>
          </p:cNvPr>
          <p:cNvSpPr>
            <a:spLocks noGrp="1"/>
          </p:cNvSpPr>
          <p:nvPr>
            <p:ph idx="1"/>
          </p:nvPr>
        </p:nvSpPr>
        <p:spPr>
          <a:xfrm>
            <a:off x="674533" y="1253331"/>
            <a:ext cx="10947400" cy="4351338"/>
          </a:xfrm>
        </p:spPr>
        <p:txBody>
          <a:bodyPr/>
          <a:lstStyle/>
          <a:p>
            <a:r>
              <a:rPr lang="en-US" dirty="0"/>
              <a:t>NASA Earth science uses unique global observations from space, air, sea and on land to help us better understand our planet’s interconnected systems. </a:t>
            </a:r>
          </a:p>
        </p:txBody>
      </p:sp>
      <p:pic>
        <p:nvPicPr>
          <p:cNvPr id="4" name="R_beach_ball_flat_720p">
            <a:hlinkClick r:id="" action="ppaction://media"/>
            <a:extLst>
              <a:ext uri="{FF2B5EF4-FFF2-40B4-BE49-F238E27FC236}">
                <a16:creationId xmlns:a16="http://schemas.microsoft.com/office/drawing/2014/main" id="{D287FFDC-5845-4F60-B5FF-8EFD7B0115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2842" y="2143879"/>
            <a:ext cx="8115558" cy="4552232"/>
          </a:xfrm>
          <a:prstGeom prst="rect">
            <a:avLst/>
          </a:prstGeom>
        </p:spPr>
      </p:pic>
      <p:pic>
        <p:nvPicPr>
          <p:cNvPr id="8" name="Picture 7" descr="Icon&#10;&#10;Description automatically generated">
            <a:extLst>
              <a:ext uri="{FF2B5EF4-FFF2-40B4-BE49-F238E27FC236}">
                <a16:creationId xmlns:a16="http://schemas.microsoft.com/office/drawing/2014/main" id="{64A88475-7EF8-4879-AF3A-F60B268944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471668" y="0"/>
            <a:ext cx="2300529" cy="1150265"/>
          </a:xfrm>
          <a:prstGeom prst="rect">
            <a:avLst/>
          </a:prstGeom>
        </p:spPr>
      </p:pic>
    </p:spTree>
    <p:extLst>
      <p:ext uri="{BB962C8B-B14F-4D97-AF65-F5344CB8AC3E}">
        <p14:creationId xmlns:p14="http://schemas.microsoft.com/office/powerpoint/2010/main" val="193577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77CFBAC-2AA3-47D0-8D90-A553A0144183}"/>
              </a:ext>
            </a:extLst>
          </p:cNvPr>
          <p:cNvSpPr txBox="1">
            <a:spLocks/>
          </p:cNvSpPr>
          <p:nvPr/>
        </p:nvSpPr>
        <p:spPr>
          <a:xfrm>
            <a:off x="674533" y="31453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Why we are here?</a:t>
            </a:r>
          </a:p>
        </p:txBody>
      </p:sp>
      <p:sp>
        <p:nvSpPr>
          <p:cNvPr id="5" name="Content Placeholder 2">
            <a:extLst>
              <a:ext uri="{FF2B5EF4-FFF2-40B4-BE49-F238E27FC236}">
                <a16:creationId xmlns:a16="http://schemas.microsoft.com/office/drawing/2014/main" id="{DD791DC8-246C-4CD1-B8D1-7214FD3ED447}"/>
              </a:ext>
            </a:extLst>
          </p:cNvPr>
          <p:cNvSpPr txBox="1">
            <a:spLocks/>
          </p:cNvSpPr>
          <p:nvPr/>
        </p:nvSpPr>
        <p:spPr>
          <a:xfrm>
            <a:off x="674533" y="1253331"/>
            <a:ext cx="109474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lumMod val="50000"/>
                  </a:schemeClr>
                </a:solidFill>
              </a:rPr>
              <a:t>NASA Earth science uses unique global observations from space, air, sea and on land to help us better understand our planet’s interconnected systems. </a:t>
            </a:r>
          </a:p>
          <a:p>
            <a:r>
              <a:rPr lang="en-US" dirty="0"/>
              <a:t>The NASA Applied Sciences Program works with individuals and institutions worldwide to inform decision-making, enhance quality of life and strengthen our economy. </a:t>
            </a:r>
          </a:p>
          <a:p>
            <a:endParaRPr lang="en-US" dirty="0"/>
          </a:p>
        </p:txBody>
      </p:sp>
      <p:pic>
        <p:nvPicPr>
          <p:cNvPr id="7" name="Picture 6">
            <a:extLst>
              <a:ext uri="{FF2B5EF4-FFF2-40B4-BE49-F238E27FC236}">
                <a16:creationId xmlns:a16="http://schemas.microsoft.com/office/drawing/2014/main" id="{0205FEB2-7C3A-4888-96B0-1A9CDA9CC5A0}"/>
              </a:ext>
            </a:extLst>
          </p:cNvPr>
          <p:cNvPicPr>
            <a:picLocks noChangeAspect="1"/>
          </p:cNvPicPr>
          <p:nvPr/>
        </p:nvPicPr>
        <p:blipFill>
          <a:blip r:embed="rId2"/>
          <a:stretch>
            <a:fillRect/>
          </a:stretch>
        </p:blipFill>
        <p:spPr>
          <a:xfrm>
            <a:off x="2519265" y="3758071"/>
            <a:ext cx="7775752" cy="2933819"/>
          </a:xfrm>
          <a:prstGeom prst="rect">
            <a:avLst/>
          </a:prstGeom>
        </p:spPr>
      </p:pic>
      <p:pic>
        <p:nvPicPr>
          <p:cNvPr id="9" name="Picture 8" descr="Icon&#10;&#10;Description automatically generated">
            <a:extLst>
              <a:ext uri="{FF2B5EF4-FFF2-40B4-BE49-F238E27FC236}">
                <a16:creationId xmlns:a16="http://schemas.microsoft.com/office/drawing/2014/main" id="{DAF97A77-0E37-4DF3-8212-E2B01D86717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71668" y="0"/>
            <a:ext cx="2300529" cy="1150265"/>
          </a:xfrm>
          <a:prstGeom prst="rect">
            <a:avLst/>
          </a:prstGeom>
        </p:spPr>
      </p:pic>
    </p:spTree>
    <p:extLst>
      <p:ext uri="{BB962C8B-B14F-4D97-AF65-F5344CB8AC3E}">
        <p14:creationId xmlns:p14="http://schemas.microsoft.com/office/powerpoint/2010/main" val="2362793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D7F120-ED89-43D9-80E6-2375A9D15A30}"/>
              </a:ext>
            </a:extLst>
          </p:cNvPr>
          <p:cNvSpPr txBox="1">
            <a:spLocks/>
          </p:cNvSpPr>
          <p:nvPr/>
        </p:nvSpPr>
        <p:spPr>
          <a:xfrm>
            <a:off x="674533" y="1253331"/>
            <a:ext cx="109474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lumMod val="50000"/>
                  </a:schemeClr>
                </a:solidFill>
              </a:rPr>
              <a:t>NASA Earth science uses unique global observations from space, air, sea and on land to help us better understand our planet’s interconnected systems. </a:t>
            </a:r>
          </a:p>
          <a:p>
            <a:r>
              <a:rPr lang="en-US" dirty="0">
                <a:solidFill>
                  <a:schemeClr val="tx2">
                    <a:lumMod val="50000"/>
                  </a:schemeClr>
                </a:solidFill>
              </a:rPr>
              <a:t>The NASA Applied Sciences Program works with individuals and institutions worldwide to inform decision-making, enhance quality of life and strengthen our economy. </a:t>
            </a:r>
          </a:p>
          <a:p>
            <a:r>
              <a:rPr lang="en-US" dirty="0"/>
              <a:t>Build and enhance connections with stakeholders across industries, companies, government, international groups, and academic colleagues to inform how current and future NASA satellite data can be used within different societal benefit areas.</a:t>
            </a:r>
          </a:p>
          <a:p>
            <a:endParaRPr lang="en-US" dirty="0"/>
          </a:p>
        </p:txBody>
      </p:sp>
      <p:sp>
        <p:nvSpPr>
          <p:cNvPr id="5" name="Title 1">
            <a:extLst>
              <a:ext uri="{FF2B5EF4-FFF2-40B4-BE49-F238E27FC236}">
                <a16:creationId xmlns:a16="http://schemas.microsoft.com/office/drawing/2014/main" id="{A08BE031-B449-4052-8990-1C6F84348951}"/>
              </a:ext>
            </a:extLst>
          </p:cNvPr>
          <p:cNvSpPr txBox="1">
            <a:spLocks/>
          </p:cNvSpPr>
          <p:nvPr/>
        </p:nvSpPr>
        <p:spPr>
          <a:xfrm>
            <a:off x="674533" y="31453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Why we are here?</a:t>
            </a:r>
          </a:p>
        </p:txBody>
      </p:sp>
      <p:pic>
        <p:nvPicPr>
          <p:cNvPr id="7" name="Picture 6" descr="Icon&#10;&#10;Description automatically generated">
            <a:extLst>
              <a:ext uri="{FF2B5EF4-FFF2-40B4-BE49-F238E27FC236}">
                <a16:creationId xmlns:a16="http://schemas.microsoft.com/office/drawing/2014/main" id="{7E301354-00DF-4641-85CB-0C4AC84F6E9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471668" y="0"/>
            <a:ext cx="2300529" cy="1150265"/>
          </a:xfrm>
          <a:prstGeom prst="rect">
            <a:avLst/>
          </a:prstGeom>
        </p:spPr>
      </p:pic>
      <p:pic>
        <p:nvPicPr>
          <p:cNvPr id="14" name="Picture 13">
            <a:extLst>
              <a:ext uri="{FF2B5EF4-FFF2-40B4-BE49-F238E27FC236}">
                <a16:creationId xmlns:a16="http://schemas.microsoft.com/office/drawing/2014/main" id="{DE4A54E7-55E4-43E9-8F77-29CDD77A312C}"/>
              </a:ext>
            </a:extLst>
          </p:cNvPr>
          <p:cNvPicPr>
            <a:picLocks noChangeAspect="1"/>
          </p:cNvPicPr>
          <p:nvPr/>
        </p:nvPicPr>
        <p:blipFill>
          <a:blip r:embed="rId3"/>
          <a:stretch>
            <a:fillRect/>
          </a:stretch>
        </p:blipFill>
        <p:spPr>
          <a:xfrm>
            <a:off x="6391469" y="5117219"/>
            <a:ext cx="2881118" cy="1740781"/>
          </a:xfrm>
          <a:prstGeom prst="rect">
            <a:avLst/>
          </a:prstGeom>
        </p:spPr>
      </p:pic>
    </p:spTree>
    <p:extLst>
      <p:ext uri="{BB962C8B-B14F-4D97-AF65-F5344CB8AC3E}">
        <p14:creationId xmlns:p14="http://schemas.microsoft.com/office/powerpoint/2010/main" val="189250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45C40-FED8-4261-98B9-4F193C0DF195}"/>
              </a:ext>
            </a:extLst>
          </p:cNvPr>
          <p:cNvSpPr>
            <a:spLocks noGrp="1"/>
          </p:cNvSpPr>
          <p:nvPr>
            <p:ph type="title"/>
          </p:nvPr>
        </p:nvSpPr>
        <p:spPr>
          <a:xfrm>
            <a:off x="713154" y="51594"/>
            <a:ext cx="10515600" cy="1325563"/>
          </a:xfrm>
        </p:spPr>
        <p:txBody>
          <a:bodyPr/>
          <a:lstStyle/>
          <a:p>
            <a:r>
              <a:rPr lang="en-US" dirty="0"/>
              <a:t>Topics for this week: precipitation and clouds</a:t>
            </a:r>
          </a:p>
        </p:txBody>
      </p:sp>
      <p:sp>
        <p:nvSpPr>
          <p:cNvPr id="3" name="Content Placeholder 2">
            <a:extLst>
              <a:ext uri="{FF2B5EF4-FFF2-40B4-BE49-F238E27FC236}">
                <a16:creationId xmlns:a16="http://schemas.microsoft.com/office/drawing/2014/main" id="{3894A812-D0FA-4C2D-BB5E-3AA5C7921A34}"/>
              </a:ext>
            </a:extLst>
          </p:cNvPr>
          <p:cNvSpPr>
            <a:spLocks noGrp="1"/>
          </p:cNvSpPr>
          <p:nvPr>
            <p:ph idx="1"/>
          </p:nvPr>
        </p:nvSpPr>
        <p:spPr>
          <a:xfrm>
            <a:off x="814754" y="1428751"/>
            <a:ext cx="6453554" cy="5115718"/>
          </a:xfrm>
        </p:spPr>
        <p:txBody>
          <a:bodyPr>
            <a:normAutofit/>
          </a:bodyPr>
          <a:lstStyle/>
          <a:p>
            <a:r>
              <a:rPr lang="en-US" dirty="0">
                <a:solidFill>
                  <a:schemeClr val="accent5">
                    <a:lumMod val="60000"/>
                    <a:lumOff val="40000"/>
                  </a:schemeClr>
                </a:solidFill>
              </a:rPr>
              <a:t>Global Precipitation Measurement (GPM) </a:t>
            </a:r>
          </a:p>
          <a:p>
            <a:pPr lvl="1"/>
            <a:r>
              <a:rPr lang="en-US" dirty="0"/>
              <a:t>Launched in 2014 and follows on from the Tropical Rainfall Measuring Mission (TRMM) </a:t>
            </a:r>
          </a:p>
          <a:p>
            <a:pPr lvl="1"/>
            <a:r>
              <a:rPr lang="en-US" dirty="0"/>
              <a:t>Provides consistent 20-year estimates of precipitation</a:t>
            </a:r>
          </a:p>
          <a:p>
            <a:pPr lvl="1"/>
            <a:r>
              <a:rPr lang="en-US" dirty="0"/>
              <a:t>Large user community across thematic areas</a:t>
            </a:r>
          </a:p>
          <a:p>
            <a:r>
              <a:rPr lang="en-US" dirty="0">
                <a:solidFill>
                  <a:schemeClr val="accent5">
                    <a:lumMod val="60000"/>
                    <a:lumOff val="40000"/>
                  </a:schemeClr>
                </a:solidFill>
              </a:rPr>
              <a:t>Future Missions: Aerosols, Clouds, Convection and Precipitation (ACCP)</a:t>
            </a:r>
          </a:p>
          <a:p>
            <a:pPr lvl="1"/>
            <a:r>
              <a:rPr lang="en-US" dirty="0"/>
              <a:t>NASA Earth Science Decadal Survey Designated Observables</a:t>
            </a:r>
          </a:p>
          <a:p>
            <a:pPr lvl="1"/>
            <a:r>
              <a:rPr lang="en-US" dirty="0"/>
              <a:t>Applications engagement early in the mission planning</a:t>
            </a:r>
          </a:p>
          <a:p>
            <a:pPr lvl="1"/>
            <a:endParaRPr lang="en-US" dirty="0"/>
          </a:p>
          <a:p>
            <a:endParaRPr lang="en-US" dirty="0"/>
          </a:p>
        </p:txBody>
      </p:sp>
      <p:pic>
        <p:nvPicPr>
          <p:cNvPr id="5" name="Picture 4" descr="Icon&#10;&#10;Description automatically generated">
            <a:extLst>
              <a:ext uri="{FF2B5EF4-FFF2-40B4-BE49-F238E27FC236}">
                <a16:creationId xmlns:a16="http://schemas.microsoft.com/office/drawing/2014/main" id="{95695CE7-684F-401A-939D-311063FEF8B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471668" y="0"/>
            <a:ext cx="2300529" cy="1150265"/>
          </a:xfrm>
          <a:prstGeom prst="rect">
            <a:avLst/>
          </a:prstGeom>
        </p:spPr>
      </p:pic>
      <p:pic>
        <p:nvPicPr>
          <p:cNvPr id="7" name="Picture 6" descr="A satellite in space&#10;&#10;Description automatically generated">
            <a:extLst>
              <a:ext uri="{FF2B5EF4-FFF2-40B4-BE49-F238E27FC236}">
                <a16:creationId xmlns:a16="http://schemas.microsoft.com/office/drawing/2014/main" id="{A0E8F00F-C321-4444-8997-8F4471A04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1016" y="1487488"/>
            <a:ext cx="4437784" cy="2222311"/>
          </a:xfrm>
          <a:prstGeom prst="rect">
            <a:avLst/>
          </a:prstGeom>
        </p:spPr>
      </p:pic>
      <p:pic>
        <p:nvPicPr>
          <p:cNvPr id="9" name="Picture 8" descr="A picture containing grass, outdoor, mirror, table&#10;&#10;Description automatically generated">
            <a:extLst>
              <a:ext uri="{FF2B5EF4-FFF2-40B4-BE49-F238E27FC236}">
                <a16:creationId xmlns:a16="http://schemas.microsoft.com/office/drawing/2014/main" id="{2A254B42-7372-47E0-B3AF-9EC8E831B2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1016" y="3986610"/>
            <a:ext cx="4437784" cy="2311346"/>
          </a:xfrm>
          <a:prstGeom prst="rect">
            <a:avLst/>
          </a:prstGeom>
        </p:spPr>
      </p:pic>
    </p:spTree>
    <p:extLst>
      <p:ext uri="{BB962C8B-B14F-4D97-AF65-F5344CB8AC3E}">
        <p14:creationId xmlns:p14="http://schemas.microsoft.com/office/powerpoint/2010/main" val="351829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F1F0A0-88DD-42E1-A452-4CEB8FDE32D9}"/>
              </a:ext>
            </a:extLst>
          </p:cNvPr>
          <p:cNvSpPr/>
          <p:nvPr/>
        </p:nvSpPr>
        <p:spPr>
          <a:xfrm>
            <a:off x="1594338" y="1669316"/>
            <a:ext cx="8964247" cy="45643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6D02C9E-265B-408B-A8FF-2C6F7DEE839E}"/>
              </a:ext>
            </a:extLst>
          </p:cNvPr>
          <p:cNvSpPr>
            <a:spLocks noGrp="1"/>
          </p:cNvSpPr>
          <p:nvPr>
            <p:ph type="title"/>
          </p:nvPr>
        </p:nvSpPr>
        <p:spPr>
          <a:xfrm>
            <a:off x="603738" y="18255"/>
            <a:ext cx="10515600" cy="1325563"/>
          </a:xfrm>
        </p:spPr>
        <p:txBody>
          <a:bodyPr/>
          <a:lstStyle/>
          <a:p>
            <a:r>
              <a:rPr lang="en-US" dirty="0"/>
              <a:t>Building on a legacy</a:t>
            </a:r>
          </a:p>
        </p:txBody>
      </p:sp>
      <p:pic>
        <p:nvPicPr>
          <p:cNvPr id="9" name="Content Placeholder 8" descr="A picture containing graphical user interface&#10;&#10;Description automatically generated">
            <a:extLst>
              <a:ext uri="{FF2B5EF4-FFF2-40B4-BE49-F238E27FC236}">
                <a16:creationId xmlns:a16="http://schemas.microsoft.com/office/drawing/2014/main" id="{1255179C-9A7D-4B66-A587-5AC9D9172B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3345" y="1839934"/>
            <a:ext cx="8245309" cy="4351338"/>
          </a:xfrm>
        </p:spPr>
      </p:pic>
      <p:pic>
        <p:nvPicPr>
          <p:cNvPr id="7" name="Picture 6" descr="Icon&#10;&#10;Description automatically generated">
            <a:extLst>
              <a:ext uri="{FF2B5EF4-FFF2-40B4-BE49-F238E27FC236}">
                <a16:creationId xmlns:a16="http://schemas.microsoft.com/office/drawing/2014/main" id="{943761C1-75BC-4624-8D94-F36A803DBA8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71668" y="0"/>
            <a:ext cx="2300529" cy="1150265"/>
          </a:xfrm>
          <a:prstGeom prst="rect">
            <a:avLst/>
          </a:prstGeom>
        </p:spPr>
      </p:pic>
      <p:sp>
        <p:nvSpPr>
          <p:cNvPr id="11" name="Arrow: Right 10">
            <a:extLst>
              <a:ext uri="{FF2B5EF4-FFF2-40B4-BE49-F238E27FC236}">
                <a16:creationId xmlns:a16="http://schemas.microsoft.com/office/drawing/2014/main" id="{94CF2F4A-C310-4CC2-AD56-09C6089D4A05}"/>
              </a:ext>
            </a:extLst>
          </p:cNvPr>
          <p:cNvSpPr/>
          <p:nvPr/>
        </p:nvSpPr>
        <p:spPr>
          <a:xfrm rot="18373971">
            <a:off x="8751774" y="2058576"/>
            <a:ext cx="1172617" cy="3709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raphical user interface, application&#10;&#10;Description automatically generated">
            <a:extLst>
              <a:ext uri="{FF2B5EF4-FFF2-40B4-BE49-F238E27FC236}">
                <a16:creationId xmlns:a16="http://schemas.microsoft.com/office/drawing/2014/main" id="{12FC028E-EF11-4847-9661-8F06B82D64C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29173" y="101494"/>
            <a:ext cx="2566625" cy="1615511"/>
          </a:xfrm>
          <a:prstGeom prst="rect">
            <a:avLst/>
          </a:prstGeom>
        </p:spPr>
      </p:pic>
      <p:sp>
        <p:nvSpPr>
          <p:cNvPr id="14" name="TextBox 13">
            <a:extLst>
              <a:ext uri="{FF2B5EF4-FFF2-40B4-BE49-F238E27FC236}">
                <a16:creationId xmlns:a16="http://schemas.microsoft.com/office/drawing/2014/main" id="{0BEBB556-9358-47ED-B5BF-90A655B111F6}"/>
              </a:ext>
            </a:extLst>
          </p:cNvPr>
          <p:cNvSpPr txBox="1"/>
          <p:nvPr/>
        </p:nvSpPr>
        <p:spPr>
          <a:xfrm>
            <a:off x="6914140" y="34114"/>
            <a:ext cx="1536843" cy="1477328"/>
          </a:xfrm>
          <a:prstGeom prst="rect">
            <a:avLst/>
          </a:prstGeom>
          <a:noFill/>
        </p:spPr>
        <p:txBody>
          <a:bodyPr wrap="square" rtlCol="0">
            <a:spAutoFit/>
          </a:bodyPr>
          <a:lstStyle/>
          <a:p>
            <a:r>
              <a:rPr lang="en-US" b="1" dirty="0">
                <a:solidFill>
                  <a:srgbClr val="FFFF00"/>
                </a:solidFill>
                <a:effectLst>
                  <a:outerShdw blurRad="38100" dist="38100" dir="2700000" algn="tl">
                    <a:srgbClr val="000000">
                      <a:alpha val="43137"/>
                    </a:srgbClr>
                  </a:outerShdw>
                </a:effectLst>
              </a:rPr>
              <a:t>NASA/Wilson Center Disease Workshop 2018</a:t>
            </a:r>
          </a:p>
        </p:txBody>
      </p:sp>
      <p:sp>
        <p:nvSpPr>
          <p:cNvPr id="16" name="Arrow: Right 15">
            <a:extLst>
              <a:ext uri="{FF2B5EF4-FFF2-40B4-BE49-F238E27FC236}">
                <a16:creationId xmlns:a16="http://schemas.microsoft.com/office/drawing/2014/main" id="{AF8C4235-BDDC-4DD9-9FD2-02B73F43D15C}"/>
              </a:ext>
            </a:extLst>
          </p:cNvPr>
          <p:cNvSpPr/>
          <p:nvPr/>
        </p:nvSpPr>
        <p:spPr>
          <a:xfrm rot="19225422">
            <a:off x="10046402" y="3788228"/>
            <a:ext cx="894795" cy="3709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satellite in space&#10;&#10;Description automatically generated">
            <a:extLst>
              <a:ext uri="{FF2B5EF4-FFF2-40B4-BE49-F238E27FC236}">
                <a16:creationId xmlns:a16="http://schemas.microsoft.com/office/drawing/2014/main" id="{8777B0A4-0A15-48B5-9ACA-3DC0E34D503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580078" y="2268406"/>
            <a:ext cx="2647048" cy="1413929"/>
          </a:xfrm>
          <a:prstGeom prst="rect">
            <a:avLst/>
          </a:prstGeom>
        </p:spPr>
      </p:pic>
      <p:sp>
        <p:nvSpPr>
          <p:cNvPr id="21" name="TextBox 20">
            <a:extLst>
              <a:ext uri="{FF2B5EF4-FFF2-40B4-BE49-F238E27FC236}">
                <a16:creationId xmlns:a16="http://schemas.microsoft.com/office/drawing/2014/main" id="{F123DB7F-EB98-44D6-85FF-0F8914621254}"/>
              </a:ext>
            </a:extLst>
          </p:cNvPr>
          <p:cNvSpPr txBox="1"/>
          <p:nvPr/>
        </p:nvSpPr>
        <p:spPr>
          <a:xfrm>
            <a:off x="9611397" y="2397027"/>
            <a:ext cx="2448798" cy="830997"/>
          </a:xfrm>
          <a:prstGeom prst="rect">
            <a:avLst/>
          </a:prstGeom>
          <a:noFill/>
        </p:spPr>
        <p:txBody>
          <a:bodyPr wrap="square" rtlCol="0">
            <a:spAutoFit/>
          </a:bodyPr>
          <a:lstStyle/>
          <a:p>
            <a:r>
              <a:rPr lang="en-US" sz="1600" b="1" dirty="0">
                <a:solidFill>
                  <a:srgbClr val="FFFF00"/>
                </a:solidFill>
                <a:effectLst>
                  <a:outerShdw blurRad="38100" dist="38100" dir="2700000" algn="tl">
                    <a:srgbClr val="000000">
                      <a:alpha val="43137"/>
                    </a:srgbClr>
                  </a:outerShdw>
                </a:effectLst>
              </a:rPr>
              <a:t>Weather and Air Quality Forecasting Workshop 2019</a:t>
            </a:r>
          </a:p>
        </p:txBody>
      </p:sp>
      <p:pic>
        <p:nvPicPr>
          <p:cNvPr id="23" name="Picture 22">
            <a:extLst>
              <a:ext uri="{FF2B5EF4-FFF2-40B4-BE49-F238E27FC236}">
                <a16:creationId xmlns:a16="http://schemas.microsoft.com/office/drawing/2014/main" id="{D4202005-69F1-4F3D-A5D9-DE01B20DDC1A}"/>
              </a:ext>
            </a:extLst>
          </p:cNvPr>
          <p:cNvPicPr>
            <a:picLocks noChangeAspect="1"/>
          </p:cNvPicPr>
          <p:nvPr/>
        </p:nvPicPr>
        <p:blipFill>
          <a:blip r:embed="rId6"/>
          <a:stretch>
            <a:fillRect/>
          </a:stretch>
        </p:blipFill>
        <p:spPr>
          <a:xfrm>
            <a:off x="348135" y="927486"/>
            <a:ext cx="2566624" cy="1924968"/>
          </a:xfrm>
          <a:prstGeom prst="rect">
            <a:avLst/>
          </a:prstGeom>
        </p:spPr>
      </p:pic>
      <p:sp>
        <p:nvSpPr>
          <p:cNvPr id="24" name="TextBox 23">
            <a:extLst>
              <a:ext uri="{FF2B5EF4-FFF2-40B4-BE49-F238E27FC236}">
                <a16:creationId xmlns:a16="http://schemas.microsoft.com/office/drawing/2014/main" id="{643DCB4F-3132-448E-9025-AF60ACB29CDC}"/>
              </a:ext>
            </a:extLst>
          </p:cNvPr>
          <p:cNvSpPr txBox="1"/>
          <p:nvPr/>
        </p:nvSpPr>
        <p:spPr>
          <a:xfrm>
            <a:off x="375393" y="925955"/>
            <a:ext cx="2539366" cy="646331"/>
          </a:xfrm>
          <a:prstGeom prst="rect">
            <a:avLst/>
          </a:prstGeom>
          <a:noFill/>
        </p:spPr>
        <p:txBody>
          <a:bodyPr wrap="square" rtlCol="0">
            <a:spAutoFit/>
          </a:bodyPr>
          <a:lstStyle/>
          <a:p>
            <a:r>
              <a:rPr lang="en-US" b="1" dirty="0">
                <a:solidFill>
                  <a:srgbClr val="FFFF00"/>
                </a:solidFill>
                <a:effectLst>
                  <a:outerShdw blurRad="38100" dist="38100" dir="2700000" algn="tl">
                    <a:srgbClr val="000000">
                      <a:alpha val="43137"/>
                    </a:srgbClr>
                  </a:outerShdw>
                </a:effectLst>
              </a:rPr>
              <a:t>NASA/WRI Agriculture Workshop 2017</a:t>
            </a:r>
          </a:p>
        </p:txBody>
      </p:sp>
      <p:sp>
        <p:nvSpPr>
          <p:cNvPr id="26" name="Arrow: Right 25">
            <a:extLst>
              <a:ext uri="{FF2B5EF4-FFF2-40B4-BE49-F238E27FC236}">
                <a16:creationId xmlns:a16="http://schemas.microsoft.com/office/drawing/2014/main" id="{12BF1519-40D1-4CD6-B08D-49CD80335325}"/>
              </a:ext>
            </a:extLst>
          </p:cNvPr>
          <p:cNvSpPr/>
          <p:nvPr/>
        </p:nvSpPr>
        <p:spPr>
          <a:xfrm rot="13404762">
            <a:off x="2257060" y="2500796"/>
            <a:ext cx="894795" cy="3709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D8FE1D1F-CC91-4F8B-89C5-911DF6A81C76}"/>
              </a:ext>
            </a:extLst>
          </p:cNvPr>
          <p:cNvPicPr>
            <a:picLocks noChangeAspect="1"/>
          </p:cNvPicPr>
          <p:nvPr/>
        </p:nvPicPr>
        <p:blipFill>
          <a:blip r:embed="rId7"/>
          <a:stretch>
            <a:fillRect/>
          </a:stretch>
        </p:blipFill>
        <p:spPr>
          <a:xfrm>
            <a:off x="3011826" y="5554"/>
            <a:ext cx="2825416" cy="1840801"/>
          </a:xfrm>
          <a:prstGeom prst="rect">
            <a:avLst/>
          </a:prstGeom>
        </p:spPr>
      </p:pic>
      <p:sp>
        <p:nvSpPr>
          <p:cNvPr id="32" name="Arrow: Right 31">
            <a:extLst>
              <a:ext uri="{FF2B5EF4-FFF2-40B4-BE49-F238E27FC236}">
                <a16:creationId xmlns:a16="http://schemas.microsoft.com/office/drawing/2014/main" id="{6D3579DC-D78A-45C5-8BDA-9C6061400FFE}"/>
              </a:ext>
            </a:extLst>
          </p:cNvPr>
          <p:cNvSpPr/>
          <p:nvPr/>
        </p:nvSpPr>
        <p:spPr>
          <a:xfrm rot="17636472">
            <a:off x="3370945" y="1957119"/>
            <a:ext cx="894795" cy="3709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F6E4AE9-E663-432E-B1C3-1204F027A480}"/>
              </a:ext>
            </a:extLst>
          </p:cNvPr>
          <p:cNvSpPr txBox="1"/>
          <p:nvPr/>
        </p:nvSpPr>
        <p:spPr>
          <a:xfrm>
            <a:off x="3099238" y="-11487"/>
            <a:ext cx="2665345" cy="584775"/>
          </a:xfrm>
          <a:prstGeom prst="rect">
            <a:avLst/>
          </a:prstGeom>
          <a:noFill/>
        </p:spPr>
        <p:txBody>
          <a:bodyPr wrap="none" rtlCol="0">
            <a:spAutoFit/>
          </a:bodyPr>
          <a:lstStyle/>
          <a:p>
            <a:r>
              <a:rPr lang="en-US" sz="1600" b="1" dirty="0">
                <a:solidFill>
                  <a:srgbClr val="FFFF00"/>
                </a:solidFill>
                <a:effectLst>
                  <a:outerShdw blurRad="38100" dist="38100" dir="2700000" algn="tl">
                    <a:srgbClr val="000000">
                      <a:alpha val="43137"/>
                    </a:srgbClr>
                  </a:outerShdw>
                </a:effectLst>
              </a:rPr>
              <a:t>World Bank Water Workshop</a:t>
            </a:r>
          </a:p>
          <a:p>
            <a:r>
              <a:rPr lang="en-US" sz="1600" b="1" dirty="0">
                <a:solidFill>
                  <a:srgbClr val="FFFF00"/>
                </a:solidFill>
                <a:effectLst>
                  <a:outerShdw blurRad="38100" dist="38100" dir="2700000" algn="tl">
                    <a:srgbClr val="000000">
                      <a:alpha val="43137"/>
                    </a:srgbClr>
                  </a:outerShdw>
                </a:effectLst>
              </a:rPr>
              <a:t>2017</a:t>
            </a:r>
          </a:p>
        </p:txBody>
      </p:sp>
      <p:sp>
        <p:nvSpPr>
          <p:cNvPr id="40" name="TextBox 39">
            <a:extLst>
              <a:ext uri="{FF2B5EF4-FFF2-40B4-BE49-F238E27FC236}">
                <a16:creationId xmlns:a16="http://schemas.microsoft.com/office/drawing/2014/main" id="{C28DE301-4EBA-4A08-8F45-2A992D4A4D69}"/>
              </a:ext>
            </a:extLst>
          </p:cNvPr>
          <p:cNvSpPr txBox="1"/>
          <p:nvPr/>
        </p:nvSpPr>
        <p:spPr>
          <a:xfrm>
            <a:off x="3276081" y="6225889"/>
            <a:ext cx="6386362" cy="523220"/>
          </a:xfrm>
          <a:prstGeom prst="rect">
            <a:avLst/>
          </a:prstGeom>
          <a:noFill/>
        </p:spPr>
        <p:txBody>
          <a:bodyPr wrap="square">
            <a:spAutoFit/>
          </a:bodyPr>
          <a:lstStyle/>
          <a:p>
            <a:r>
              <a:rPr lang="en-US" sz="2800" dirty="0"/>
              <a:t>https://gpm.nasa.gov/science/meetings</a:t>
            </a:r>
          </a:p>
        </p:txBody>
      </p:sp>
    </p:spTree>
    <p:extLst>
      <p:ext uri="{BB962C8B-B14F-4D97-AF65-F5344CB8AC3E}">
        <p14:creationId xmlns:p14="http://schemas.microsoft.com/office/powerpoint/2010/main" val="23165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10" presetClass="exit" presetSubtype="0" fill="hold" grpId="0" nodeType="with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down)">
                                      <p:cBhvr>
                                        <p:cTn id="21" dur="500"/>
                                        <p:tgtEl>
                                          <p:spTgt spid="32"/>
                                        </p:tgtEl>
                                      </p:cBhvr>
                                    </p:animEffect>
                                  </p:childTnLst>
                                </p:cTn>
                              </p:par>
                              <p:par>
                                <p:cTn id="22" presetID="22" presetClass="entr" presetSubtype="4"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down)">
                                      <p:cBhvr>
                                        <p:cTn id="24" dur="500"/>
                                        <p:tgtEl>
                                          <p:spTgt spid="3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par>
                                <p:cTn id="44" presetID="22" presetClass="entr" presetSubtype="4"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4" grpId="0"/>
      <p:bldP spid="16" grpId="0" animBg="1"/>
      <p:bldP spid="21" grpId="0"/>
      <p:bldP spid="24" grpId="0"/>
      <p:bldP spid="26" grpId="0" animBg="1"/>
      <p:bldP spid="32" grpId="0" animBg="1"/>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591B-2E40-4D1C-9C6F-511E443DCC0F}"/>
              </a:ext>
            </a:extLst>
          </p:cNvPr>
          <p:cNvSpPr>
            <a:spLocks noGrp="1"/>
          </p:cNvSpPr>
          <p:nvPr>
            <p:ph type="title"/>
          </p:nvPr>
        </p:nvSpPr>
        <p:spPr>
          <a:xfrm>
            <a:off x="267677" y="0"/>
            <a:ext cx="10515600" cy="1325563"/>
          </a:xfrm>
        </p:spPr>
        <p:txBody>
          <a:bodyPr/>
          <a:lstStyle/>
          <a:p>
            <a:r>
              <a:rPr lang="en-US" dirty="0"/>
              <a:t>Workshop Overview</a:t>
            </a:r>
          </a:p>
        </p:txBody>
      </p:sp>
      <p:graphicFrame>
        <p:nvGraphicFramePr>
          <p:cNvPr id="6" name="Content Placeholder 5">
            <a:extLst>
              <a:ext uri="{FF2B5EF4-FFF2-40B4-BE49-F238E27FC236}">
                <a16:creationId xmlns:a16="http://schemas.microsoft.com/office/drawing/2014/main" id="{761CAB8F-DF08-4630-AD17-1574AAB1E7EA}"/>
              </a:ext>
            </a:extLst>
          </p:cNvPr>
          <p:cNvGraphicFramePr>
            <a:graphicFrameLocks noGrp="1"/>
          </p:cNvGraphicFramePr>
          <p:nvPr>
            <p:ph idx="1"/>
            <p:extLst>
              <p:ext uri="{D42A27DB-BD31-4B8C-83A1-F6EECF244321}">
                <p14:modId xmlns:p14="http://schemas.microsoft.com/office/powerpoint/2010/main" val="3876158966"/>
              </p:ext>
            </p:extLst>
          </p:nvPr>
        </p:nvGraphicFramePr>
        <p:xfrm>
          <a:off x="838200" y="1150265"/>
          <a:ext cx="10515600" cy="4987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Icon&#10;&#10;Description automatically generated">
            <a:extLst>
              <a:ext uri="{FF2B5EF4-FFF2-40B4-BE49-F238E27FC236}">
                <a16:creationId xmlns:a16="http://schemas.microsoft.com/office/drawing/2014/main" id="{C84C2C01-35E9-425C-983D-D9156903058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471668" y="0"/>
            <a:ext cx="2300529" cy="1150265"/>
          </a:xfrm>
          <a:prstGeom prst="rect">
            <a:avLst/>
          </a:prstGeom>
        </p:spPr>
      </p:pic>
    </p:spTree>
    <p:extLst>
      <p:ext uri="{BB962C8B-B14F-4D97-AF65-F5344CB8AC3E}">
        <p14:creationId xmlns:p14="http://schemas.microsoft.com/office/powerpoint/2010/main" val="4084742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5B822-2160-43B6-B326-86BDED3FBFCA}"/>
              </a:ext>
            </a:extLst>
          </p:cNvPr>
          <p:cNvSpPr>
            <a:spLocks noGrp="1"/>
          </p:cNvSpPr>
          <p:nvPr>
            <p:ph type="title"/>
          </p:nvPr>
        </p:nvSpPr>
        <p:spPr>
          <a:xfrm>
            <a:off x="656060" y="174166"/>
            <a:ext cx="10515600" cy="1325563"/>
          </a:xfrm>
        </p:spPr>
        <p:txBody>
          <a:bodyPr/>
          <a:lstStyle/>
          <a:p>
            <a:r>
              <a:rPr lang="en-US" dirty="0"/>
              <a:t>Workshop Goals</a:t>
            </a:r>
          </a:p>
        </p:txBody>
      </p:sp>
      <p:sp>
        <p:nvSpPr>
          <p:cNvPr id="4" name="Content Placeholder 2">
            <a:extLst>
              <a:ext uri="{FF2B5EF4-FFF2-40B4-BE49-F238E27FC236}">
                <a16:creationId xmlns:a16="http://schemas.microsoft.com/office/drawing/2014/main" id="{26EB29B3-68C5-4477-BE1F-8FC2080BAD27}"/>
              </a:ext>
            </a:extLst>
          </p:cNvPr>
          <p:cNvSpPr txBox="1">
            <a:spLocks/>
          </p:cNvSpPr>
          <p:nvPr/>
        </p:nvSpPr>
        <p:spPr>
          <a:xfrm>
            <a:off x="838200" y="1849194"/>
            <a:ext cx="1051560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Share information on current and planned NASA missions and data products, specifically focusing on precipitation and clouds</a:t>
            </a:r>
          </a:p>
          <a:p>
            <a:r>
              <a:rPr lang="en-US" dirty="0"/>
              <a:t>Engage with the user communities in the transportation, aviation and logistics sectors to better understand user needs through:</a:t>
            </a:r>
          </a:p>
          <a:p>
            <a:pPr lvl="1"/>
            <a:r>
              <a:rPr lang="en-US" dirty="0"/>
              <a:t>Panel presentations and discussion</a:t>
            </a:r>
          </a:p>
          <a:p>
            <a:pPr lvl="1"/>
            <a:r>
              <a:rPr lang="en-US" dirty="0"/>
              <a:t>Breakout sessions</a:t>
            </a:r>
          </a:p>
          <a:p>
            <a:r>
              <a:rPr lang="en-US" dirty="0"/>
              <a:t>Provide a training on how to use current satellite precipitation data </a:t>
            </a:r>
          </a:p>
          <a:p>
            <a:r>
              <a:rPr lang="en-US" dirty="0"/>
              <a:t>Build a community of practice around the transportation, aviation and logistics sectors to inform current data use, identify gaps in existing and planned data products, and identify opportunities and challenges for use of data from future planned missions. </a:t>
            </a:r>
          </a:p>
        </p:txBody>
      </p:sp>
      <p:pic>
        <p:nvPicPr>
          <p:cNvPr id="6" name="Picture 5" descr="Icon&#10;&#10;Description automatically generated">
            <a:extLst>
              <a:ext uri="{FF2B5EF4-FFF2-40B4-BE49-F238E27FC236}">
                <a16:creationId xmlns:a16="http://schemas.microsoft.com/office/drawing/2014/main" id="{1969D277-1D69-4089-8FC5-40E0242643E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0068" y="0"/>
            <a:ext cx="2300529" cy="1150265"/>
          </a:xfrm>
          <a:prstGeom prst="rect">
            <a:avLst/>
          </a:prstGeom>
        </p:spPr>
      </p:pic>
    </p:spTree>
    <p:extLst>
      <p:ext uri="{BB962C8B-B14F-4D97-AF65-F5344CB8AC3E}">
        <p14:creationId xmlns:p14="http://schemas.microsoft.com/office/powerpoint/2010/main" val="429010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D9CE5-8205-4F59-BA9C-A90F34C8A10C}"/>
              </a:ext>
            </a:extLst>
          </p:cNvPr>
          <p:cNvSpPr>
            <a:spLocks noGrp="1"/>
          </p:cNvSpPr>
          <p:nvPr>
            <p:ph type="title"/>
          </p:nvPr>
        </p:nvSpPr>
        <p:spPr/>
        <p:txBody>
          <a:bodyPr/>
          <a:lstStyle/>
          <a:p>
            <a:r>
              <a:rPr lang="en-US" dirty="0"/>
              <a:t>Workshop Details</a:t>
            </a:r>
          </a:p>
        </p:txBody>
      </p:sp>
      <p:sp>
        <p:nvSpPr>
          <p:cNvPr id="3" name="Content Placeholder 2">
            <a:extLst>
              <a:ext uri="{FF2B5EF4-FFF2-40B4-BE49-F238E27FC236}">
                <a16:creationId xmlns:a16="http://schemas.microsoft.com/office/drawing/2014/main" id="{E3381C59-6091-41D3-978D-98434EB88E39}"/>
              </a:ext>
            </a:extLst>
          </p:cNvPr>
          <p:cNvSpPr>
            <a:spLocks noGrp="1"/>
          </p:cNvSpPr>
          <p:nvPr>
            <p:ph idx="1"/>
          </p:nvPr>
        </p:nvSpPr>
        <p:spPr/>
        <p:txBody>
          <a:bodyPr/>
          <a:lstStyle/>
          <a:p>
            <a:r>
              <a:rPr lang="en-US" dirty="0"/>
              <a:t>Please make sure to </a:t>
            </a:r>
            <a:r>
              <a:rPr lang="en-US" dirty="0">
                <a:solidFill>
                  <a:schemeClr val="accent5">
                    <a:lumMod val="60000"/>
                    <a:lumOff val="40000"/>
                  </a:schemeClr>
                </a:solidFill>
              </a:rPr>
              <a:t>mute your microphone </a:t>
            </a:r>
            <a:r>
              <a:rPr lang="en-US" dirty="0"/>
              <a:t>and </a:t>
            </a:r>
            <a:r>
              <a:rPr lang="en-US" dirty="0">
                <a:solidFill>
                  <a:schemeClr val="accent5">
                    <a:lumMod val="60000"/>
                    <a:lumOff val="40000"/>
                  </a:schemeClr>
                </a:solidFill>
              </a:rPr>
              <a:t>disable video </a:t>
            </a:r>
            <a:r>
              <a:rPr lang="en-US" dirty="0"/>
              <a:t>when you are presenting</a:t>
            </a:r>
          </a:p>
          <a:p>
            <a:r>
              <a:rPr lang="en-US" dirty="0"/>
              <a:t>Please DO </a:t>
            </a:r>
            <a:r>
              <a:rPr lang="en-US" dirty="0">
                <a:solidFill>
                  <a:schemeClr val="accent5">
                    <a:lumMod val="60000"/>
                    <a:lumOff val="40000"/>
                  </a:schemeClr>
                </a:solidFill>
              </a:rPr>
              <a:t>show your video </a:t>
            </a:r>
            <a:r>
              <a:rPr lang="en-US" dirty="0"/>
              <a:t>and </a:t>
            </a:r>
            <a:r>
              <a:rPr lang="en-US" dirty="0">
                <a:solidFill>
                  <a:schemeClr val="accent5">
                    <a:lumMod val="60000"/>
                    <a:lumOff val="40000"/>
                  </a:schemeClr>
                </a:solidFill>
              </a:rPr>
              <a:t>unmute your microphone </a:t>
            </a:r>
            <a:r>
              <a:rPr lang="en-US" dirty="0"/>
              <a:t>during breakout discussions </a:t>
            </a:r>
          </a:p>
          <a:p>
            <a:r>
              <a:rPr lang="en-US" dirty="0"/>
              <a:t>If you have a question or comment in the discussions or Q&amp;A sessions please use the </a:t>
            </a:r>
            <a:r>
              <a:rPr lang="en-US" dirty="0">
                <a:solidFill>
                  <a:schemeClr val="accent5">
                    <a:lumMod val="60000"/>
                    <a:lumOff val="40000"/>
                  </a:schemeClr>
                </a:solidFill>
              </a:rPr>
              <a:t>raise the hand feature </a:t>
            </a:r>
            <a:r>
              <a:rPr lang="en-US" dirty="0"/>
              <a:t>or put your </a:t>
            </a:r>
            <a:r>
              <a:rPr lang="en-US" dirty="0">
                <a:solidFill>
                  <a:schemeClr val="accent5">
                    <a:lumMod val="60000"/>
                    <a:lumOff val="40000"/>
                  </a:schemeClr>
                </a:solidFill>
              </a:rPr>
              <a:t>comment in the chat</a:t>
            </a:r>
            <a:r>
              <a:rPr lang="en-US" dirty="0"/>
              <a:t>.</a:t>
            </a:r>
          </a:p>
          <a:p>
            <a:r>
              <a:rPr lang="en-US" dirty="0"/>
              <a:t>All presentations (that have presenter approval) will be posted at the Workshop website: </a:t>
            </a:r>
            <a:r>
              <a:rPr lang="en-US" dirty="0">
                <a:solidFill>
                  <a:schemeClr val="accent5">
                    <a:lumMod val="60000"/>
                    <a:lumOff val="40000"/>
                  </a:schemeClr>
                </a:solidFill>
              </a:rPr>
              <a:t>https://gpm.nasa.gov/science/meetings/2020-transportation-workshop</a:t>
            </a:r>
          </a:p>
        </p:txBody>
      </p:sp>
      <p:pic>
        <p:nvPicPr>
          <p:cNvPr id="5" name="Picture 4" descr="Icon&#10;&#10;Description automatically generated">
            <a:extLst>
              <a:ext uri="{FF2B5EF4-FFF2-40B4-BE49-F238E27FC236}">
                <a16:creationId xmlns:a16="http://schemas.microsoft.com/office/drawing/2014/main" id="{41EE153A-FA2E-4C0E-9F47-5A92F912CAA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70068" y="0"/>
            <a:ext cx="2300529" cy="1150265"/>
          </a:xfrm>
          <a:prstGeom prst="rect">
            <a:avLst/>
          </a:prstGeom>
        </p:spPr>
      </p:pic>
    </p:spTree>
    <p:extLst>
      <p:ext uri="{BB962C8B-B14F-4D97-AF65-F5344CB8AC3E}">
        <p14:creationId xmlns:p14="http://schemas.microsoft.com/office/powerpoint/2010/main" val="54300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1540</TotalTime>
  <Words>600</Words>
  <Application>Microsoft Office PowerPoint</Application>
  <PresentationFormat>Widescreen</PresentationFormat>
  <Paragraphs>63</Paragraphs>
  <Slides>10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NASA Transportation and Logistics Workshop November 2nd , 4th and 5th 2020</vt:lpstr>
      <vt:lpstr>Why we are here?</vt:lpstr>
      <vt:lpstr>PowerPoint Presentation</vt:lpstr>
      <vt:lpstr>PowerPoint Presentation</vt:lpstr>
      <vt:lpstr>Topics for this week: precipitation and clouds</vt:lpstr>
      <vt:lpstr>Building on a legacy</vt:lpstr>
      <vt:lpstr>Workshop Overview</vt:lpstr>
      <vt:lpstr>Workshop Goals</vt:lpstr>
      <vt:lpstr>Workshop Details</vt:lpstr>
      <vt:lpstr>Charge to workshop participants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 Transportation, Aviation and Logistics Workshop</dc:title>
  <dc:creator>Dalia</dc:creator>
  <cp:lastModifiedBy>Portier, Andrea M. (GSFC-612.0)[SCIENCE SYSTEMS AND APPLICATIONS INC]</cp:lastModifiedBy>
  <cp:revision>19</cp:revision>
  <dcterms:created xsi:type="dcterms:W3CDTF">2020-10-29T14:00:38Z</dcterms:created>
  <dcterms:modified xsi:type="dcterms:W3CDTF">2020-10-30T15:46:34Z</dcterms:modified>
</cp:coreProperties>
</file>