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0"/>
  </p:notesMasterIdLst>
  <p:sldIdLst>
    <p:sldId id="256" r:id="rId4"/>
    <p:sldId id="257" r:id="rId5"/>
    <p:sldId id="258" r:id="rId6"/>
    <p:sldId id="259" r:id="rId7"/>
    <p:sldId id="260" r:id="rId8"/>
    <p:sldId id="269" r:id="rId9"/>
    <p:sldId id="273" r:id="rId10"/>
    <p:sldId id="270" r:id="rId11"/>
    <p:sldId id="262" r:id="rId12"/>
    <p:sldId id="263" r:id="rId13"/>
    <p:sldId id="277" r:id="rId14"/>
    <p:sldId id="280" r:id="rId15"/>
    <p:sldId id="276" r:id="rId16"/>
    <p:sldId id="278"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7F556-B0EC-4EF4-9D3B-4797C8FD079D}"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C9D1B-9A97-42CD-9FD8-E8808053B3E9}" type="slidenum">
              <a:rPr lang="en-US" smtClean="0"/>
              <a:t>‹#›</a:t>
            </a:fld>
            <a:endParaRPr lang="en-US"/>
          </a:p>
        </p:txBody>
      </p:sp>
    </p:spTree>
    <p:extLst>
      <p:ext uri="{BB962C8B-B14F-4D97-AF65-F5344CB8AC3E}">
        <p14:creationId xmlns:p14="http://schemas.microsoft.com/office/powerpoint/2010/main" val="38098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7276C-4710-4AB7-AB87-4894464E5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74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FAA Weather Requirements Program Manager. </a:t>
            </a:r>
          </a:p>
          <a:p>
            <a:endParaRPr lang="en-US" dirty="0" smtClean="0"/>
          </a:p>
          <a:p>
            <a:r>
              <a:rPr lang="en-US" dirty="0" smtClean="0"/>
              <a:t>The </a:t>
            </a:r>
            <a:r>
              <a:rPr lang="en-US" dirty="0" err="1" smtClean="0"/>
              <a:t>NextGen</a:t>
            </a:r>
            <a:r>
              <a:rPr lang="en-US" baseline="0" dirty="0" smtClean="0"/>
              <a:t> Aviation Weather Division has recently launched what we refer to as the Weather Needs Portal. </a:t>
            </a:r>
          </a:p>
          <a:p>
            <a:r>
              <a:rPr lang="en-US" baseline="0" dirty="0" smtClean="0"/>
              <a:t>It’s a webpage in which aviation stakeholders can go to and populate a form to transmit weather needs. The general public can access this form from any computer or mobile device and populate their weather needs information, including a </a:t>
            </a:r>
            <a:r>
              <a:rPr lang="en-US" baseline="0" dirty="0" err="1" smtClean="0"/>
              <a:t>desc</a:t>
            </a:r>
            <a:r>
              <a:rPr lang="en-US" baseline="0" dirty="0" smtClean="0"/>
              <a:t>… gaps.. Benefits… </a:t>
            </a:r>
            <a:r>
              <a:rPr lang="en-US" baseline="0" dirty="0" err="1" smtClean="0"/>
              <a:t>etc</a:t>
            </a:r>
            <a:endParaRPr lang="en-US" baseline="0" dirty="0" smtClean="0"/>
          </a:p>
          <a:p>
            <a:r>
              <a:rPr lang="en-US" baseline="0" dirty="0" smtClean="0"/>
              <a:t>That information is then received by my branch, the Policy and &amp; Requirements Division, put into our </a:t>
            </a:r>
            <a:r>
              <a:rPr lang="en-US" baseline="0" dirty="0" err="1" smtClean="0"/>
              <a:t>Requiremnts</a:t>
            </a:r>
            <a:r>
              <a:rPr lang="en-US" baseline="0" dirty="0" smtClean="0"/>
              <a:t> process, prioritized, and the concept is validated. </a:t>
            </a:r>
          </a:p>
          <a:p>
            <a:endParaRPr lang="en-US" baseline="0" dirty="0" smtClean="0"/>
          </a:p>
          <a:p>
            <a:r>
              <a:rPr lang="en-US" baseline="0" dirty="0" smtClean="0"/>
              <a:t>The portal is still in its beta-testing phase, so we are still solidifying the process and receiving inputs from the beta-testers, meaning anyone who is currently using the form… our goal for the end of the beta-testing phase is September 2020</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B16EA67-BC55-4575-9E79-A5BC83A12006}" type="slidenum">
              <a:rPr lang="en-US" smtClean="0"/>
              <a:t>7</a:t>
            </a:fld>
            <a:endParaRPr lang="en-US"/>
          </a:p>
        </p:txBody>
      </p:sp>
    </p:spTree>
    <p:extLst>
      <p:ext uri="{BB962C8B-B14F-4D97-AF65-F5344CB8AC3E}">
        <p14:creationId xmlns:p14="http://schemas.microsoft.com/office/powerpoint/2010/main" val="5909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a:t>
            </a:r>
            <a:r>
              <a:rPr lang="en-US" baseline="0" dirty="0" smtClean="0"/>
              <a:t> slide provides an overview of the OPC system.   The goal of OPC is to detect hazardous weather outside radar range and present it to users in a way that resembles traditional weather radar.  OPC was built to be rapidly updating, have a high spatial resolution, and to be accurate in both storm placement and intensity.</a:t>
            </a:r>
          </a:p>
          <a:p>
            <a:endParaRPr lang="en-US" baseline="0" dirty="0" smtClean="0"/>
          </a:p>
          <a:p>
            <a:r>
              <a:rPr lang="en-US" baseline="0" dirty="0" smtClean="0"/>
              <a:t>[Top Right] OPC works by fusing together data from multiple weather sensors.  Radar, lightning, satellite and numerical model data are combined using advanced machine learning and artificial intelligence to estimate radar-derived fields in regions outside weather radar range.  This estimated field is then combined with existing radar mosaics to fill in radar coverage gaps in areas like the Gulf of Mexico, Caribbean, Atlantic Ocean, and many other regions.</a:t>
            </a:r>
          </a:p>
          <a:p>
            <a:endParaRPr lang="en-US" baseline="0" dirty="0" smtClean="0"/>
          </a:p>
          <a:p>
            <a:r>
              <a:rPr lang="en-US" baseline="0" dirty="0" smtClean="0"/>
              <a:t>[Bottom Right] Two products are created by OPC,  a storm height field, and a precipitation intensity field. The precipitation intensity can be viewed in either a 6 color green to red scale as shown here on the bottom right, or can be shown in the 3 color blue presentation commonly seen on the WARP display.</a:t>
            </a:r>
          </a:p>
          <a:p>
            <a:endParaRPr lang="en-US" baseline="0" dirty="0" smtClean="0"/>
          </a:p>
          <a:p>
            <a:r>
              <a:rPr lang="en-US" baseline="0" dirty="0" smtClean="0"/>
              <a:t>[Back to top left]  By applying OPC,  the radar analysis seen in the top left, which fails to detect any weather away from the Florida coast, is extended…</a:t>
            </a:r>
          </a:p>
          <a:p>
            <a:endParaRPr lang="en-US" baseline="0" dirty="0" smtClean="0"/>
          </a:p>
          <a:p>
            <a:r>
              <a:rPr lang="en-US" baseline="0" dirty="0" smtClean="0"/>
              <a:t>[Click forward]</a:t>
            </a:r>
          </a:p>
          <a:p>
            <a:endParaRPr lang="en-US" baseline="0" dirty="0" smtClean="0"/>
          </a:p>
          <a:p>
            <a:r>
              <a:rPr lang="en-US" baseline="0" dirty="0" smtClean="0"/>
              <a:t>…and now includes weather throughout the region.</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469AFB-4F0B-48B6-A745-3393ECC560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06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5310-A4C3-4ACF-AAAF-67622E56D86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11/3/2020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4D491E-667F-47E0-90AE-C9F31D5E3B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05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63DA3-290C-4961-B86C-CB743AC9023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260399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3DA3-290C-4961-B86C-CB743AC9023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425428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3DA3-290C-4961-B86C-CB743AC9023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6420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5"/>
            <a:ext cx="12192000" cy="2581275"/>
          </a:xfrm>
          <a:prstGeom prst="rect">
            <a:avLst/>
          </a:prstGeom>
        </p:spPr>
      </p:pic>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1373"/>
          <a:stretch/>
        </p:blipFill>
        <p:spPr>
          <a:xfrm>
            <a:off x="1964986" y="1488333"/>
            <a:ext cx="3820636" cy="792144"/>
          </a:xfrm>
          <a:prstGeom prst="rect">
            <a:avLst/>
          </a:prstGeom>
        </p:spPr>
      </p:pic>
      <p:cxnSp>
        <p:nvCxnSpPr>
          <p:cNvPr id="10" name="Straight Connector 9"/>
          <p:cNvCxnSpPr/>
          <p:nvPr userDrawn="1"/>
        </p:nvCxnSpPr>
        <p:spPr>
          <a:xfrm>
            <a:off x="6359611" y="939115"/>
            <a:ext cx="0" cy="20347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userDrawn="1">
            <p:ph type="ctrTitle"/>
          </p:nvPr>
        </p:nvSpPr>
        <p:spPr>
          <a:xfrm>
            <a:off x="6782284" y="717471"/>
            <a:ext cx="4571516" cy="2387600"/>
          </a:xfrm>
        </p:spPr>
        <p:txBody>
          <a:bodyPr anchor="t">
            <a:noAutofit/>
          </a:bodyPr>
          <a:lstStyle>
            <a:lvl1pPr algn="ctr">
              <a:defRPr sz="4800">
                <a:solidFill>
                  <a:srgbClr val="002060"/>
                </a:solidFill>
                <a:latin typeface="Segoe UI Semibold" panose="020B0702040204020203" pitchFamily="34" charset="0"/>
              </a:defRPr>
            </a:lvl1pPr>
          </a:lstStyle>
          <a:p>
            <a:r>
              <a:rPr lang="en-US" dirty="0"/>
              <a:t>Click to edit Master title style</a:t>
            </a:r>
          </a:p>
        </p:txBody>
      </p:sp>
      <p:sp>
        <p:nvSpPr>
          <p:cNvPr id="13" name="Subtitle 2"/>
          <p:cNvSpPr>
            <a:spLocks noGrp="1"/>
          </p:cNvSpPr>
          <p:nvPr userDrawn="1">
            <p:ph type="subTitle" idx="1"/>
          </p:nvPr>
        </p:nvSpPr>
        <p:spPr>
          <a:xfrm>
            <a:off x="6782284" y="3403091"/>
            <a:ext cx="4571516"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6484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1520"/>
          </a:xfrm>
        </p:spPr>
        <p:txBody>
          <a:bodyPr>
            <a:normAutofit/>
          </a:bodyPr>
          <a:lstStyle>
            <a:lvl1pPr>
              <a:defRPr sz="3600">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276032"/>
            <a:ext cx="10515600" cy="4892040"/>
          </a:xfrm>
        </p:spPr>
        <p:txBody>
          <a:bodyPr/>
          <a:lstStyle>
            <a:lvl1pPr marL="347663" indent="-347663">
              <a:spcBef>
                <a:spcPts val="0"/>
              </a:spcBef>
              <a:spcAft>
                <a:spcPts val="600"/>
              </a:spcAft>
              <a:defRPr>
                <a:solidFill>
                  <a:srgbClr val="00359E"/>
                </a:solidFill>
              </a:defRPr>
            </a:lvl1pPr>
            <a:lvl2pPr marL="685800" indent="-287338">
              <a:spcBef>
                <a:spcPts val="0"/>
              </a:spcBef>
              <a:spcAft>
                <a:spcPts val="600"/>
              </a:spcAft>
              <a:buFont typeface="Segoe UI Semilight" panose="020B0402040204020203" pitchFamily="34" charset="0"/>
              <a:buChar char="◦"/>
              <a:defRPr>
                <a:solidFill>
                  <a:srgbClr val="00359E"/>
                </a:solidFill>
              </a:defRPr>
            </a:lvl2pPr>
            <a:lvl3pPr marL="1033463" indent="-288925">
              <a:spcBef>
                <a:spcPts val="0"/>
              </a:spcBef>
              <a:spcAft>
                <a:spcPts val="600"/>
              </a:spcAft>
              <a:buSzPct val="100000"/>
              <a:buFont typeface="Segoe UI Semilight" panose="020B0402040204020203" pitchFamily="34" charset="0"/>
              <a:buChar char="▪"/>
              <a:defRPr>
                <a:solidFill>
                  <a:srgbClr val="00359E"/>
                </a:solidFill>
              </a:defRPr>
            </a:lvl3pPr>
            <a:lvl4pPr>
              <a:spcBef>
                <a:spcPts val="0"/>
              </a:spcBef>
              <a:spcAft>
                <a:spcPts val="600"/>
              </a:spcAft>
              <a:defRPr>
                <a:solidFill>
                  <a:srgbClr val="00359E"/>
                </a:solidFill>
              </a:defRPr>
            </a:lvl4pPr>
            <a:lvl5pPr>
              <a:spcBef>
                <a:spcPts val="0"/>
              </a:spcBef>
              <a:spcAft>
                <a:spcPts val="600"/>
              </a:spcAft>
              <a:defRPr>
                <a:solidFill>
                  <a:srgbClr val="00359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3CF1A2-3CAC-4564-B483-2E3C1F93E538}"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166311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5"/>
            <a:ext cx="12192000" cy="2581275"/>
          </a:xfrm>
          <a:prstGeom prst="rect">
            <a:avLst/>
          </a:prstGeom>
        </p:spPr>
      </p:pic>
      <p:sp>
        <p:nvSpPr>
          <p:cNvPr id="2" name="Title 1"/>
          <p:cNvSpPr>
            <a:spLocks noGrp="1"/>
          </p:cNvSpPr>
          <p:nvPr>
            <p:ph type="title"/>
          </p:nvPr>
        </p:nvSpPr>
        <p:spPr>
          <a:xfrm>
            <a:off x="7429500" y="1187888"/>
            <a:ext cx="3917950" cy="1692274"/>
          </a:xfrm>
        </p:spPr>
        <p:txBody>
          <a:bodyPr anchor="b"/>
          <a:lstStyle>
            <a:lvl1pPr algn="ctr">
              <a:defRPr sz="60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7429500" y="3316252"/>
            <a:ext cx="3924300" cy="1500187"/>
          </a:xfrm>
        </p:spPr>
        <p:txBody>
          <a:bodyPr/>
          <a:lstStyle>
            <a:lvl1pPr marL="0" indent="0" algn="ctr">
              <a:buNone/>
              <a:defRPr sz="2400">
                <a:solidFill>
                  <a:srgbClr val="0035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grpSp>
        <p:nvGrpSpPr>
          <p:cNvPr id="8" name="Group 7"/>
          <p:cNvGrpSpPr/>
          <p:nvPr userDrawn="1"/>
        </p:nvGrpSpPr>
        <p:grpSpPr>
          <a:xfrm>
            <a:off x="725261" y="215901"/>
            <a:ext cx="5634351" cy="2757960"/>
            <a:chOff x="543945" y="939114"/>
            <a:chExt cx="4225763" cy="2034745"/>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945" y="1569226"/>
              <a:ext cx="3673829" cy="711249"/>
            </a:xfrm>
            <a:prstGeom prst="rect">
              <a:avLst/>
            </a:prstGeom>
          </p:spPr>
        </p:pic>
        <p:cxnSp>
          <p:nvCxnSpPr>
            <p:cNvPr id="10" name="Straight Connector 9"/>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7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normAutofit/>
          </a:bodyPr>
          <a:lstStyle>
            <a:lvl1pPr>
              <a:defRPr sz="3600">
                <a:solidFill>
                  <a:srgbClr val="00206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278255"/>
            <a:ext cx="5181600" cy="4892040"/>
          </a:xfrm>
        </p:spPr>
        <p:txBody>
          <a:bodyPr/>
          <a:lstStyle>
            <a:lvl1pPr>
              <a:spcBef>
                <a:spcPts val="0"/>
              </a:spcBef>
              <a:spcAft>
                <a:spcPts val="600"/>
              </a:spcAft>
              <a:defRPr>
                <a:solidFill>
                  <a:srgbClr val="00359E"/>
                </a:solidFill>
              </a:defRPr>
            </a:lvl1pPr>
            <a:lvl2pPr>
              <a:spcBef>
                <a:spcPts val="0"/>
              </a:spcBef>
              <a:spcAft>
                <a:spcPts val="600"/>
              </a:spcAft>
              <a:defRPr>
                <a:solidFill>
                  <a:srgbClr val="00359E"/>
                </a:solidFill>
              </a:defRPr>
            </a:lvl2pPr>
            <a:lvl3pPr>
              <a:spcBef>
                <a:spcPts val="0"/>
              </a:spcBef>
              <a:spcAft>
                <a:spcPts val="600"/>
              </a:spcAft>
              <a:defRPr>
                <a:solidFill>
                  <a:srgbClr val="00359E"/>
                </a:solidFill>
              </a:defRPr>
            </a:lvl3pPr>
            <a:lvl4pPr>
              <a:spcBef>
                <a:spcPts val="0"/>
              </a:spcBef>
              <a:spcAft>
                <a:spcPts val="600"/>
              </a:spcAft>
              <a:defRPr>
                <a:solidFill>
                  <a:srgbClr val="00359E"/>
                </a:solidFill>
              </a:defRPr>
            </a:lvl4pPr>
            <a:lvl5pPr>
              <a:spcBef>
                <a:spcPts val="0"/>
              </a:spcBef>
              <a:spcAft>
                <a:spcPts val="600"/>
              </a:spcAft>
              <a:defRPr>
                <a:solidFill>
                  <a:srgbClr val="00359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78255"/>
            <a:ext cx="5181600" cy="4892040"/>
          </a:xfrm>
        </p:spPr>
        <p:txBody>
          <a:bodyPr/>
          <a:lstStyle>
            <a:lvl1pPr>
              <a:spcBef>
                <a:spcPts val="0"/>
              </a:spcBef>
              <a:spcAft>
                <a:spcPts val="600"/>
              </a:spcAft>
              <a:defRPr>
                <a:solidFill>
                  <a:srgbClr val="00359E"/>
                </a:solidFill>
              </a:defRPr>
            </a:lvl1pPr>
            <a:lvl2pPr>
              <a:spcBef>
                <a:spcPts val="0"/>
              </a:spcBef>
              <a:spcAft>
                <a:spcPts val="600"/>
              </a:spcAft>
              <a:defRPr>
                <a:solidFill>
                  <a:srgbClr val="00359E"/>
                </a:solidFill>
              </a:defRPr>
            </a:lvl2pPr>
            <a:lvl3pPr>
              <a:spcBef>
                <a:spcPts val="0"/>
              </a:spcBef>
              <a:spcAft>
                <a:spcPts val="600"/>
              </a:spcAft>
              <a:defRPr>
                <a:solidFill>
                  <a:srgbClr val="00359E"/>
                </a:solidFill>
              </a:defRPr>
            </a:lvl3pPr>
            <a:lvl4pPr>
              <a:spcBef>
                <a:spcPts val="0"/>
              </a:spcBef>
              <a:spcAft>
                <a:spcPts val="600"/>
              </a:spcAft>
              <a:defRPr>
                <a:solidFill>
                  <a:srgbClr val="00359E"/>
                </a:solidFill>
              </a:defRPr>
            </a:lvl4pPr>
            <a:lvl5pPr>
              <a:spcBef>
                <a:spcPts val="0"/>
              </a:spcBef>
              <a:spcAft>
                <a:spcPts val="600"/>
              </a:spcAft>
              <a:defRPr>
                <a:solidFill>
                  <a:srgbClr val="00359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2962769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31520"/>
          </a:xfrm>
        </p:spPr>
        <p:txBody>
          <a:bodyPr>
            <a:normAutofit/>
          </a:bodyPr>
          <a:lstStyle>
            <a:lvl1pPr>
              <a:defRPr sz="3600">
                <a:solidFill>
                  <a:srgbClr val="0020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1274763"/>
            <a:ext cx="5157787"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8200" y="2098675"/>
            <a:ext cx="5157787" cy="3684588"/>
          </a:xfrm>
        </p:spPr>
        <p:txBody>
          <a:bodyPr/>
          <a:lstStyle>
            <a:lvl1pPr>
              <a:spcBef>
                <a:spcPts val="0"/>
              </a:spcBef>
              <a:spcAft>
                <a:spcPts val="600"/>
              </a:spcAft>
              <a:defRPr>
                <a:solidFill>
                  <a:srgbClr val="00359E"/>
                </a:solidFill>
              </a:defRPr>
            </a:lvl1pPr>
            <a:lvl2pPr>
              <a:spcBef>
                <a:spcPts val="0"/>
              </a:spcBef>
              <a:spcAft>
                <a:spcPts val="600"/>
              </a:spcAft>
              <a:defRPr>
                <a:solidFill>
                  <a:srgbClr val="00359E"/>
                </a:solidFill>
              </a:defRPr>
            </a:lvl2pPr>
            <a:lvl3pPr>
              <a:spcBef>
                <a:spcPts val="0"/>
              </a:spcBef>
              <a:spcAft>
                <a:spcPts val="600"/>
              </a:spcAft>
              <a:defRPr>
                <a:solidFill>
                  <a:srgbClr val="00359E"/>
                </a:solidFill>
              </a:defRPr>
            </a:lvl3pPr>
            <a:lvl4pPr>
              <a:spcBef>
                <a:spcPts val="0"/>
              </a:spcBef>
              <a:spcAft>
                <a:spcPts val="600"/>
              </a:spcAft>
              <a:defRPr>
                <a:solidFill>
                  <a:srgbClr val="00359E"/>
                </a:solidFill>
              </a:defRPr>
            </a:lvl4pPr>
            <a:lvl5pPr>
              <a:spcBef>
                <a:spcPts val="0"/>
              </a:spcBef>
              <a:spcAft>
                <a:spcPts val="600"/>
              </a:spcAft>
              <a:defRPr>
                <a:solidFill>
                  <a:srgbClr val="00359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1274763"/>
            <a:ext cx="5183188"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098675"/>
            <a:ext cx="5183188" cy="3684588"/>
          </a:xfrm>
        </p:spPr>
        <p:txBody>
          <a:bodyPr/>
          <a:lstStyle>
            <a:lvl1pPr>
              <a:spcBef>
                <a:spcPts val="0"/>
              </a:spcBef>
              <a:spcAft>
                <a:spcPts val="600"/>
              </a:spcAft>
              <a:defRPr>
                <a:solidFill>
                  <a:srgbClr val="00359E"/>
                </a:solidFill>
              </a:defRPr>
            </a:lvl1pPr>
            <a:lvl2pPr>
              <a:spcBef>
                <a:spcPts val="0"/>
              </a:spcBef>
              <a:spcAft>
                <a:spcPts val="600"/>
              </a:spcAft>
              <a:defRPr>
                <a:solidFill>
                  <a:srgbClr val="00359E"/>
                </a:solidFill>
              </a:defRPr>
            </a:lvl2pPr>
            <a:lvl3pPr>
              <a:spcBef>
                <a:spcPts val="0"/>
              </a:spcBef>
              <a:spcAft>
                <a:spcPts val="600"/>
              </a:spcAft>
              <a:defRPr>
                <a:solidFill>
                  <a:srgbClr val="00359E"/>
                </a:solidFill>
              </a:defRPr>
            </a:lvl3pPr>
            <a:lvl4pPr>
              <a:spcBef>
                <a:spcPts val="0"/>
              </a:spcBef>
              <a:spcAft>
                <a:spcPts val="600"/>
              </a:spcAft>
              <a:defRPr>
                <a:solidFill>
                  <a:srgbClr val="00359E"/>
                </a:solidFill>
              </a:defRPr>
            </a:lvl4pPr>
            <a:lvl5pPr>
              <a:spcBef>
                <a:spcPts val="0"/>
              </a:spcBef>
              <a:spcAft>
                <a:spcPts val="600"/>
              </a:spcAft>
              <a:defRPr>
                <a:solidFill>
                  <a:srgbClr val="00359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13CF1A2-3CAC-4564-B483-2E3C1F93E538}"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669420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1520"/>
          </a:xfrm>
        </p:spPr>
        <p:txBody>
          <a:bodyPr>
            <a:normAutofit/>
          </a:bodyPr>
          <a:lstStyle>
            <a:lvl1pPr>
              <a:defRPr sz="3600">
                <a:solidFill>
                  <a:srgbClr val="00206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CF1A2-3CAC-4564-B483-2E3C1F93E538}"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771A7-AF6A-44EE-85DB-F1B8B04FEC87}"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3188712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1A2-3CAC-4564-B483-2E3C1F93E538}"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771A7-AF6A-44EE-85DB-F1B8B04FEC87}"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2704944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00359E"/>
                </a:solidFill>
              </a:defRPr>
            </a:lvl1pPr>
            <a:lvl2pPr>
              <a:defRPr sz="2800">
                <a:solidFill>
                  <a:srgbClr val="00359E"/>
                </a:solidFill>
              </a:defRPr>
            </a:lvl2pPr>
            <a:lvl3pPr>
              <a:defRPr sz="2400">
                <a:solidFill>
                  <a:srgbClr val="00359E"/>
                </a:solidFill>
              </a:defRPr>
            </a:lvl3pPr>
            <a:lvl4pPr>
              <a:defRPr sz="2000">
                <a:solidFill>
                  <a:srgbClr val="00359E"/>
                </a:solidFill>
              </a:defRPr>
            </a:lvl4pPr>
            <a:lvl5pPr>
              <a:defRPr sz="2000">
                <a:solidFill>
                  <a:srgbClr val="00359E"/>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263113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3DA3-290C-4961-B86C-CB743AC9023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281760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rgbClr val="00359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3031181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91940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21705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6"/>
            <a:ext cx="12192000" cy="2581275"/>
          </a:xfrm>
          <a:prstGeom prst="rect">
            <a:avLst/>
          </a:prstGeom>
        </p:spPr>
      </p:pic>
      <p:sp>
        <p:nvSpPr>
          <p:cNvPr id="8" name="Title 1"/>
          <p:cNvSpPr>
            <a:spLocks noGrp="1"/>
          </p:cNvSpPr>
          <p:nvPr>
            <p:ph type="ctrTitle"/>
          </p:nvPr>
        </p:nvSpPr>
        <p:spPr>
          <a:xfrm>
            <a:off x="7084544" y="792847"/>
            <a:ext cx="4390768" cy="2387600"/>
          </a:xfrm>
        </p:spPr>
        <p:txBody>
          <a:bodyPr anchor="b">
            <a:noAutofit/>
          </a:bodyPr>
          <a:lstStyle>
            <a:lvl1pPr algn="ctr">
              <a:defRPr sz="4800">
                <a:solidFill>
                  <a:srgbClr val="002060"/>
                </a:solidFill>
                <a:latin typeface="Segoe UI Semibold" panose="020B0702040204020203" pitchFamily="34" charset="0"/>
              </a:defRPr>
            </a:lvl1pPr>
          </a:lstStyle>
          <a:p>
            <a:r>
              <a:rPr lang="en-US" dirty="0"/>
              <a:t>Click to edit Master title style</a:t>
            </a:r>
          </a:p>
        </p:txBody>
      </p:sp>
      <p:sp>
        <p:nvSpPr>
          <p:cNvPr id="9" name="Subtitle 2"/>
          <p:cNvSpPr>
            <a:spLocks noGrp="1"/>
          </p:cNvSpPr>
          <p:nvPr>
            <p:ph type="subTitle" idx="1"/>
          </p:nvPr>
        </p:nvSpPr>
        <p:spPr>
          <a:xfrm>
            <a:off x="7084544" y="3272523"/>
            <a:ext cx="4390768"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0" name="Group 9"/>
          <p:cNvGrpSpPr/>
          <p:nvPr userDrawn="1"/>
        </p:nvGrpSpPr>
        <p:grpSpPr>
          <a:xfrm>
            <a:off x="1816100" y="939115"/>
            <a:ext cx="4543512" cy="2034745"/>
            <a:chOff x="543945" y="939114"/>
            <a:chExt cx="4225763" cy="2034745"/>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945" y="1569226"/>
              <a:ext cx="3673829" cy="711249"/>
            </a:xfrm>
            <a:prstGeom prst="rect">
              <a:avLst/>
            </a:prstGeom>
          </p:spPr>
        </p:pic>
        <p:cxnSp>
          <p:nvCxnSpPr>
            <p:cNvPr id="12" name="Straight Connector 11"/>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486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8962"/>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609600" y="1109134"/>
            <a:ext cx="10972800" cy="5017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486525"/>
            <a:ext cx="2844800" cy="222250"/>
          </a:xfrm>
          <a:prstGeom prst="rect">
            <a:avLst/>
          </a:prstGeom>
        </p:spPr>
        <p:txBody>
          <a:bodyPr/>
          <a:lstStyle>
            <a:lvl1pPr fontAlgn="auto">
              <a:spcBef>
                <a:spcPts val="0"/>
              </a:spcBef>
              <a:spcAft>
                <a:spcPts val="0"/>
              </a:spcAft>
              <a:defRPr>
                <a:latin typeface="+mn-lt"/>
              </a:defRPr>
            </a:lvl1pPr>
          </a:lstStyle>
          <a:p>
            <a:pPr>
              <a:defRPr/>
            </a:pPr>
            <a:fld id="{A639414C-072D-4F53-9594-59A0450CCF5A}" type="datetime1">
              <a:rPr lang="en-US" smtClean="0"/>
              <a:t>11/3/2020</a:t>
            </a:fld>
            <a:endParaRPr lang="en-US" dirty="0"/>
          </a:p>
        </p:txBody>
      </p:sp>
      <p:sp>
        <p:nvSpPr>
          <p:cNvPr id="6" name="Footer Placeholder 5"/>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7F7F7F"/>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8737600" y="6486525"/>
            <a:ext cx="2844800" cy="222250"/>
          </a:xfrm>
          <a:prstGeom prst="rect">
            <a:avLst/>
          </a:prstGeom>
        </p:spPr>
        <p:txBody>
          <a:bodyPr/>
          <a:lstStyle>
            <a:lvl1pPr algn="r" fontAlgn="auto">
              <a:spcBef>
                <a:spcPts val="0"/>
              </a:spcBef>
              <a:spcAft>
                <a:spcPts val="0"/>
              </a:spcAft>
              <a:defRPr>
                <a:latin typeface="+mn-lt"/>
              </a:defRPr>
            </a:lvl1pPr>
          </a:lstStyle>
          <a:p>
            <a:pPr>
              <a:defRPr/>
            </a:pPr>
            <a:fld id="{00EFF06A-6A3F-4897-9DBF-0691391EE300}" type="slidenum">
              <a:rPr lang="en-US" smtClean="0"/>
              <a:pPr>
                <a:defRPr/>
              </a:pPr>
              <a:t>‹#›</a:t>
            </a:fld>
            <a:endParaRPr lang="en-US" dirty="0"/>
          </a:p>
        </p:txBody>
      </p:sp>
    </p:spTree>
    <p:extLst>
      <p:ext uri="{BB962C8B-B14F-4D97-AF65-F5344CB8AC3E}">
        <p14:creationId xmlns:p14="http://schemas.microsoft.com/office/powerpoint/2010/main" val="1980763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5"/>
            <a:ext cx="12192000" cy="2581275"/>
          </a:xfrm>
          <a:prstGeom prst="rect">
            <a:avLst/>
          </a:prstGeom>
        </p:spPr>
      </p:pic>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grpSp>
        <p:nvGrpSpPr>
          <p:cNvPr id="8" name="Group 7"/>
          <p:cNvGrpSpPr/>
          <p:nvPr userDrawn="1"/>
        </p:nvGrpSpPr>
        <p:grpSpPr>
          <a:xfrm>
            <a:off x="1964986" y="939115"/>
            <a:ext cx="4394625" cy="2034745"/>
            <a:chOff x="543945" y="939114"/>
            <a:chExt cx="4225763" cy="2034745"/>
          </a:xfrm>
        </p:grpSpPr>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1373"/>
            <a:stretch/>
          </p:blipFill>
          <p:spPr>
            <a:xfrm>
              <a:off x="543945" y="1488332"/>
              <a:ext cx="3673829" cy="792144"/>
            </a:xfrm>
            <a:prstGeom prst="rect">
              <a:avLst/>
            </a:prstGeom>
          </p:spPr>
        </p:pic>
        <p:cxnSp>
          <p:nvCxnSpPr>
            <p:cNvPr id="10" name="Straight Connector 9"/>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itle 1"/>
          <p:cNvSpPr>
            <a:spLocks noGrp="1"/>
          </p:cNvSpPr>
          <p:nvPr>
            <p:ph type="ctrTitle"/>
          </p:nvPr>
        </p:nvSpPr>
        <p:spPr>
          <a:xfrm>
            <a:off x="6782284" y="717471"/>
            <a:ext cx="4571516" cy="2387600"/>
          </a:xfrm>
        </p:spPr>
        <p:txBody>
          <a:bodyPr anchor="t">
            <a:noAutofit/>
          </a:bodyPr>
          <a:lstStyle>
            <a:lvl1pPr algn="ctr">
              <a:defRPr sz="4800">
                <a:solidFill>
                  <a:srgbClr val="002060"/>
                </a:solidFill>
                <a:latin typeface="Segoe UI Semibold" panose="020B0702040204020203" pitchFamily="34" charset="0"/>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6782284" y="3403091"/>
            <a:ext cx="4571516"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5454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3CF1A2-3CAC-4564-B483-2E3C1F93E538}"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468069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5"/>
            <a:ext cx="12192000" cy="2581275"/>
          </a:xfrm>
          <a:prstGeom prst="rect">
            <a:avLst/>
          </a:prstGeom>
        </p:spPr>
      </p:pic>
      <p:sp>
        <p:nvSpPr>
          <p:cNvPr id="2" name="Title 1"/>
          <p:cNvSpPr>
            <a:spLocks noGrp="1"/>
          </p:cNvSpPr>
          <p:nvPr>
            <p:ph type="title"/>
          </p:nvPr>
        </p:nvSpPr>
        <p:spPr>
          <a:xfrm>
            <a:off x="7429500" y="1187888"/>
            <a:ext cx="3917950" cy="1692274"/>
          </a:xfrm>
        </p:spPr>
        <p:txBody>
          <a:bodyPr anchor="b"/>
          <a:lstStyle>
            <a:lvl1pPr algn="ctr">
              <a:defRPr sz="6000">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429500" y="3316252"/>
            <a:ext cx="3924300" cy="1500187"/>
          </a:xfrm>
        </p:spPr>
        <p:txBody>
          <a:bodyPr/>
          <a:lstStyle>
            <a:lvl1pPr marL="0" indent="0" algn="ctr">
              <a:buNone/>
              <a:defRPr sz="2400">
                <a:solidFill>
                  <a:srgbClr val="0035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grpSp>
        <p:nvGrpSpPr>
          <p:cNvPr id="8" name="Group 7"/>
          <p:cNvGrpSpPr/>
          <p:nvPr userDrawn="1"/>
        </p:nvGrpSpPr>
        <p:grpSpPr>
          <a:xfrm>
            <a:off x="725261" y="215901"/>
            <a:ext cx="5634351" cy="2757960"/>
            <a:chOff x="543945" y="939114"/>
            <a:chExt cx="4225763" cy="2034745"/>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945" y="1569226"/>
              <a:ext cx="3673829" cy="711249"/>
            </a:xfrm>
            <a:prstGeom prst="rect">
              <a:avLst/>
            </a:prstGeom>
          </p:spPr>
        </p:pic>
        <p:cxnSp>
          <p:nvCxnSpPr>
            <p:cNvPr id="10" name="Straight Connector 9"/>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879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97488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206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35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3CF1A2-3CAC-4564-B483-2E3C1F93E538}"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37059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63DA3-290C-4961-B86C-CB743AC9023F}"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3004664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1A2-3CAC-4564-B483-2E3C1F93E538}"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771A7-AF6A-44EE-85DB-F1B8B04FEC87}"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784197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1A2-3CAC-4564-B483-2E3C1F93E538}"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771A7-AF6A-44EE-85DB-F1B8B04FEC87}"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25" t="49815" r="10306" b="36976"/>
          <a:stretch/>
        </p:blipFill>
        <p:spPr>
          <a:xfrm>
            <a:off x="0" y="6176964"/>
            <a:ext cx="12192000" cy="679451"/>
          </a:xfrm>
          <a:prstGeom prst="rect">
            <a:avLst/>
          </a:prstGeom>
        </p:spPr>
      </p:pic>
    </p:spTree>
    <p:extLst>
      <p:ext uri="{BB962C8B-B14F-4D97-AF65-F5344CB8AC3E}">
        <p14:creationId xmlns:p14="http://schemas.microsoft.com/office/powerpoint/2010/main" val="1998537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00359E"/>
                </a:solidFill>
              </a:defRPr>
            </a:lvl1pPr>
            <a:lvl2pPr>
              <a:defRPr sz="2800">
                <a:solidFill>
                  <a:srgbClr val="00359E"/>
                </a:solidFill>
              </a:defRPr>
            </a:lvl2pPr>
            <a:lvl3pPr>
              <a:defRPr sz="2400">
                <a:solidFill>
                  <a:srgbClr val="00359E"/>
                </a:solidFill>
              </a:defRPr>
            </a:lvl3pPr>
            <a:lvl4pPr>
              <a:defRPr sz="2000">
                <a:solidFill>
                  <a:srgbClr val="00359E"/>
                </a:solidFill>
              </a:defRPr>
            </a:lvl4pPr>
            <a:lvl5pPr>
              <a:defRPr sz="2000">
                <a:solidFill>
                  <a:srgbClr val="00359E"/>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304175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2060"/>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rgbClr val="00359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359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13CF1A2-3CAC-4564-B483-2E3C1F93E53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324614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359E"/>
                </a:solidFill>
              </a:defRPr>
            </a:lvl1pPr>
            <a:lvl2pPr>
              <a:defRPr>
                <a:solidFill>
                  <a:srgbClr val="00359E"/>
                </a:solidFill>
              </a:defRPr>
            </a:lvl2pPr>
            <a:lvl3pPr>
              <a:defRPr>
                <a:solidFill>
                  <a:srgbClr val="00359E"/>
                </a:solidFill>
              </a:defRPr>
            </a:lvl3pPr>
            <a:lvl4pPr>
              <a:defRPr>
                <a:solidFill>
                  <a:srgbClr val="00359E"/>
                </a:solidFill>
              </a:defRPr>
            </a:lvl4pPr>
            <a:lvl5pPr>
              <a:defRPr>
                <a:solidFill>
                  <a:srgbClr val="00359E"/>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552041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spTree>
    <p:extLst>
      <p:ext uri="{BB962C8B-B14F-4D97-AF65-F5344CB8AC3E}">
        <p14:creationId xmlns:p14="http://schemas.microsoft.com/office/powerpoint/2010/main" val="1619195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3CF1A2-3CAC-4564-B483-2E3C1F93E53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15"/>
          <a:stretch/>
        </p:blipFill>
        <p:spPr>
          <a:xfrm>
            <a:off x="0" y="4276726"/>
            <a:ext cx="12192000" cy="2581275"/>
          </a:xfrm>
          <a:prstGeom prst="rect">
            <a:avLst/>
          </a:prstGeom>
        </p:spPr>
      </p:pic>
      <p:sp>
        <p:nvSpPr>
          <p:cNvPr id="8" name="Title 1"/>
          <p:cNvSpPr>
            <a:spLocks noGrp="1"/>
          </p:cNvSpPr>
          <p:nvPr>
            <p:ph type="ctrTitle"/>
          </p:nvPr>
        </p:nvSpPr>
        <p:spPr>
          <a:xfrm>
            <a:off x="7084544" y="792847"/>
            <a:ext cx="4390768" cy="2387600"/>
          </a:xfrm>
        </p:spPr>
        <p:txBody>
          <a:bodyPr anchor="b">
            <a:noAutofit/>
          </a:bodyPr>
          <a:lstStyle>
            <a:lvl1pPr algn="ctr">
              <a:defRPr sz="4800">
                <a:solidFill>
                  <a:srgbClr val="002060"/>
                </a:solidFill>
                <a:latin typeface="Segoe UI Semibold" panose="020B0702040204020203"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7084544" y="3272523"/>
            <a:ext cx="4390768" cy="829919"/>
          </a:xfrm>
        </p:spPr>
        <p:txBody>
          <a:bodyPr/>
          <a:lstStyle>
            <a:lvl1pPr marL="0" indent="0" algn="ctr">
              <a:buNone/>
              <a:defRPr sz="2400">
                <a:solidFill>
                  <a:srgbClr val="00359E"/>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10" name="Group 9"/>
          <p:cNvGrpSpPr/>
          <p:nvPr userDrawn="1"/>
        </p:nvGrpSpPr>
        <p:grpSpPr>
          <a:xfrm>
            <a:off x="1816100" y="939115"/>
            <a:ext cx="4543512" cy="2034745"/>
            <a:chOff x="543945" y="939114"/>
            <a:chExt cx="4225763" cy="2034745"/>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945" y="1569226"/>
              <a:ext cx="3673829" cy="711249"/>
            </a:xfrm>
            <a:prstGeom prst="rect">
              <a:avLst/>
            </a:prstGeom>
          </p:spPr>
        </p:pic>
        <p:cxnSp>
          <p:nvCxnSpPr>
            <p:cNvPr id="12" name="Straight Connector 11"/>
            <p:cNvCxnSpPr/>
            <p:nvPr userDrawn="1"/>
          </p:nvCxnSpPr>
          <p:spPr>
            <a:xfrm>
              <a:off x="4769708" y="939114"/>
              <a:ext cx="0" cy="203474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448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2755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85120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1939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63DA3-290C-4961-B86C-CB743AC9023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54228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63DA3-290C-4961-B86C-CB743AC9023F}"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30305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63DA3-290C-4961-B86C-CB743AC9023F}"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15706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63DA3-290C-4961-B86C-CB743AC9023F}"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310840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63DA3-290C-4961-B86C-CB743AC9023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2253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63DA3-290C-4961-B86C-CB743AC9023F}"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BF345-BC53-478F-BD94-4892519E9854}" type="slidenum">
              <a:rPr lang="en-US" smtClean="0"/>
              <a:t>‹#›</a:t>
            </a:fld>
            <a:endParaRPr lang="en-US"/>
          </a:p>
        </p:txBody>
      </p:sp>
    </p:spTree>
    <p:extLst>
      <p:ext uri="{BB962C8B-B14F-4D97-AF65-F5344CB8AC3E}">
        <p14:creationId xmlns:p14="http://schemas.microsoft.com/office/powerpoint/2010/main" val="257656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63DA3-290C-4961-B86C-CB743AC9023F}"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BF345-BC53-478F-BD94-4892519E9854}" type="slidenum">
              <a:rPr lang="en-US" smtClean="0"/>
              <a:t>‹#›</a:t>
            </a:fld>
            <a:endParaRPr lang="en-US"/>
          </a:p>
        </p:txBody>
      </p:sp>
    </p:spTree>
    <p:extLst>
      <p:ext uri="{BB962C8B-B14F-4D97-AF65-F5344CB8AC3E}">
        <p14:creationId xmlns:p14="http://schemas.microsoft.com/office/powerpoint/2010/main" val="192632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F1A2-3CAC-4564-B483-2E3C1F93E538}"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l="11067" t="50193" r="9864" b="36598"/>
          <a:stretch/>
        </p:blipFill>
        <p:spPr>
          <a:xfrm>
            <a:off x="0" y="6176964"/>
            <a:ext cx="12192000" cy="679451"/>
          </a:xfrm>
          <a:prstGeom prst="rect">
            <a:avLst/>
          </a:prstGeom>
        </p:spPr>
      </p:pic>
    </p:spTree>
    <p:extLst>
      <p:ext uri="{BB962C8B-B14F-4D97-AF65-F5344CB8AC3E}">
        <p14:creationId xmlns:p14="http://schemas.microsoft.com/office/powerpoint/2010/main" val="2702790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a:solidFill>
            <a:srgbClr val="0070C0"/>
          </a:solidFill>
          <a:latin typeface="Segoe UI Semilight" panose="020B0402040204020203" pitchFamily="34" charset="0"/>
          <a:ea typeface="+mj-ea"/>
          <a:cs typeface="Segoe UI Semilight" panose="020B04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F1A2-3CAC-4564-B483-2E3C1F93E538}"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771A7-AF6A-44EE-85DB-F1B8B04FEC87}" type="slidenum">
              <a:rPr lang="en-US" smtClean="0"/>
              <a:t>‹#›</a:t>
            </a:fld>
            <a:endParaRPr lang="en-US"/>
          </a:p>
        </p:txBody>
      </p:sp>
      <p:pic>
        <p:nvPicPr>
          <p:cNvPr id="7" name="Pictur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l="11067" t="50193" r="9864" b="36598"/>
          <a:stretch/>
        </p:blipFill>
        <p:spPr>
          <a:xfrm>
            <a:off x="0" y="6176964"/>
            <a:ext cx="12192000" cy="679451"/>
          </a:xfrm>
          <a:prstGeom prst="rect">
            <a:avLst/>
          </a:prstGeom>
        </p:spPr>
      </p:pic>
    </p:spTree>
    <p:extLst>
      <p:ext uri="{BB962C8B-B14F-4D97-AF65-F5344CB8AC3E}">
        <p14:creationId xmlns:p14="http://schemas.microsoft.com/office/powerpoint/2010/main" val="8367572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b="1" kern="1200">
          <a:solidFill>
            <a:srgbClr val="0070C0"/>
          </a:solidFill>
          <a:latin typeface="Segoe UI Semilight" panose="020B0402040204020203" pitchFamily="34" charset="0"/>
          <a:ea typeface="+mj-ea"/>
          <a:cs typeface="Segoe UI Semilight" panose="020B04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ideo" Target="file:///\\WXTAC\PROCESSORS\AWR\BFNGS\awtt0501\valid_00may13.avi" TargetMode="Externa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a.gov/nextgen/programs/weather/suggestion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7358743" y="3156488"/>
            <a:ext cx="3876006" cy="1389386"/>
          </a:xfrm>
        </p:spPr>
        <p:txBody>
          <a:bodyPr>
            <a:normAutofit fontScale="85000" lnSpcReduction="20000"/>
          </a:bodyPr>
          <a:lstStyle/>
          <a:p>
            <a:r>
              <a:rPr lang="en-US" dirty="0" smtClean="0"/>
              <a:t>Jason Baker </a:t>
            </a:r>
            <a:endParaRPr lang="en-US" dirty="0"/>
          </a:p>
          <a:p>
            <a:r>
              <a:rPr lang="en-US" dirty="0" smtClean="0"/>
              <a:t>Aviation </a:t>
            </a:r>
            <a:r>
              <a:rPr lang="en-US" dirty="0"/>
              <a:t>Weather Division</a:t>
            </a:r>
          </a:p>
          <a:p>
            <a:r>
              <a:rPr lang="en-US" dirty="0"/>
              <a:t>NextGen Organization</a:t>
            </a:r>
          </a:p>
          <a:p>
            <a:r>
              <a:rPr lang="en-US" dirty="0"/>
              <a:t>Federal Aviation Administration</a:t>
            </a:r>
          </a:p>
          <a:p>
            <a:endParaRPr lang="en-US" dirty="0"/>
          </a:p>
        </p:txBody>
      </p:sp>
      <p:sp>
        <p:nvSpPr>
          <p:cNvPr id="5" name="Title 2"/>
          <p:cNvSpPr>
            <a:spLocks noGrp="1"/>
          </p:cNvSpPr>
          <p:nvPr>
            <p:ph type="ctrTitle"/>
          </p:nvPr>
        </p:nvSpPr>
        <p:spPr>
          <a:xfrm>
            <a:off x="6679474" y="941131"/>
            <a:ext cx="5234544" cy="2215357"/>
          </a:xfrm>
        </p:spPr>
        <p:txBody>
          <a:bodyPr/>
          <a:lstStyle/>
          <a:p>
            <a:r>
              <a:rPr lang="en-US" dirty="0"/>
              <a:t>Aviation Weather </a:t>
            </a:r>
            <a:r>
              <a:rPr lang="en-US" dirty="0" smtClean="0"/>
              <a:t>Division</a:t>
            </a:r>
            <a:endParaRPr lang="en-US" dirty="0"/>
          </a:p>
        </p:txBody>
      </p:sp>
      <p:sp>
        <p:nvSpPr>
          <p:cNvPr id="6" name="Subtitle 1"/>
          <p:cNvSpPr txBox="1">
            <a:spLocks/>
          </p:cNvSpPr>
          <p:nvPr/>
        </p:nvSpPr>
        <p:spPr>
          <a:xfrm>
            <a:off x="244532" y="3156488"/>
            <a:ext cx="5755673" cy="138938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59E"/>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060"/>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060"/>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Presented to: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NASA GPM-ACCP Transportation and Logistics Workshop</a:t>
            </a:r>
            <a:endParaRPr kumimoji="0" lang="en-US" sz="24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smtClean="0"/>
              <a:t>November</a:t>
            </a:r>
            <a:r>
              <a:rPr kumimoji="0" lang="en-US" sz="2400" b="0" i="0" u="none" strike="noStrike" kern="1200" cap="none" spc="0" normalizeH="0" baseline="0" noProof="0" dirty="0" smtClean="0">
                <a:ln>
                  <a:noFill/>
                </a:ln>
                <a:solidFill>
                  <a:srgbClr val="00359E"/>
                </a:solidFill>
                <a:effectLst/>
                <a:uLnTx/>
                <a:uFillTx/>
                <a:latin typeface="Segoe UI Semilight" panose="020B0402040204020203" pitchFamily="34" charset="0"/>
                <a:ea typeface="+mn-ea"/>
                <a:cs typeface="Segoe UI Semilight" panose="020B0402040204020203" pitchFamily="34" charset="0"/>
              </a:rPr>
              <a:t> 4, </a:t>
            </a:r>
            <a:r>
              <a:rPr kumimoji="0" lang="en-US" sz="24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2020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98798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AWRP 20 Year History of Success</a:t>
            </a:r>
          </a:p>
        </p:txBody>
      </p:sp>
      <p:sp>
        <p:nvSpPr>
          <p:cNvPr id="14" name="TextBox 9"/>
          <p:cNvSpPr txBox="1">
            <a:spLocks noChangeArrowheads="1"/>
          </p:cNvSpPr>
          <p:nvPr/>
        </p:nvSpPr>
        <p:spPr bwMode="auto">
          <a:xfrm>
            <a:off x="281098" y="1445680"/>
            <a:ext cx="2011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1998: 40KM; 2002: 20KM;</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2005: 13KM</a:t>
            </a:r>
          </a:p>
        </p:txBody>
      </p:sp>
      <p:pic>
        <p:nvPicPr>
          <p:cNvPr id="15" name="Picture 6" descr="e32LAv980224"/>
          <p:cNvPicPr>
            <a:picLocks noChangeAspect="1" noChangeArrowheads="1"/>
          </p:cNvPicPr>
          <p:nvPr/>
        </p:nvPicPr>
        <p:blipFill>
          <a:blip r:embed="rId3" cstate="print">
            <a:extLst>
              <a:ext uri="{28A0092B-C50C-407E-A947-70E740481C1C}">
                <a14:useLocalDpi xmlns:a14="http://schemas.microsoft.com/office/drawing/2010/main" val="0"/>
              </a:ext>
            </a:extLst>
          </a:blip>
          <a:srcRect r="4286"/>
          <a:stretch>
            <a:fillRect/>
          </a:stretch>
        </p:blipFill>
        <p:spPr bwMode="auto">
          <a:xfrm>
            <a:off x="385809" y="1900688"/>
            <a:ext cx="1802398" cy="14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valid_00may13.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481739" y="1900688"/>
            <a:ext cx="2168805" cy="141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3300104" y="1630346"/>
            <a:ext cx="532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2001</a:t>
            </a:r>
          </a:p>
        </p:txBody>
      </p:sp>
      <p:sp>
        <p:nvSpPr>
          <p:cNvPr id="21" name="TextBox 8"/>
          <p:cNvSpPr txBox="1">
            <a:spLocks noChangeArrowheads="1"/>
          </p:cNvSpPr>
          <p:nvPr/>
        </p:nvSpPr>
        <p:spPr bwMode="auto">
          <a:xfrm>
            <a:off x="4592013" y="1261014"/>
            <a:ext cx="2747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2002: CIP; 2004: FIP; 2011: FIP Severity;</a:t>
            </a:r>
            <a:b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b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2012: CIP/FIP RAP; 2014: CIP/FIP High</a:t>
            </a:r>
            <a:b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b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Res; 2018; IP Alaska</a:t>
            </a:r>
          </a:p>
        </p:txBody>
      </p:sp>
      <p:sp>
        <p:nvSpPr>
          <p:cNvPr id="22" name="TextBox 9"/>
          <p:cNvSpPr txBox="1">
            <a:spLocks noChangeArrowheads="1"/>
          </p:cNvSpPr>
          <p:nvPr/>
        </p:nvSpPr>
        <p:spPr bwMode="auto">
          <a:xfrm>
            <a:off x="339334" y="3342033"/>
            <a:ext cx="1895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Rapid Update Cycle (RUC)</a:t>
            </a:r>
          </a:p>
        </p:txBody>
      </p:sp>
      <p:sp>
        <p:nvSpPr>
          <p:cNvPr id="23" name="TextBox 9"/>
          <p:cNvSpPr txBox="1">
            <a:spLocks noChangeArrowheads="1"/>
          </p:cNvSpPr>
          <p:nvPr/>
        </p:nvSpPr>
        <p:spPr bwMode="auto">
          <a:xfrm>
            <a:off x="2387948" y="3342033"/>
            <a:ext cx="235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National Convective Wx Forecast</a:t>
            </a:r>
          </a:p>
        </p:txBody>
      </p:sp>
      <p:sp>
        <p:nvSpPr>
          <p:cNvPr id="12" name="TextBox 9"/>
          <p:cNvSpPr txBox="1">
            <a:spLocks noChangeArrowheads="1"/>
          </p:cNvSpPr>
          <p:nvPr/>
        </p:nvSpPr>
        <p:spPr bwMode="auto">
          <a:xfrm>
            <a:off x="5384435" y="3342033"/>
            <a:ext cx="1162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Icing Forecasts</a:t>
            </a:r>
          </a:p>
        </p:txBody>
      </p:sp>
      <p:sp>
        <p:nvSpPr>
          <p:cNvPr id="16" name="TextBox 11"/>
          <p:cNvSpPr txBox="1">
            <a:spLocks noChangeArrowheads="1"/>
          </p:cNvSpPr>
          <p:nvPr/>
        </p:nvSpPr>
        <p:spPr bwMode="auto">
          <a:xfrm>
            <a:off x="7422013" y="1261014"/>
            <a:ext cx="1971370" cy="646331"/>
          </a:xfrm>
          <a:prstGeom prst="rect">
            <a:avLst/>
          </a:prstGeom>
          <a:noFill/>
          <a:ln>
            <a:noFill/>
          </a:ln>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2003: Aviation Digital Data Service (ADDS); </a:t>
            </a:r>
            <a:b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b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2016: aviationweather.gov</a:t>
            </a:r>
          </a:p>
        </p:txBody>
      </p:sp>
      <p:sp>
        <p:nvSpPr>
          <p:cNvPr id="25" name="TextBox 9"/>
          <p:cNvSpPr txBox="1">
            <a:spLocks noChangeArrowheads="1"/>
          </p:cNvSpPr>
          <p:nvPr/>
        </p:nvSpPr>
        <p:spPr bwMode="auto">
          <a:xfrm>
            <a:off x="7567024" y="3342033"/>
            <a:ext cx="1681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Web-based Products</a:t>
            </a:r>
          </a:p>
        </p:txBody>
      </p:sp>
      <p:sp>
        <p:nvSpPr>
          <p:cNvPr id="26" name="TextBox 6"/>
          <p:cNvSpPr txBox="1">
            <a:spLocks noChangeArrowheads="1"/>
          </p:cNvSpPr>
          <p:nvPr/>
        </p:nvSpPr>
        <p:spPr bwMode="auto">
          <a:xfrm>
            <a:off x="9399752" y="1261014"/>
            <a:ext cx="2704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2003: GTG; 2010: GTG2 (Mid-Levels); </a:t>
            </a:r>
            <a:b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b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2015 GTG3 (</a:t>
            </a:r>
            <a:r>
              <a:rPr kumimoji="0" lang="en-US" altLang="en-US" sz="1200" b="0" i="0" u="none" strike="noStrike" kern="1200" cap="none" spc="0" normalizeH="0" baseline="0" noProof="0" dirty="0" err="1">
                <a:ln>
                  <a:noFill/>
                </a:ln>
                <a:solidFill>
                  <a:srgbClr val="00359E"/>
                </a:solidFill>
                <a:effectLst/>
                <a:uLnTx/>
                <a:uFillTx/>
                <a:latin typeface="Segoe UI Semilight" panose="020B0402040204020203" pitchFamily="34" charset="0"/>
                <a:ea typeface="+mn-ea"/>
                <a:cs typeface="Segoe UI Semilight" panose="020B0402040204020203" pitchFamily="34" charset="0"/>
              </a:rPr>
              <a:t>MtnWv</a:t>
            </a: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 &amp; Low </a:t>
            </a:r>
            <a:r>
              <a:rPr kumimoji="0" lang="en-US" altLang="en-US" sz="1200" b="0" i="0" u="none" strike="noStrike" kern="1200" cap="none" spc="0" normalizeH="0" baseline="0" noProof="0" dirty="0" err="1">
                <a:ln>
                  <a:noFill/>
                </a:ln>
                <a:solidFill>
                  <a:srgbClr val="00359E"/>
                </a:solidFill>
                <a:effectLst/>
                <a:uLnTx/>
                <a:uFillTx/>
                <a:latin typeface="Segoe UI Semilight" panose="020B0402040204020203" pitchFamily="34" charset="0"/>
                <a:ea typeface="+mn-ea"/>
                <a:cs typeface="Segoe UI Semilight" panose="020B0402040204020203" pitchFamily="34" charset="0"/>
              </a:rPr>
              <a:t>Lvl</a:t>
            </a: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2019 GTG-N (Experimental)</a:t>
            </a:r>
          </a:p>
        </p:txBody>
      </p:sp>
      <p:sp>
        <p:nvSpPr>
          <p:cNvPr id="29" name="TextBox 17"/>
          <p:cNvSpPr txBox="1">
            <a:spLocks noChangeArrowheads="1"/>
          </p:cNvSpPr>
          <p:nvPr/>
        </p:nvSpPr>
        <p:spPr bwMode="auto">
          <a:xfrm>
            <a:off x="397333" y="3948921"/>
            <a:ext cx="185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2007: Experimental ADDS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2015: Operational ADDS</a:t>
            </a:r>
          </a:p>
        </p:txBody>
      </p:sp>
      <p:sp>
        <p:nvSpPr>
          <p:cNvPr id="32" name="TextBox 16"/>
          <p:cNvSpPr txBox="1">
            <a:spLocks noChangeArrowheads="1"/>
          </p:cNvSpPr>
          <p:nvPr/>
        </p:nvSpPr>
        <p:spPr bwMode="auto">
          <a:xfrm>
            <a:off x="2871536" y="4133587"/>
            <a:ext cx="1570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2012; Updated 2018</a:t>
            </a:r>
          </a:p>
        </p:txBody>
      </p:sp>
      <p:sp>
        <p:nvSpPr>
          <p:cNvPr id="35" name="TextBox 15"/>
          <p:cNvSpPr txBox="1">
            <a:spLocks noChangeArrowheads="1"/>
          </p:cNvSpPr>
          <p:nvPr/>
        </p:nvSpPr>
        <p:spPr bwMode="auto">
          <a:xfrm>
            <a:off x="5289293" y="4133587"/>
            <a:ext cx="14861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2014; Updated 2018</a:t>
            </a:r>
          </a:p>
        </p:txBody>
      </p:sp>
      <p:sp>
        <p:nvSpPr>
          <p:cNvPr id="38" name="TextBox 16"/>
          <p:cNvSpPr txBox="1">
            <a:spLocks noChangeArrowheads="1"/>
          </p:cNvSpPr>
          <p:nvPr/>
        </p:nvSpPr>
        <p:spPr bwMode="auto">
          <a:xfrm>
            <a:off x="8054610" y="4133587"/>
            <a:ext cx="638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2014</a:t>
            </a:r>
          </a:p>
        </p:txBody>
      </p:sp>
      <p:pic>
        <p:nvPicPr>
          <p:cNvPr id="39" name="Picture 38" descr="CREF_20100606_032000_45.500000-95.86000137.500000_61.png"/>
          <p:cNvPicPr>
            <a:picLocks noChangeAspect="1"/>
          </p:cNvPicPr>
          <p:nvPr/>
        </p:nvPicPr>
        <p:blipFill rotWithShape="1">
          <a:blip r:embed="rId5" cstate="print">
            <a:extLst>
              <a:ext uri="{28A0092B-C50C-407E-A947-70E740481C1C}">
                <a14:useLocalDpi xmlns:a14="http://schemas.microsoft.com/office/drawing/2010/main" val="0"/>
              </a:ext>
            </a:extLst>
          </a:blip>
          <a:srcRect t="8097"/>
          <a:stretch/>
        </p:blipFill>
        <p:spPr bwMode="auto">
          <a:xfrm>
            <a:off x="7474122" y="4382648"/>
            <a:ext cx="1799730" cy="130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02" r="16276" b="5518"/>
          <a:stretch/>
        </p:blipFill>
        <p:spPr bwMode="auto">
          <a:xfrm>
            <a:off x="9652930" y="4378306"/>
            <a:ext cx="2094271" cy="13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16"/>
          <p:cNvSpPr txBox="1">
            <a:spLocks noChangeArrowheads="1"/>
          </p:cNvSpPr>
          <p:nvPr/>
        </p:nvSpPr>
        <p:spPr bwMode="auto">
          <a:xfrm>
            <a:off x="10444882" y="4133587"/>
            <a:ext cx="5103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2017</a:t>
            </a:r>
          </a:p>
        </p:txBody>
      </p:sp>
      <p:sp>
        <p:nvSpPr>
          <p:cNvPr id="43" name="TextBox 9"/>
          <p:cNvSpPr txBox="1">
            <a:spLocks noChangeArrowheads="1"/>
          </p:cNvSpPr>
          <p:nvPr/>
        </p:nvSpPr>
        <p:spPr bwMode="auto">
          <a:xfrm>
            <a:off x="9945348" y="3342033"/>
            <a:ext cx="1613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Turbulence Forecasts</a:t>
            </a:r>
          </a:p>
        </p:txBody>
      </p:sp>
      <p:pic>
        <p:nvPicPr>
          <p:cNvPr id="3" name="Picture 2"/>
          <p:cNvPicPr>
            <a:picLocks noChangeAspect="1"/>
          </p:cNvPicPr>
          <p:nvPr/>
        </p:nvPicPr>
        <p:blipFill>
          <a:blip r:embed="rId7"/>
          <a:stretch>
            <a:fillRect/>
          </a:stretch>
        </p:blipFill>
        <p:spPr>
          <a:xfrm>
            <a:off x="317892" y="4413579"/>
            <a:ext cx="2015260" cy="1266278"/>
          </a:xfrm>
          <a:prstGeom prst="rect">
            <a:avLst/>
          </a:prstGeom>
        </p:spPr>
      </p:pic>
      <p:sp>
        <p:nvSpPr>
          <p:cNvPr id="44" name="TextBox 9"/>
          <p:cNvSpPr txBox="1">
            <a:spLocks noChangeArrowheads="1"/>
          </p:cNvSpPr>
          <p:nvPr/>
        </p:nvSpPr>
        <p:spPr bwMode="auto">
          <a:xfrm>
            <a:off x="301725" y="5689517"/>
            <a:ext cx="2047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Helicopter Emergency Medical Services </a:t>
            </a:r>
          </a:p>
        </p:txBody>
      </p:sp>
      <p:sp>
        <p:nvSpPr>
          <p:cNvPr id="45" name="TextBox 9"/>
          <p:cNvSpPr txBox="1">
            <a:spLocks noChangeArrowheads="1"/>
          </p:cNvSpPr>
          <p:nvPr/>
        </p:nvSpPr>
        <p:spPr bwMode="auto">
          <a:xfrm>
            <a:off x="2871536" y="5689517"/>
            <a:ext cx="1570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Rapid Refresh (RAP)</a:t>
            </a:r>
          </a:p>
        </p:txBody>
      </p:sp>
      <p:pic>
        <p:nvPicPr>
          <p:cNvPr id="5" name="Picture 4"/>
          <p:cNvPicPr>
            <a:picLocks noChangeAspect="1"/>
          </p:cNvPicPr>
          <p:nvPr/>
        </p:nvPicPr>
        <p:blipFill>
          <a:blip r:embed="rId8"/>
          <a:stretch>
            <a:fillRect/>
          </a:stretch>
        </p:blipFill>
        <p:spPr>
          <a:xfrm>
            <a:off x="2619178" y="4410586"/>
            <a:ext cx="2075074" cy="1269271"/>
          </a:xfrm>
          <a:prstGeom prst="rect">
            <a:avLst/>
          </a:prstGeom>
          <a:ln>
            <a:solidFill>
              <a:schemeClr val="tx1"/>
            </a:solidFill>
          </a:ln>
        </p:spPr>
      </p:pic>
      <p:pic>
        <p:nvPicPr>
          <p:cNvPr id="6" name="Picture 5"/>
          <p:cNvPicPr>
            <a:picLocks noChangeAspect="1"/>
          </p:cNvPicPr>
          <p:nvPr/>
        </p:nvPicPr>
        <p:blipFill>
          <a:blip r:embed="rId9"/>
          <a:stretch>
            <a:fillRect/>
          </a:stretch>
        </p:blipFill>
        <p:spPr>
          <a:xfrm>
            <a:off x="5043589" y="4400278"/>
            <a:ext cx="1977565" cy="1289885"/>
          </a:xfrm>
          <a:prstGeom prst="rect">
            <a:avLst/>
          </a:prstGeom>
          <a:ln>
            <a:solidFill>
              <a:schemeClr val="tx1"/>
            </a:solidFill>
          </a:ln>
        </p:spPr>
      </p:pic>
      <p:sp>
        <p:nvSpPr>
          <p:cNvPr id="46" name="TextBox 9"/>
          <p:cNvSpPr txBox="1">
            <a:spLocks noChangeArrowheads="1"/>
          </p:cNvSpPr>
          <p:nvPr/>
        </p:nvSpPr>
        <p:spPr bwMode="auto">
          <a:xfrm>
            <a:off x="5043588" y="5689517"/>
            <a:ext cx="1977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High-Resolution Rapid Refresh (HRRR)</a:t>
            </a:r>
          </a:p>
        </p:txBody>
      </p:sp>
      <p:sp>
        <p:nvSpPr>
          <p:cNvPr id="47" name="TextBox 9"/>
          <p:cNvSpPr txBox="1">
            <a:spLocks noChangeArrowheads="1"/>
          </p:cNvSpPr>
          <p:nvPr/>
        </p:nvSpPr>
        <p:spPr bwMode="auto">
          <a:xfrm>
            <a:off x="7405859" y="5689517"/>
            <a:ext cx="1936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Multi-Radar, Multi-Sensor (MRMS) </a:t>
            </a:r>
          </a:p>
        </p:txBody>
      </p:sp>
      <p:sp>
        <p:nvSpPr>
          <p:cNvPr id="48" name="TextBox 9"/>
          <p:cNvSpPr txBox="1">
            <a:spLocks noChangeArrowheads="1"/>
          </p:cNvSpPr>
          <p:nvPr/>
        </p:nvSpPr>
        <p:spPr bwMode="auto">
          <a:xfrm>
            <a:off x="9674339" y="5689517"/>
            <a:ext cx="2051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359E"/>
                </a:solidFill>
                <a:effectLst/>
                <a:uLnTx/>
                <a:uFillTx/>
                <a:latin typeface="Segoe UI Semilight" panose="020B0402040204020203" pitchFamily="34" charset="0"/>
                <a:ea typeface="+mn-ea"/>
                <a:cs typeface="Segoe UI Semilight" panose="020B0402040204020203" pitchFamily="34" charset="0"/>
              </a:rPr>
              <a:t>Offshore Precipitation Capability (OPC)</a:t>
            </a:r>
          </a:p>
        </p:txBody>
      </p:sp>
      <p:pic>
        <p:nvPicPr>
          <p:cNvPr id="7" name="Picture 6"/>
          <p:cNvPicPr>
            <a:picLocks noChangeAspect="1"/>
          </p:cNvPicPr>
          <p:nvPr/>
        </p:nvPicPr>
        <p:blipFill>
          <a:blip r:embed="rId10"/>
          <a:stretch>
            <a:fillRect/>
          </a:stretch>
        </p:blipFill>
        <p:spPr>
          <a:xfrm>
            <a:off x="4897600" y="1927783"/>
            <a:ext cx="2136057" cy="1412805"/>
          </a:xfrm>
          <a:prstGeom prst="rect">
            <a:avLst/>
          </a:prstGeom>
          <a:ln>
            <a:solidFill>
              <a:schemeClr val="tx1"/>
            </a:solidFill>
          </a:ln>
        </p:spPr>
      </p:pic>
      <p:pic>
        <p:nvPicPr>
          <p:cNvPr id="8" name="Picture 7"/>
          <p:cNvPicPr>
            <a:picLocks noChangeAspect="1"/>
          </p:cNvPicPr>
          <p:nvPr/>
        </p:nvPicPr>
        <p:blipFill>
          <a:blip r:embed="rId11"/>
          <a:stretch>
            <a:fillRect/>
          </a:stretch>
        </p:blipFill>
        <p:spPr>
          <a:xfrm>
            <a:off x="7287167" y="1921801"/>
            <a:ext cx="2241063" cy="1392789"/>
          </a:xfrm>
          <a:prstGeom prst="rect">
            <a:avLst/>
          </a:prstGeom>
          <a:ln>
            <a:solidFill>
              <a:schemeClr val="tx1"/>
            </a:solidFill>
          </a:ln>
        </p:spPr>
      </p:pic>
      <p:pic>
        <p:nvPicPr>
          <p:cNvPr id="9" name="Picture 8"/>
          <p:cNvPicPr>
            <a:picLocks noChangeAspect="1"/>
          </p:cNvPicPr>
          <p:nvPr/>
        </p:nvPicPr>
        <p:blipFill>
          <a:blip r:embed="rId12"/>
          <a:stretch>
            <a:fillRect/>
          </a:stretch>
        </p:blipFill>
        <p:spPr>
          <a:xfrm>
            <a:off x="9775286" y="1921801"/>
            <a:ext cx="1953362" cy="1392789"/>
          </a:xfrm>
          <a:prstGeom prst="rect">
            <a:avLst/>
          </a:prstGeom>
          <a:ln>
            <a:solidFill>
              <a:schemeClr val="tx1"/>
            </a:solidFill>
          </a:ln>
        </p:spPr>
      </p:pic>
    </p:spTree>
    <p:extLst>
      <p:ext uri="{BB962C8B-B14F-4D97-AF65-F5344CB8AC3E}">
        <p14:creationId xmlns:p14="http://schemas.microsoft.com/office/powerpoint/2010/main" val="228425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1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4081"/>
            <a:ext cx="10248405" cy="1143000"/>
          </a:xfrm>
        </p:spPr>
        <p:txBody>
          <a:bodyPr>
            <a:normAutofit/>
          </a:bodyPr>
          <a:lstStyle/>
          <a:p>
            <a:pPr algn="ctr"/>
            <a:r>
              <a:rPr lang="en-US" dirty="0" smtClean="0">
                <a:ea typeface="Segoe UI Historic" panose="020B0502040204020203" pitchFamily="34" charset="0"/>
              </a:rPr>
              <a:t>Offshore Precipitation Capability Overview</a:t>
            </a:r>
            <a:endParaRPr lang="en-US" dirty="0">
              <a:ea typeface="Segoe UI Historic" panose="020B0502040204020203" pitchFamily="34" charset="0"/>
            </a:endParaRPr>
          </a:p>
        </p:txBody>
      </p:sp>
      <p:sp>
        <p:nvSpPr>
          <p:cNvPr id="4" name="Right Arrow 3"/>
          <p:cNvSpPr/>
          <p:nvPr/>
        </p:nvSpPr>
        <p:spPr>
          <a:xfrm rot="5400000">
            <a:off x="7875486" y="3716587"/>
            <a:ext cx="303225" cy="26642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6296024" y="2479978"/>
            <a:ext cx="3636975" cy="1317579"/>
          </a:xfrm>
          <a:prstGeom prst="roundRect">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rot="5400000">
            <a:off x="7873483" y="2177060"/>
            <a:ext cx="303225" cy="26642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1"/>
          <p:cNvSpPr txBox="1">
            <a:spLocks/>
          </p:cNvSpPr>
          <p:nvPr/>
        </p:nvSpPr>
        <p:spPr bwMode="auto">
          <a:xfrm>
            <a:off x="1158133" y="4905181"/>
            <a:ext cx="3671451" cy="1387997"/>
          </a:xfrm>
          <a:prstGeom prst="rect">
            <a:avLst/>
          </a:prstGeom>
          <a:solidFill>
            <a:schemeClr val="bg2">
              <a:lumMod val="40000"/>
              <a:lumOff val="60000"/>
            </a:schemeClr>
          </a:solidFill>
          <a:ln w="9525">
            <a:solidFill>
              <a:srgbClr val="000000"/>
            </a:solidFill>
            <a:miter lim="800000"/>
            <a:headEnd/>
            <a:tailEnd/>
          </a:ln>
          <a:effectLst>
            <a:outerShdw blurRad="50800" dist="38100" dir="2700000" algn="tl" rotWithShape="0">
              <a:prstClr val="black">
                <a:alpha val="40000"/>
              </a:prstClr>
            </a:outerShdw>
          </a:effectLst>
          <a:extLst/>
        </p:spPr>
        <p:txBody>
          <a:bodyPr anchor="ct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Detects weather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outside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radar coverage</a:t>
            </a:r>
          </a:p>
          <a:p>
            <a:pPr marL="166688" marR="0" lvl="0" indent="-166688"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spatial resolution</a:t>
            </a:r>
          </a:p>
          <a:p>
            <a:pPr marL="166688" marR="0" lvl="0" indent="-166688"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Accuracy of location</a:t>
            </a:r>
          </a:p>
          <a:p>
            <a:pPr marL="166688" marR="0" lvl="0" indent="-166688"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update, low latency</a:t>
            </a:r>
          </a:p>
        </p:txBody>
      </p:sp>
      <p:sp>
        <p:nvSpPr>
          <p:cNvPr id="8" name="Rounded Rectangle 7"/>
          <p:cNvSpPr/>
          <p:nvPr/>
        </p:nvSpPr>
        <p:spPr>
          <a:xfrm>
            <a:off x="5781017" y="1107118"/>
            <a:ext cx="4585932" cy="1146279"/>
          </a:xfrm>
          <a:prstGeom prst="roundRect">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811" y="1378829"/>
            <a:ext cx="709274" cy="64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441" y="1362354"/>
            <a:ext cx="648276" cy="6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1567" t="19725" r="13889" b="24885"/>
          <a:stretch/>
        </p:blipFill>
        <p:spPr>
          <a:xfrm>
            <a:off x="8997050" y="1361851"/>
            <a:ext cx="920210" cy="664472"/>
          </a:xfrm>
          <a:prstGeom prst="rect">
            <a:avLst/>
          </a:prstGeom>
        </p:spPr>
      </p:pic>
      <p:sp>
        <p:nvSpPr>
          <p:cNvPr id="12" name="TextBox 11"/>
          <p:cNvSpPr txBox="1"/>
          <p:nvPr/>
        </p:nvSpPr>
        <p:spPr>
          <a:xfrm>
            <a:off x="7124749" y="1963207"/>
            <a:ext cx="68806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Lightning</a:t>
            </a:r>
          </a:p>
        </p:txBody>
      </p:sp>
      <p:sp>
        <p:nvSpPr>
          <p:cNvPr id="13" name="TextBox 12"/>
          <p:cNvSpPr txBox="1"/>
          <p:nvPr/>
        </p:nvSpPr>
        <p:spPr>
          <a:xfrm>
            <a:off x="8054666" y="1971401"/>
            <a:ext cx="63529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Satellite</a:t>
            </a:r>
          </a:p>
        </p:txBody>
      </p:sp>
      <p:sp>
        <p:nvSpPr>
          <p:cNvPr id="14" name="TextBox 13"/>
          <p:cNvSpPr txBox="1"/>
          <p:nvPr/>
        </p:nvSpPr>
        <p:spPr>
          <a:xfrm>
            <a:off x="8894029" y="1971401"/>
            <a:ext cx="111722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Numerical Model</a:t>
            </a:r>
          </a:p>
        </p:txBody>
      </p:sp>
      <p:sp>
        <p:nvSpPr>
          <p:cNvPr id="15" name="TextBox 14"/>
          <p:cNvSpPr txBox="1"/>
          <p:nvPr/>
        </p:nvSpPr>
        <p:spPr>
          <a:xfrm>
            <a:off x="6832714" y="1084977"/>
            <a:ext cx="259154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Multi-Sensor Data Collection</a:t>
            </a:r>
          </a:p>
        </p:txBody>
      </p:sp>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190" b="20968"/>
          <a:stretch/>
        </p:blipFill>
        <p:spPr bwMode="auto">
          <a:xfrm>
            <a:off x="6182475" y="1368032"/>
            <a:ext cx="641769" cy="6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029608" y="1969434"/>
            <a:ext cx="100641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Weather Radar</a:t>
            </a:r>
          </a:p>
        </p:txBody>
      </p:sp>
      <p:sp>
        <p:nvSpPr>
          <p:cNvPr id="18" name="TextBox 17"/>
          <p:cNvSpPr txBox="1"/>
          <p:nvPr/>
        </p:nvSpPr>
        <p:spPr>
          <a:xfrm>
            <a:off x="7231506" y="2457158"/>
            <a:ext cx="1456686"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Machine Learning</a:t>
            </a:r>
          </a:p>
        </p:txBody>
      </p:sp>
      <p:sp>
        <p:nvSpPr>
          <p:cNvPr id="19" name="Rounded Rectangle 18"/>
          <p:cNvSpPr/>
          <p:nvPr/>
        </p:nvSpPr>
        <p:spPr>
          <a:xfrm>
            <a:off x="5645564" y="4015702"/>
            <a:ext cx="5059112" cy="2117679"/>
          </a:xfrm>
          <a:prstGeom prst="roundRect">
            <a:avLst>
              <a:gd name="adj" fmla="val 12082"/>
            </a:avLst>
          </a:prstGeom>
          <a:solidFill>
            <a:schemeClr val="bg2">
              <a:lumMod val="20000"/>
              <a:lumOff val="80000"/>
            </a:schemeClr>
          </a:solidFill>
          <a:ln w="12700">
            <a:solidFill>
              <a:srgbClr val="A6A6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6309667" y="5896200"/>
            <a:ext cx="161322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Storm Height Analysis (kft)</a:t>
            </a:r>
          </a:p>
        </p:txBody>
      </p:sp>
      <p:sp>
        <p:nvSpPr>
          <p:cNvPr id="21" name="TextBox 20"/>
          <p:cNvSpPr txBox="1"/>
          <p:nvPr/>
        </p:nvSpPr>
        <p:spPr>
          <a:xfrm>
            <a:off x="5684892" y="4005124"/>
            <a:ext cx="501316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Offshore Storm Height and Precipitation Intensity</a:t>
            </a:r>
          </a:p>
        </p:txBody>
      </p:sp>
      <p:sp>
        <p:nvSpPr>
          <p:cNvPr id="22" name="TextBox 21"/>
          <p:cNvSpPr txBox="1"/>
          <p:nvPr/>
        </p:nvSpPr>
        <p:spPr>
          <a:xfrm>
            <a:off x="8211951" y="5896200"/>
            <a:ext cx="177679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6-Level Precipitation Intensity</a:t>
            </a:r>
          </a:p>
        </p:txBody>
      </p:sp>
      <p:sp>
        <p:nvSpPr>
          <p:cNvPr id="23" name="Rectangle 22"/>
          <p:cNvSpPr/>
          <p:nvPr/>
        </p:nvSpPr>
        <p:spPr>
          <a:xfrm>
            <a:off x="5481141" y="1019324"/>
            <a:ext cx="5515409" cy="53880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ounded Rectangle 23"/>
          <p:cNvSpPr/>
          <p:nvPr/>
        </p:nvSpPr>
        <p:spPr>
          <a:xfrm>
            <a:off x="5848505" y="1158178"/>
            <a:ext cx="4585932" cy="1146279"/>
          </a:xfrm>
          <a:prstGeom prst="roundRect">
            <a:avLst/>
          </a:prstGeom>
          <a:no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1612576" y="1027275"/>
            <a:ext cx="289637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Offshore Precipitation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Capability (OPC)</a:t>
            </a:r>
          </a:p>
        </p:txBody>
      </p:sp>
      <p:sp>
        <p:nvSpPr>
          <p:cNvPr id="26" name="Rectangle 25"/>
          <p:cNvSpPr/>
          <p:nvPr/>
        </p:nvSpPr>
        <p:spPr>
          <a:xfrm>
            <a:off x="1128160" y="1027274"/>
            <a:ext cx="3764606" cy="3839662"/>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6084" t="4286" r="6774" b="7594"/>
          <a:stretch/>
        </p:blipFill>
        <p:spPr>
          <a:xfrm>
            <a:off x="6057809" y="4280408"/>
            <a:ext cx="2005760" cy="1645424"/>
          </a:xfrm>
          <a:prstGeom prst="rect">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6291" t="4392" r="6612" b="7489"/>
          <a:stretch/>
        </p:blipFill>
        <p:spPr>
          <a:xfrm>
            <a:off x="8064251" y="4280408"/>
            <a:ext cx="1998917" cy="1640658"/>
          </a:xfrm>
          <a:prstGeom prst="rect">
            <a:avLst/>
          </a:prstGeom>
        </p:spPr>
      </p:pic>
      <p:pic>
        <p:nvPicPr>
          <p:cNvPr id="29" name="Picture 6"/>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645562" y="5630155"/>
            <a:ext cx="1324439" cy="17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2258" y="5600718"/>
            <a:ext cx="1155088" cy="19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5032" t="4943" r="4998" b="5092"/>
          <a:stretch/>
        </p:blipFill>
        <p:spPr>
          <a:xfrm>
            <a:off x="1191029" y="1651973"/>
            <a:ext cx="3635126" cy="2948858"/>
          </a:xfrm>
          <a:prstGeom prst="rect">
            <a:avLst/>
          </a:prstGeom>
        </p:spPr>
      </p:pic>
      <p:pic>
        <p:nvPicPr>
          <p:cNvPr id="32" name="Picture 31"/>
          <p:cNvPicPr>
            <a:picLocks noChangeAspect="1"/>
          </p:cNvPicPr>
          <p:nvPr/>
        </p:nvPicPr>
        <p:blipFill rotWithShape="1">
          <a:blip r:embed="rId12" cstate="print">
            <a:extLst>
              <a:ext uri="{28A0092B-C50C-407E-A947-70E740481C1C}">
                <a14:useLocalDpi xmlns:a14="http://schemas.microsoft.com/office/drawing/2010/main" val="0"/>
              </a:ext>
            </a:extLst>
          </a:blip>
          <a:srcRect l="5032" t="4943" r="4998" b="5092"/>
          <a:stretch/>
        </p:blipFill>
        <p:spPr>
          <a:xfrm>
            <a:off x="1192759" y="1655657"/>
            <a:ext cx="3624850" cy="2940523"/>
          </a:xfrm>
          <a:prstGeom prst="rect">
            <a:avLst/>
          </a:prstGeom>
        </p:spPr>
      </p:pic>
      <p:sp>
        <p:nvSpPr>
          <p:cNvPr id="33" name="TextBox 32"/>
          <p:cNvSpPr txBox="1"/>
          <p:nvPr/>
        </p:nvSpPr>
        <p:spPr>
          <a:xfrm>
            <a:off x="3396889" y="2579024"/>
            <a:ext cx="70384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Radar</a:t>
            </a:r>
          </a:p>
        </p:txBody>
      </p:sp>
      <p:pic>
        <p:nvPicPr>
          <p:cNvPr id="3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8719" y="4001121"/>
            <a:ext cx="1783608" cy="30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6645562" y="2814138"/>
            <a:ext cx="2858590" cy="664863"/>
            <a:chOff x="1552562" y="1506140"/>
            <a:chExt cx="5843581" cy="1448099"/>
          </a:xfrm>
        </p:grpSpPr>
        <p:sp>
          <p:nvSpPr>
            <p:cNvPr id="36" name="Rectangle 35"/>
            <p:cNvSpPr/>
            <p:nvPr/>
          </p:nvSpPr>
          <p:spPr>
            <a:xfrm>
              <a:off x="3428988" y="15061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3581388" y="16585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p:cNvSpPr/>
            <p:nvPr/>
          </p:nvSpPr>
          <p:spPr>
            <a:xfrm>
              <a:off x="3733788" y="18109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p:cNvSpPr/>
            <p:nvPr/>
          </p:nvSpPr>
          <p:spPr>
            <a:xfrm>
              <a:off x="3886188" y="19633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4038588" y="21157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p:cNvSpPr/>
            <p:nvPr/>
          </p:nvSpPr>
          <p:spPr>
            <a:xfrm>
              <a:off x="4190988" y="2268140"/>
              <a:ext cx="676275" cy="663651"/>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p:cNvSpPr/>
            <p:nvPr/>
          </p:nvSpPr>
          <p:spPr>
            <a:xfrm>
              <a:off x="1552562" y="1566864"/>
              <a:ext cx="1095375" cy="1071494"/>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1704962" y="1719264"/>
              <a:ext cx="1095375" cy="1071494"/>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p:cNvSpPr/>
            <p:nvPr/>
          </p:nvSpPr>
          <p:spPr>
            <a:xfrm>
              <a:off x="1857362" y="1871664"/>
              <a:ext cx="1095375" cy="1071494"/>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p:cNvSpPr/>
            <p:nvPr/>
          </p:nvSpPr>
          <p:spPr>
            <a:xfrm>
              <a:off x="5257776" y="15061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45"/>
            <p:cNvSpPr/>
            <p:nvPr/>
          </p:nvSpPr>
          <p:spPr>
            <a:xfrm>
              <a:off x="5410176" y="16585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p:cNvSpPr/>
            <p:nvPr/>
          </p:nvSpPr>
          <p:spPr>
            <a:xfrm>
              <a:off x="5562576" y="18109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p:cNvSpPr/>
            <p:nvPr/>
          </p:nvSpPr>
          <p:spPr>
            <a:xfrm>
              <a:off x="5714976" y="19633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p:cNvSpPr/>
            <p:nvPr/>
          </p:nvSpPr>
          <p:spPr>
            <a:xfrm>
              <a:off x="5867376" y="21157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6019776" y="22681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p:cNvSpPr/>
            <p:nvPr/>
          </p:nvSpPr>
          <p:spPr>
            <a:xfrm>
              <a:off x="6172176" y="24205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51"/>
            <p:cNvSpPr/>
            <p:nvPr/>
          </p:nvSpPr>
          <p:spPr>
            <a:xfrm>
              <a:off x="6324576" y="2572941"/>
              <a:ext cx="361951" cy="381298"/>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52"/>
            <p:cNvSpPr/>
            <p:nvPr/>
          </p:nvSpPr>
          <p:spPr>
            <a:xfrm>
              <a:off x="7215168" y="2174678"/>
              <a:ext cx="180975" cy="176807"/>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Connector 53"/>
            <p:cNvCxnSpPr/>
            <p:nvPr/>
          </p:nvCxnSpPr>
          <p:spPr>
            <a:xfrm flipV="1">
              <a:off x="2647937" y="1526976"/>
              <a:ext cx="781051" cy="720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47937" y="2360414"/>
              <a:ext cx="1543051" cy="562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533637" y="2247901"/>
              <a:ext cx="114300" cy="123825"/>
            </a:xfrm>
            <a:prstGeom prst="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p:cNvSpPr/>
            <p:nvPr/>
          </p:nvSpPr>
          <p:spPr>
            <a:xfrm>
              <a:off x="4562463" y="2465785"/>
              <a:ext cx="114300" cy="123825"/>
            </a:xfrm>
            <a:prstGeom prst="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8" name="Straight Connector 57"/>
            <p:cNvCxnSpPr/>
            <p:nvPr/>
          </p:nvCxnSpPr>
          <p:spPr>
            <a:xfrm>
              <a:off x="4867263" y="2928939"/>
              <a:ext cx="1457313" cy="20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05263" y="1526976"/>
              <a:ext cx="115251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96022" y="2656286"/>
              <a:ext cx="114300" cy="123825"/>
            </a:xfrm>
            <a:prstGeom prst="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Straight Connector 60"/>
            <p:cNvCxnSpPr>
              <a:endCxn id="53" idx="0"/>
            </p:cNvCxnSpPr>
            <p:nvPr/>
          </p:nvCxnSpPr>
          <p:spPr>
            <a:xfrm>
              <a:off x="5586394" y="1553766"/>
              <a:ext cx="1719262" cy="620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686527" y="2371726"/>
              <a:ext cx="533415" cy="55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801335" y="1779421"/>
              <a:ext cx="741389" cy="80907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64" name="TextBox 63"/>
          <p:cNvSpPr txBox="1"/>
          <p:nvPr/>
        </p:nvSpPr>
        <p:spPr>
          <a:xfrm>
            <a:off x="6588000" y="3553382"/>
            <a:ext cx="294451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Convolutional Neural Network (2016)</a:t>
            </a:r>
          </a:p>
        </p:txBody>
      </p:sp>
    </p:spTree>
    <p:extLst>
      <p:ext uri="{BB962C8B-B14F-4D97-AF65-F5344CB8AC3E}">
        <p14:creationId xmlns:p14="http://schemas.microsoft.com/office/powerpoint/2010/main" val="178004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351" y="228997"/>
            <a:ext cx="6696775" cy="1205335"/>
          </a:xfrm>
        </p:spPr>
        <p:txBody>
          <a:bodyPr>
            <a:noAutofit/>
          </a:bodyPr>
          <a:lstStyle/>
          <a:p>
            <a:r>
              <a:rPr lang="en-US" dirty="0" smtClean="0"/>
              <a:t>NEXRAD/OPC Comparison</a:t>
            </a:r>
            <a:endParaRPr lang="en-US" dirty="0"/>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3505" r="14683" b="4933"/>
          <a:stretch/>
        </p:blipFill>
        <p:spPr bwMode="auto">
          <a:xfrm>
            <a:off x="6343760" y="1206464"/>
            <a:ext cx="5264767" cy="48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3504" r="14660" b="5200"/>
          <a:stretch/>
        </p:blipFill>
        <p:spPr bwMode="auto">
          <a:xfrm>
            <a:off x="498023" y="1206464"/>
            <a:ext cx="5268132" cy="484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4591" y="6053867"/>
            <a:ext cx="185499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NEXRAD Only</a:t>
            </a:r>
          </a:p>
        </p:txBody>
      </p:sp>
      <p:sp>
        <p:nvSpPr>
          <p:cNvPr id="10" name="TextBox 9"/>
          <p:cNvSpPr txBox="1"/>
          <p:nvPr/>
        </p:nvSpPr>
        <p:spPr>
          <a:xfrm>
            <a:off x="7315271" y="6053867"/>
            <a:ext cx="332174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Merged OPC and NEXRAD</a:t>
            </a:r>
          </a:p>
        </p:txBody>
      </p:sp>
    </p:spTree>
    <p:extLst>
      <p:ext uri="{BB962C8B-B14F-4D97-AF65-F5344CB8AC3E}">
        <p14:creationId xmlns:p14="http://schemas.microsoft.com/office/powerpoint/2010/main" val="417485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OPC Video – Laura </a:t>
            </a:r>
            <a:endParaRPr lang="en-US" dirty="0"/>
          </a:p>
        </p:txBody>
      </p:sp>
      <p:sp>
        <p:nvSpPr>
          <p:cNvPr id="11" name="Content Placeholder 10"/>
          <p:cNvSpPr>
            <a:spLocks noGrp="1"/>
          </p:cNvSpPr>
          <p:nvPr>
            <p:ph idx="1"/>
          </p:nvPr>
        </p:nvSpPr>
        <p:spPr/>
        <p:txBody>
          <a:bodyPr/>
          <a:lstStyle/>
          <a:p>
            <a:endParaRPr lang="en-US"/>
          </a:p>
        </p:txBody>
      </p:sp>
    </p:spTree>
    <p:extLst>
      <p:ext uri="{BB962C8B-B14F-4D97-AF65-F5344CB8AC3E}">
        <p14:creationId xmlns:p14="http://schemas.microsoft.com/office/powerpoint/2010/main" val="2971621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r>
              <a:rPr lang="en-US" dirty="0" smtClean="0">
                <a:solidFill>
                  <a:srgbClr val="00359E"/>
                </a:solidFill>
              </a:rPr>
              <a:t> </a:t>
            </a:r>
            <a:endParaRPr lang="en-US" dirty="0">
              <a:solidFill>
                <a:srgbClr val="00359E"/>
              </a:solidFill>
            </a:endParaRPr>
          </a:p>
        </p:txBody>
      </p:sp>
      <p:sp>
        <p:nvSpPr>
          <p:cNvPr id="3" name="Content Placeholder 2"/>
          <p:cNvSpPr>
            <a:spLocks noGrp="1"/>
          </p:cNvSpPr>
          <p:nvPr>
            <p:ph idx="1"/>
          </p:nvPr>
        </p:nvSpPr>
        <p:spPr>
          <a:xfrm>
            <a:off x="838200" y="1187919"/>
            <a:ext cx="10713334" cy="4688387"/>
          </a:xfrm>
        </p:spPr>
        <p:txBody>
          <a:bodyPr>
            <a:noAutofit/>
          </a:bodyPr>
          <a:lstStyle/>
          <a:p>
            <a:pPr marL="0" indent="0">
              <a:buNone/>
            </a:pPr>
            <a:r>
              <a:rPr lang="en-US" sz="3000" dirty="0" smtClean="0"/>
              <a:t>Recent:</a:t>
            </a:r>
          </a:p>
          <a:p>
            <a:r>
              <a:rPr lang="en-US" sz="3000" dirty="0" smtClean="0"/>
              <a:t>OPC output merges seamlessly with existing radar at the boundaries of radar coverage</a:t>
            </a:r>
            <a:endParaRPr lang="en-US" sz="3000" dirty="0"/>
          </a:p>
          <a:p>
            <a:r>
              <a:rPr lang="en-US" sz="3000" dirty="0" smtClean="0"/>
              <a:t>Incorporated Geostationary Lightning Mapper (GLM) lightning feed into OPC; improving depiction of storm intensity</a:t>
            </a:r>
          </a:p>
          <a:p>
            <a:pPr marL="0" indent="0">
              <a:buNone/>
            </a:pPr>
            <a:endParaRPr lang="en-US" sz="3000" dirty="0" smtClean="0"/>
          </a:p>
          <a:p>
            <a:pPr marL="0" indent="0">
              <a:buNone/>
            </a:pPr>
            <a:r>
              <a:rPr lang="en-US" sz="3000" dirty="0" smtClean="0"/>
              <a:t>Near Term: </a:t>
            </a:r>
            <a:endParaRPr lang="en-US" sz="3000" dirty="0"/>
          </a:p>
          <a:p>
            <a:r>
              <a:rPr lang="en-US" sz="3000" dirty="0" smtClean="0"/>
              <a:t>Expand domain of OPC to CONUS plus Hawaii and Guam later this year</a:t>
            </a:r>
          </a:p>
          <a:p>
            <a:r>
              <a:rPr lang="en-US" sz="3000" dirty="0" smtClean="0"/>
              <a:t>Incorporate up to 12 hour forecast element into OPC </a:t>
            </a:r>
          </a:p>
          <a:p>
            <a:endParaRPr lang="en-US" sz="3000" dirty="0"/>
          </a:p>
        </p:txBody>
      </p:sp>
    </p:spTree>
    <p:extLst>
      <p:ext uri="{BB962C8B-B14F-4D97-AF65-F5344CB8AC3E}">
        <p14:creationId xmlns:p14="http://schemas.microsoft.com/office/powerpoint/2010/main" val="236841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Weather is threaded throughout the FAA’s Mission</a:t>
            </a:r>
          </a:p>
          <a:p>
            <a:r>
              <a:rPr lang="en-US" dirty="0"/>
              <a:t>Multiple FAA Lines of Business touch weather</a:t>
            </a:r>
          </a:p>
          <a:p>
            <a:r>
              <a:rPr lang="en-US" dirty="0"/>
              <a:t>Aviation Weather Division has four branches, working together, to address aviation weather </a:t>
            </a:r>
            <a:r>
              <a:rPr lang="en-US" dirty="0" smtClean="0"/>
              <a:t>problems</a:t>
            </a:r>
            <a:endParaRPr lang="en-US" dirty="0"/>
          </a:p>
          <a:p>
            <a:r>
              <a:rPr lang="en-US" dirty="0" smtClean="0"/>
              <a:t>Our policy and requirements are driving our research</a:t>
            </a:r>
          </a:p>
          <a:p>
            <a:r>
              <a:rPr lang="en-US" dirty="0" smtClean="0"/>
              <a:t>OPC uses and is reliant upon GOES imagery and senor information</a:t>
            </a:r>
          </a:p>
          <a:p>
            <a:endParaRPr lang="en-US" dirty="0"/>
          </a:p>
        </p:txBody>
      </p:sp>
    </p:spTree>
    <p:extLst>
      <p:ext uri="{BB962C8B-B14F-4D97-AF65-F5344CB8AC3E}">
        <p14:creationId xmlns:p14="http://schemas.microsoft.com/office/powerpoint/2010/main" val="3159365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5079"/>
            <a:ext cx="10515600" cy="4722993"/>
          </a:xfrm>
        </p:spPr>
        <p:txBody>
          <a:bodyPr/>
          <a:lstStyle/>
          <a:p>
            <a:pPr marL="0" indent="0" algn="ctr">
              <a:buNone/>
            </a:pPr>
            <a:endParaRPr lang="en-US" dirty="0"/>
          </a:p>
          <a:p>
            <a:pPr marL="0" indent="0" algn="ctr">
              <a:buNone/>
            </a:pPr>
            <a:r>
              <a:rPr lang="en-US" b="1" dirty="0" smtClean="0"/>
              <a:t>Jason Baker </a:t>
            </a:r>
            <a:endParaRPr lang="en-US" b="1" dirty="0"/>
          </a:p>
          <a:p>
            <a:pPr marL="0" indent="0" algn="ctr">
              <a:buNone/>
            </a:pPr>
            <a:r>
              <a:rPr lang="en-US" dirty="0" smtClean="0"/>
              <a:t>Aviation </a:t>
            </a:r>
            <a:r>
              <a:rPr lang="en-US" dirty="0"/>
              <a:t>Weather Division</a:t>
            </a:r>
          </a:p>
          <a:p>
            <a:pPr marL="0" indent="0" algn="ctr">
              <a:buNone/>
            </a:pPr>
            <a:r>
              <a:rPr lang="en-US" dirty="0" smtClean="0"/>
              <a:t>Jason.M.Baker@faa.gov</a:t>
            </a:r>
            <a:endParaRPr lang="en-US" dirty="0"/>
          </a:p>
          <a:p>
            <a:pPr marL="0" indent="0" algn="ctr">
              <a:buNone/>
            </a:pP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1373"/>
          <a:stretch/>
        </p:blipFill>
        <p:spPr>
          <a:xfrm>
            <a:off x="315800" y="369826"/>
            <a:ext cx="3820636" cy="792144"/>
          </a:xfrm>
          <a:prstGeom prst="rect">
            <a:avLst/>
          </a:prstGeom>
        </p:spPr>
      </p:pic>
    </p:spTree>
    <p:extLst>
      <p:ext uri="{BB962C8B-B14F-4D97-AF65-F5344CB8AC3E}">
        <p14:creationId xmlns:p14="http://schemas.microsoft.com/office/powerpoint/2010/main" val="350922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spcAft>
                <a:spcPts val="0"/>
              </a:spcAft>
            </a:pPr>
            <a:r>
              <a:rPr lang="en-US" sz="3600" dirty="0"/>
              <a:t>Weather across the FAA</a:t>
            </a:r>
          </a:p>
          <a:p>
            <a:pPr>
              <a:spcAft>
                <a:spcPts val="0"/>
              </a:spcAft>
            </a:pPr>
            <a:r>
              <a:rPr lang="en-US" sz="3600" dirty="0"/>
              <a:t>NextGen Aviation Weather Division Overview</a:t>
            </a:r>
          </a:p>
          <a:p>
            <a:pPr lvl="1">
              <a:spcAft>
                <a:spcPts val="0"/>
              </a:spcAft>
            </a:pPr>
            <a:r>
              <a:rPr lang="en-US" sz="3200" dirty="0"/>
              <a:t>Vision and </a:t>
            </a:r>
            <a:r>
              <a:rPr lang="en-US" sz="3200" dirty="0" smtClean="0"/>
              <a:t>Mission</a:t>
            </a:r>
            <a:endParaRPr lang="en-US" sz="3200" dirty="0"/>
          </a:p>
          <a:p>
            <a:pPr lvl="1">
              <a:spcAft>
                <a:spcPts val="0"/>
              </a:spcAft>
            </a:pPr>
            <a:r>
              <a:rPr lang="en-US" sz="3200" dirty="0"/>
              <a:t>Branches</a:t>
            </a:r>
          </a:p>
          <a:p>
            <a:pPr lvl="2">
              <a:spcAft>
                <a:spcPts val="0"/>
              </a:spcAft>
            </a:pPr>
            <a:r>
              <a:rPr lang="en-US" sz="2800" dirty="0">
                <a:solidFill>
                  <a:srgbClr val="FF0000"/>
                </a:solidFill>
              </a:rPr>
              <a:t>Aviation Weather Research</a:t>
            </a:r>
          </a:p>
          <a:p>
            <a:pPr lvl="2">
              <a:spcAft>
                <a:spcPts val="0"/>
              </a:spcAft>
            </a:pPr>
            <a:r>
              <a:rPr lang="en-US" sz="2800" dirty="0"/>
              <a:t>New Weather Concept Development</a:t>
            </a:r>
          </a:p>
          <a:p>
            <a:pPr lvl="2">
              <a:spcAft>
                <a:spcPts val="0"/>
              </a:spcAft>
            </a:pPr>
            <a:r>
              <a:rPr lang="en-US" sz="2800" dirty="0"/>
              <a:t>Weather Engineering and Evaluation</a:t>
            </a:r>
          </a:p>
          <a:p>
            <a:pPr lvl="2">
              <a:spcAft>
                <a:spcPts val="0"/>
              </a:spcAft>
            </a:pPr>
            <a:r>
              <a:rPr lang="en-US" sz="2800" dirty="0">
                <a:solidFill>
                  <a:srgbClr val="FF0000"/>
                </a:solidFill>
              </a:rPr>
              <a:t>Policy and Requirements </a:t>
            </a:r>
            <a:endParaRPr lang="en-US" sz="3600" dirty="0">
              <a:solidFill>
                <a:srgbClr val="FF0000"/>
              </a:solidFill>
            </a:endParaRPr>
          </a:p>
          <a:p>
            <a:pPr>
              <a:spcAft>
                <a:spcPts val="0"/>
              </a:spcAft>
            </a:pPr>
            <a:r>
              <a:rPr lang="en-US" sz="3600" dirty="0" smtClean="0"/>
              <a:t>Offshore Precipitation Capability (OPC) </a:t>
            </a:r>
          </a:p>
          <a:p>
            <a:pPr>
              <a:spcAft>
                <a:spcPts val="0"/>
              </a:spcAft>
            </a:pPr>
            <a:r>
              <a:rPr lang="en-US" sz="3600" dirty="0" smtClean="0"/>
              <a:t>Summary </a:t>
            </a:r>
            <a:r>
              <a:rPr lang="en-US" sz="3600" dirty="0"/>
              <a:t>and Questions</a:t>
            </a:r>
          </a:p>
        </p:txBody>
      </p:sp>
    </p:spTree>
    <p:extLst>
      <p:ext uri="{BB962C8B-B14F-4D97-AF65-F5344CB8AC3E}">
        <p14:creationId xmlns:p14="http://schemas.microsoft.com/office/powerpoint/2010/main" val="121798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Across the FAA</a:t>
            </a:r>
          </a:p>
        </p:txBody>
      </p:sp>
      <p:sp>
        <p:nvSpPr>
          <p:cNvPr id="4" name="Freeform 3"/>
          <p:cNvSpPr/>
          <p:nvPr/>
        </p:nvSpPr>
        <p:spPr>
          <a:xfrm>
            <a:off x="8173214" y="3253593"/>
            <a:ext cx="1260522" cy="412398"/>
          </a:xfrm>
          <a:custGeom>
            <a:avLst/>
            <a:gdLst/>
            <a:ahLst/>
            <a:cxnLst/>
            <a:rect l="0" t="0" r="0" b="0"/>
            <a:pathLst>
              <a:path>
                <a:moveTo>
                  <a:pt x="0" y="412398"/>
                </a:moveTo>
                <a:lnTo>
                  <a:pt x="1260522"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8173214" y="2648575"/>
            <a:ext cx="1255404" cy="1017415"/>
          </a:xfrm>
          <a:custGeom>
            <a:avLst/>
            <a:gdLst/>
            <a:ahLst/>
            <a:cxnLst/>
            <a:rect l="0" t="0" r="0" b="0"/>
            <a:pathLst>
              <a:path>
                <a:moveTo>
                  <a:pt x="0" y="1017415"/>
                </a:moveTo>
                <a:lnTo>
                  <a:pt x="1255404"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6951746" y="1069736"/>
            <a:ext cx="5139142" cy="107721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Red outline box: Meteorological Authority for ICAO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Yellow boxes: Weather research, international standards, and NextGen weather requirements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Green boxes: Weather acquisition &amp; O&amp;M responsibilities</a:t>
            </a:r>
          </a:p>
        </p:txBody>
      </p:sp>
      <p:sp>
        <p:nvSpPr>
          <p:cNvPr id="8" name="TextBox 7"/>
          <p:cNvSpPr txBox="1"/>
          <p:nvPr/>
        </p:nvSpPr>
        <p:spPr>
          <a:xfrm>
            <a:off x="5166670" y="1112974"/>
            <a:ext cx="1005840" cy="557784"/>
          </a:xfrm>
          <a:prstGeom prst="rect">
            <a:avLst/>
          </a:prstGeom>
          <a:solidFill>
            <a:srgbClr val="FFC0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(AOA)</a:t>
            </a:r>
          </a:p>
        </p:txBody>
      </p:sp>
      <p:sp>
        <p:nvSpPr>
          <p:cNvPr id="9" name="TextBox 8"/>
          <p:cNvSpPr txBox="1"/>
          <p:nvPr/>
        </p:nvSpPr>
        <p:spPr>
          <a:xfrm>
            <a:off x="5166670" y="1839721"/>
            <a:ext cx="1005840" cy="557784"/>
          </a:xfrm>
          <a:prstGeom prst="rect">
            <a:avLst/>
          </a:prstGeom>
          <a:solidFill>
            <a:srgbClr val="FFC0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(ADA)</a:t>
            </a:r>
          </a:p>
        </p:txBody>
      </p:sp>
      <p:sp>
        <p:nvSpPr>
          <p:cNvPr id="10" name="TextBox 9"/>
          <p:cNvSpPr txBox="1"/>
          <p:nvPr/>
        </p:nvSpPr>
        <p:spPr>
          <a:xfrm>
            <a:off x="751946" y="2745280"/>
            <a:ext cx="1114408" cy="553998"/>
          </a:xfrm>
          <a:prstGeom prst="rect">
            <a:avLst/>
          </a:prstGeom>
          <a:solidFill>
            <a:srgbClr val="00B0F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Assoc Admin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Aviation Safety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(AVS)</a:t>
            </a:r>
          </a:p>
        </p:txBody>
      </p:sp>
      <p:sp>
        <p:nvSpPr>
          <p:cNvPr id="11" name="TextBox 10"/>
          <p:cNvSpPr txBox="1"/>
          <p:nvPr/>
        </p:nvSpPr>
        <p:spPr>
          <a:xfrm>
            <a:off x="300133" y="3770555"/>
            <a:ext cx="981359" cy="553998"/>
          </a:xfrm>
          <a:prstGeom prst="rect">
            <a:avLst/>
          </a:prstGeom>
          <a:solidFill>
            <a:srgbClr val="00B0F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Flight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Standards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Service (AFS)</a:t>
            </a:r>
          </a:p>
        </p:txBody>
      </p:sp>
      <p:sp>
        <p:nvSpPr>
          <p:cNvPr id="12" name="TextBox 11"/>
          <p:cNvSpPr txBox="1"/>
          <p:nvPr/>
        </p:nvSpPr>
        <p:spPr>
          <a:xfrm>
            <a:off x="1350421" y="3767326"/>
            <a:ext cx="946092" cy="553998"/>
          </a:xfrm>
          <a:prstGeom prst="rect">
            <a:avLst/>
          </a:prstGeom>
          <a:solidFill>
            <a:srgbClr val="00B0F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Aircraft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Certification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Service (AIR)</a:t>
            </a:r>
          </a:p>
        </p:txBody>
      </p:sp>
      <p:cxnSp>
        <p:nvCxnSpPr>
          <p:cNvPr id="15" name="Elbow Connector 14"/>
          <p:cNvCxnSpPr>
            <a:stCxn id="10" idx="2"/>
            <a:endCxn id="11" idx="0"/>
          </p:cNvCxnSpPr>
          <p:nvPr/>
        </p:nvCxnSpPr>
        <p:spPr>
          <a:xfrm rot="5400000">
            <a:off x="814344" y="3275748"/>
            <a:ext cx="471277" cy="518337"/>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0" idx="2"/>
            <a:endCxn id="12" idx="0"/>
          </p:cNvCxnSpPr>
          <p:nvPr/>
        </p:nvCxnSpPr>
        <p:spPr>
          <a:xfrm rot="16200000" flipH="1">
            <a:off x="1332284" y="3276143"/>
            <a:ext cx="468048" cy="514317"/>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972353" y="2745280"/>
            <a:ext cx="1077538" cy="553998"/>
          </a:xfrm>
          <a:prstGeom prst="rect">
            <a:avLst/>
          </a:prstGeom>
          <a:solidFill>
            <a:srgbClr val="A5002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Chief Operating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Officer (ATO)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AJO-0</a:t>
            </a:r>
          </a:p>
        </p:txBody>
      </p:sp>
      <p:cxnSp>
        <p:nvCxnSpPr>
          <p:cNvPr id="18" name="Straight Connector 17"/>
          <p:cNvCxnSpPr>
            <a:stCxn id="11" idx="2"/>
            <a:endCxn id="13" idx="0"/>
          </p:cNvCxnSpPr>
          <p:nvPr/>
        </p:nvCxnSpPr>
        <p:spPr>
          <a:xfrm>
            <a:off x="790813" y="4324553"/>
            <a:ext cx="0" cy="188844"/>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2" idx="2"/>
            <a:endCxn id="14" idx="0"/>
          </p:cNvCxnSpPr>
          <p:nvPr/>
        </p:nvCxnSpPr>
        <p:spPr>
          <a:xfrm>
            <a:off x="1823467" y="4321324"/>
            <a:ext cx="0" cy="192072"/>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472547" y="3766792"/>
            <a:ext cx="1005840" cy="553998"/>
          </a:xfrm>
          <a:prstGeom prst="rect">
            <a:avLst/>
          </a:prstGeom>
          <a:solidFill>
            <a:srgbClr val="A5002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(AJV)</a:t>
            </a:r>
          </a:p>
        </p:txBody>
      </p:sp>
      <p:sp>
        <p:nvSpPr>
          <p:cNvPr id="21" name="TextBox 20"/>
          <p:cNvSpPr txBox="1"/>
          <p:nvPr/>
        </p:nvSpPr>
        <p:spPr>
          <a:xfrm>
            <a:off x="4517197" y="3766792"/>
            <a:ext cx="1005840" cy="553998"/>
          </a:xfrm>
          <a:prstGeom prst="rect">
            <a:avLst/>
          </a:prstGeom>
          <a:solidFill>
            <a:srgbClr val="A5002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Mgt</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Org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(AJM)</a:t>
            </a:r>
          </a:p>
        </p:txBody>
      </p:sp>
      <p:sp>
        <p:nvSpPr>
          <p:cNvPr id="22" name="TextBox 21"/>
          <p:cNvSpPr txBox="1"/>
          <p:nvPr/>
        </p:nvSpPr>
        <p:spPr>
          <a:xfrm>
            <a:off x="5560582" y="3766792"/>
            <a:ext cx="1005840" cy="553998"/>
          </a:xfrm>
          <a:prstGeom prst="rect">
            <a:avLst/>
          </a:prstGeom>
          <a:solidFill>
            <a:srgbClr val="A5002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Operations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(AJR)</a:t>
            </a:r>
          </a:p>
        </p:txBody>
      </p:sp>
      <p:sp>
        <p:nvSpPr>
          <p:cNvPr id="26" name="TextBox 25"/>
          <p:cNvSpPr txBox="1"/>
          <p:nvPr/>
        </p:nvSpPr>
        <p:spPr>
          <a:xfrm>
            <a:off x="5568334" y="5466960"/>
            <a:ext cx="1005840" cy="784830"/>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Air Traffic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Sys Command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(AJR-11)</a:t>
            </a:r>
          </a:p>
        </p:txBody>
      </p:sp>
      <p:sp>
        <p:nvSpPr>
          <p:cNvPr id="27" name="TextBox 26"/>
          <p:cNvSpPr txBox="1"/>
          <p:nvPr/>
        </p:nvSpPr>
        <p:spPr>
          <a:xfrm>
            <a:off x="8777075" y="2737666"/>
            <a:ext cx="1194558" cy="553998"/>
          </a:xfrm>
          <a:prstGeom prst="rect">
            <a:avLst/>
          </a:prstGeom>
          <a:noFill/>
          <a:ln w="28575">
            <a:solidFill>
              <a:srgbClr val="FF000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panose="020F0502020204030204"/>
                <a:ea typeface="+mn-ea"/>
                <a:cs typeface="+mn-cs"/>
              </a:rPr>
              <a:t>Assistant Admin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panose="020F0502020204030204"/>
                <a:ea typeface="+mn-ea"/>
                <a:cs typeface="+mn-cs"/>
              </a:rPr>
              <a:t>for NextGen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prstClr val="black"/>
                </a:solidFill>
                <a:effectLst/>
                <a:uLnTx/>
                <a:uFillTx/>
                <a:latin typeface="Calibri" panose="020F0502020204030204"/>
                <a:ea typeface="+mn-ea"/>
                <a:cs typeface="+mn-cs"/>
              </a:rPr>
              <a:t>(ANG)</a:t>
            </a:r>
          </a:p>
        </p:txBody>
      </p:sp>
      <p:sp>
        <p:nvSpPr>
          <p:cNvPr id="29" name="TextBox 28"/>
          <p:cNvSpPr txBox="1"/>
          <p:nvPr/>
        </p:nvSpPr>
        <p:spPr>
          <a:xfrm>
            <a:off x="6692155" y="3758445"/>
            <a:ext cx="1005840" cy="557784"/>
          </a:xfrm>
          <a:prstGeom prst="rect">
            <a:avLst/>
          </a:prstGeom>
          <a:solidFill>
            <a:schemeClr val="accent1">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(ANG-A)</a:t>
            </a:r>
          </a:p>
        </p:txBody>
      </p:sp>
      <p:sp>
        <p:nvSpPr>
          <p:cNvPr id="30" name="TextBox 29"/>
          <p:cNvSpPr txBox="1"/>
          <p:nvPr/>
        </p:nvSpPr>
        <p:spPr>
          <a:xfrm>
            <a:off x="7782593" y="3758445"/>
            <a:ext cx="1005840" cy="557784"/>
          </a:xfrm>
          <a:prstGeom prst="rect">
            <a:avLst/>
          </a:prstGeom>
          <a:solidFill>
            <a:schemeClr val="accent1">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NAS Systems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Eng</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&amp; </a:t>
            </a: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Int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(ANG-B)</a:t>
            </a:r>
          </a:p>
        </p:txBody>
      </p:sp>
      <p:sp>
        <p:nvSpPr>
          <p:cNvPr id="31" name="TextBox 30"/>
          <p:cNvSpPr txBox="1"/>
          <p:nvPr/>
        </p:nvSpPr>
        <p:spPr>
          <a:xfrm>
            <a:off x="8873031" y="3758445"/>
            <a:ext cx="1005840" cy="557784"/>
          </a:xfrm>
          <a:prstGeom prst="rect">
            <a:avLst/>
          </a:prstGeom>
          <a:solidFill>
            <a:schemeClr val="accent1">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panose="020F0502020204030204"/>
                <a:ea typeface="+mn-ea"/>
                <a:cs typeface="+mn-cs"/>
              </a:rPr>
              <a:t>Adv</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Concepts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Tech Dev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(ANG-C)</a:t>
            </a:r>
          </a:p>
        </p:txBody>
      </p:sp>
      <p:sp>
        <p:nvSpPr>
          <p:cNvPr id="32" name="TextBox 31"/>
          <p:cNvSpPr txBox="1"/>
          <p:nvPr/>
        </p:nvSpPr>
        <p:spPr>
          <a:xfrm>
            <a:off x="9963469" y="3758445"/>
            <a:ext cx="1005840" cy="557784"/>
          </a:xfrm>
          <a:prstGeom prst="rect">
            <a:avLst/>
          </a:prstGeom>
          <a:solidFill>
            <a:schemeClr val="accent1">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William J Hughes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Tech 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(ANG-E)</a:t>
            </a:r>
          </a:p>
        </p:txBody>
      </p:sp>
      <p:cxnSp>
        <p:nvCxnSpPr>
          <p:cNvPr id="33" name="Elbow Connector 32"/>
          <p:cNvCxnSpPr>
            <a:stCxn id="27" idx="2"/>
            <a:endCxn id="29" idx="0"/>
          </p:cNvCxnSpPr>
          <p:nvPr/>
        </p:nvCxnSpPr>
        <p:spPr>
          <a:xfrm rot="5400000">
            <a:off x="8051325" y="2435415"/>
            <a:ext cx="466781" cy="2179279"/>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27" idx="2"/>
            <a:endCxn id="30" idx="0"/>
          </p:cNvCxnSpPr>
          <p:nvPr/>
        </p:nvCxnSpPr>
        <p:spPr>
          <a:xfrm rot="5400000">
            <a:off x="8596544" y="2980634"/>
            <a:ext cx="466781" cy="1088841"/>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27" idx="2"/>
            <a:endCxn id="31" idx="0"/>
          </p:cNvCxnSpPr>
          <p:nvPr/>
        </p:nvCxnSpPr>
        <p:spPr>
          <a:xfrm rot="16200000" flipH="1">
            <a:off x="9141762" y="3524255"/>
            <a:ext cx="466781" cy="1597"/>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27" idx="2"/>
            <a:endCxn id="32" idx="0"/>
          </p:cNvCxnSpPr>
          <p:nvPr/>
        </p:nvCxnSpPr>
        <p:spPr>
          <a:xfrm rot="16200000" flipH="1">
            <a:off x="9686981" y="2979036"/>
            <a:ext cx="466781" cy="1092035"/>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7" idx="2"/>
            <a:endCxn id="20" idx="0"/>
          </p:cNvCxnSpPr>
          <p:nvPr/>
        </p:nvCxnSpPr>
        <p:spPr>
          <a:xfrm rot="5400000">
            <a:off x="4009538" y="3265208"/>
            <a:ext cx="467514" cy="535655"/>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17" idx="2"/>
            <a:endCxn id="21" idx="0"/>
          </p:cNvCxnSpPr>
          <p:nvPr/>
        </p:nvCxnSpPr>
        <p:spPr>
          <a:xfrm rot="16200000" flipH="1">
            <a:off x="4531862" y="3278537"/>
            <a:ext cx="467514" cy="508995"/>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17" idx="2"/>
            <a:endCxn id="22" idx="0"/>
          </p:cNvCxnSpPr>
          <p:nvPr/>
        </p:nvCxnSpPr>
        <p:spPr>
          <a:xfrm rot="16200000" flipH="1">
            <a:off x="5053555" y="2756845"/>
            <a:ext cx="467514" cy="1552380"/>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978972" y="4320789"/>
            <a:ext cx="0" cy="353722"/>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1" idx="2"/>
            <a:endCxn id="24" idx="0"/>
          </p:cNvCxnSpPr>
          <p:nvPr/>
        </p:nvCxnSpPr>
        <p:spPr>
          <a:xfrm>
            <a:off x="5020117" y="4320790"/>
            <a:ext cx="0" cy="192605"/>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66551" y="4324553"/>
            <a:ext cx="1388" cy="35372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9" idx="2"/>
            <a:endCxn id="17" idx="0"/>
          </p:cNvCxnSpPr>
          <p:nvPr/>
        </p:nvCxnSpPr>
        <p:spPr>
          <a:xfrm rot="5400000">
            <a:off x="4916469" y="1992158"/>
            <a:ext cx="347775" cy="1158468"/>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9" idx="2"/>
            <a:endCxn id="10" idx="0"/>
          </p:cNvCxnSpPr>
          <p:nvPr/>
        </p:nvCxnSpPr>
        <p:spPr>
          <a:xfrm rot="5400000">
            <a:off x="3472121" y="547810"/>
            <a:ext cx="347775" cy="4047165"/>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9" idx="2"/>
            <a:endCxn id="27" idx="0"/>
          </p:cNvCxnSpPr>
          <p:nvPr/>
        </p:nvCxnSpPr>
        <p:spPr>
          <a:xfrm rot="16200000" flipH="1">
            <a:off x="7313790" y="753304"/>
            <a:ext cx="340161" cy="3628561"/>
          </a:xfrm>
          <a:prstGeom prst="bentConnector3">
            <a:avLst/>
          </a:prstGeom>
          <a:ln w="19050"/>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2"/>
            <a:endCxn id="9" idx="0"/>
          </p:cNvCxnSpPr>
          <p:nvPr/>
        </p:nvCxnSpPr>
        <p:spPr>
          <a:xfrm>
            <a:off x="5669590" y="1670758"/>
            <a:ext cx="0" cy="168963"/>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1053906" y="3758445"/>
            <a:ext cx="1005840" cy="557784"/>
          </a:xfrm>
          <a:prstGeom prst="rect">
            <a:avLst/>
          </a:prstGeom>
          <a:solidFill>
            <a:schemeClr val="accent1">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NextGen Collab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&amp; Messaging Office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(ANG-M)</a:t>
            </a:r>
          </a:p>
        </p:txBody>
      </p:sp>
      <p:sp>
        <p:nvSpPr>
          <p:cNvPr id="52" name="Oval 51"/>
          <p:cNvSpPr/>
          <p:nvPr/>
        </p:nvSpPr>
        <p:spPr>
          <a:xfrm>
            <a:off x="2347376" y="2722662"/>
            <a:ext cx="1201536" cy="599235"/>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 Wx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Req</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3" name="Straight Arrow Connector 52"/>
          <p:cNvCxnSpPr>
            <a:stCxn id="52" idx="6"/>
            <a:endCxn id="17" idx="1"/>
          </p:cNvCxnSpPr>
          <p:nvPr/>
        </p:nvCxnSpPr>
        <p:spPr>
          <a:xfrm flipV="1">
            <a:off x="3548912" y="3022279"/>
            <a:ext cx="423441" cy="1"/>
          </a:xfrm>
          <a:prstGeom prst="straightConnector1">
            <a:avLst/>
          </a:prstGeom>
          <a:ln w="19050">
            <a:solidFill>
              <a:schemeClr val="accent6">
                <a:lumMod val="75000"/>
              </a:schemeClr>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2"/>
            <a:endCxn id="10" idx="3"/>
          </p:cNvCxnSpPr>
          <p:nvPr/>
        </p:nvCxnSpPr>
        <p:spPr>
          <a:xfrm flipH="1" flipV="1">
            <a:off x="1866354" y="3022279"/>
            <a:ext cx="497350" cy="1"/>
          </a:xfrm>
          <a:prstGeom prst="straightConnector1">
            <a:avLst/>
          </a:prstGeom>
          <a:ln w="19050">
            <a:solidFill>
              <a:schemeClr val="accent6">
                <a:lumMod val="75000"/>
              </a:schemeClr>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123" name="Elbow Connector 122"/>
          <p:cNvCxnSpPr>
            <a:stCxn id="27" idx="2"/>
            <a:endCxn id="50" idx="0"/>
          </p:cNvCxnSpPr>
          <p:nvPr/>
        </p:nvCxnSpPr>
        <p:spPr>
          <a:xfrm rot="16200000" flipH="1">
            <a:off x="10232200" y="2433818"/>
            <a:ext cx="466781" cy="2182472"/>
          </a:xfrm>
          <a:prstGeom prst="bentConnector3">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9375951" y="4585990"/>
            <a:ext cx="1005840" cy="553998"/>
          </a:xfrm>
          <a:prstGeom prst="rect">
            <a:avLst/>
          </a:prstGeom>
          <a:solidFill>
            <a:srgbClr val="FFFF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Aviation Weather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Division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(ANG-C6)</a:t>
            </a:r>
          </a:p>
        </p:txBody>
      </p:sp>
      <p:sp>
        <p:nvSpPr>
          <p:cNvPr id="147" name="TextBox 146"/>
          <p:cNvSpPr txBox="1"/>
          <p:nvPr/>
        </p:nvSpPr>
        <p:spPr>
          <a:xfrm>
            <a:off x="7847877" y="5547766"/>
            <a:ext cx="1005840" cy="553998"/>
          </a:xfrm>
          <a:prstGeom prst="rect">
            <a:avLst/>
          </a:prstGeom>
          <a:solidFill>
            <a:srgbClr val="FFFF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Weather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(ANG-C61)</a:t>
            </a:r>
          </a:p>
        </p:txBody>
      </p:sp>
      <p:sp>
        <p:nvSpPr>
          <p:cNvPr id="148" name="TextBox 147"/>
          <p:cNvSpPr txBox="1"/>
          <p:nvPr/>
        </p:nvSpPr>
        <p:spPr>
          <a:xfrm>
            <a:off x="8913678" y="5547766"/>
            <a:ext cx="1005840" cy="553998"/>
          </a:xfrm>
          <a:prstGeom prst="rect">
            <a:avLst/>
          </a:prstGeom>
          <a:solidFill>
            <a:srgbClr val="FFFF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New Wx Concept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359E"/>
                </a:solidFill>
                <a:effectLst/>
                <a:uLnTx/>
                <a:uFillTx/>
                <a:latin typeface="Calibri" panose="020F0502020204030204"/>
                <a:ea typeface="+mn-ea"/>
                <a:cs typeface="+mn-cs"/>
              </a:rPr>
              <a:t>Devel</a:t>
            </a: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(ANG-C62)</a:t>
            </a:r>
          </a:p>
        </p:txBody>
      </p:sp>
      <p:sp>
        <p:nvSpPr>
          <p:cNvPr id="149" name="TextBox 148"/>
          <p:cNvSpPr txBox="1"/>
          <p:nvPr/>
        </p:nvSpPr>
        <p:spPr>
          <a:xfrm>
            <a:off x="9979479" y="5547766"/>
            <a:ext cx="1005840" cy="553998"/>
          </a:xfrm>
          <a:prstGeom prst="rect">
            <a:avLst/>
          </a:prstGeom>
          <a:solidFill>
            <a:srgbClr val="FFFF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Wx Engineering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Evaluation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(ANG-C63)</a:t>
            </a:r>
          </a:p>
        </p:txBody>
      </p:sp>
      <p:sp>
        <p:nvSpPr>
          <p:cNvPr id="150" name="TextBox 149"/>
          <p:cNvSpPr txBox="1"/>
          <p:nvPr/>
        </p:nvSpPr>
        <p:spPr>
          <a:xfrm>
            <a:off x="11045280" y="5547766"/>
            <a:ext cx="1005840" cy="553998"/>
          </a:xfrm>
          <a:prstGeom prst="rect">
            <a:avLst/>
          </a:prstGeom>
          <a:solidFill>
            <a:srgbClr val="FFFF0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Policy &amp;</a:t>
            </a:r>
            <a:b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br>
            <a:r>
              <a:rPr kumimoji="0" lang="en-US" sz="1000" b="0" i="0" u="none" strike="noStrike" kern="1200" cap="none" spc="0" normalizeH="0" baseline="0" noProof="0" dirty="0" err="1">
                <a:ln>
                  <a:noFill/>
                </a:ln>
                <a:solidFill>
                  <a:srgbClr val="00359E"/>
                </a:solidFill>
                <a:effectLst/>
                <a:uLnTx/>
                <a:uFillTx/>
                <a:latin typeface="Calibri" panose="020F0502020204030204"/>
                <a:ea typeface="+mn-ea"/>
                <a:cs typeface="+mn-cs"/>
              </a:rPr>
              <a:t>Req</a:t>
            </a: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(ANG-C64)</a:t>
            </a:r>
          </a:p>
        </p:txBody>
      </p:sp>
      <p:cxnSp>
        <p:nvCxnSpPr>
          <p:cNvPr id="152" name="Elbow Connector 151"/>
          <p:cNvCxnSpPr>
            <a:stCxn id="143" idx="2"/>
            <a:endCxn id="147" idx="0"/>
          </p:cNvCxnSpPr>
          <p:nvPr/>
        </p:nvCxnSpPr>
        <p:spPr>
          <a:xfrm rot="5400000">
            <a:off x="8910945" y="4579840"/>
            <a:ext cx="407778" cy="152807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60" name="Elbow Connector 159"/>
          <p:cNvCxnSpPr>
            <a:stCxn id="31" idx="2"/>
            <a:endCxn id="143" idx="0"/>
          </p:cNvCxnSpPr>
          <p:nvPr/>
        </p:nvCxnSpPr>
        <p:spPr>
          <a:xfrm rot="16200000" flipH="1">
            <a:off x="9492531" y="4199649"/>
            <a:ext cx="269761" cy="50292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418179" y="3766792"/>
            <a:ext cx="1005840" cy="553998"/>
          </a:xfrm>
          <a:prstGeom prst="rect">
            <a:avLst/>
          </a:prstGeom>
          <a:solidFill>
            <a:srgbClr val="A5002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Air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Traffic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(AJT)</a:t>
            </a:r>
          </a:p>
        </p:txBody>
      </p:sp>
      <p:cxnSp>
        <p:nvCxnSpPr>
          <p:cNvPr id="28" name="Straight Connector 27"/>
          <p:cNvCxnSpPr>
            <a:stCxn id="25" idx="2"/>
            <a:endCxn id="26" idx="0"/>
          </p:cNvCxnSpPr>
          <p:nvPr/>
        </p:nvCxnSpPr>
        <p:spPr>
          <a:xfrm>
            <a:off x="6071254" y="5299780"/>
            <a:ext cx="0" cy="1671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7" idx="2"/>
            <a:endCxn id="60" idx="0"/>
          </p:cNvCxnSpPr>
          <p:nvPr/>
        </p:nvCxnSpPr>
        <p:spPr>
          <a:xfrm rot="5400000">
            <a:off x="3482354" y="2738024"/>
            <a:ext cx="467514" cy="1590023"/>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0" idx="2"/>
            <a:endCxn id="62" idx="0"/>
          </p:cNvCxnSpPr>
          <p:nvPr/>
        </p:nvCxnSpPr>
        <p:spPr>
          <a:xfrm flipH="1">
            <a:off x="2919620" y="4320790"/>
            <a:ext cx="1479" cy="19260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232432" y="4436372"/>
            <a:ext cx="1292874" cy="87862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339407" y="4513397"/>
            <a:ext cx="902811" cy="784830"/>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Flight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Requirements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(AFS-430)</a:t>
            </a:r>
          </a:p>
        </p:txBody>
      </p:sp>
      <p:sp>
        <p:nvSpPr>
          <p:cNvPr id="14" name="TextBox 13"/>
          <p:cNvSpPr txBox="1"/>
          <p:nvPr/>
        </p:nvSpPr>
        <p:spPr>
          <a:xfrm>
            <a:off x="1320547" y="4513396"/>
            <a:ext cx="1005840" cy="784830"/>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Systems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Standards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(AIR-6B2)</a:t>
            </a:r>
          </a:p>
        </p:txBody>
      </p:sp>
      <p:sp>
        <p:nvSpPr>
          <p:cNvPr id="23" name="TextBox 22"/>
          <p:cNvSpPr txBox="1"/>
          <p:nvPr/>
        </p:nvSpPr>
        <p:spPr>
          <a:xfrm>
            <a:off x="3472547" y="4513397"/>
            <a:ext cx="1005840" cy="784830"/>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ATO Operational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Validation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Requirements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(AJV-7)</a:t>
            </a:r>
          </a:p>
        </p:txBody>
      </p:sp>
      <p:sp>
        <p:nvSpPr>
          <p:cNvPr id="24" name="TextBox 23"/>
          <p:cNvSpPr txBox="1"/>
          <p:nvPr/>
        </p:nvSpPr>
        <p:spPr>
          <a:xfrm>
            <a:off x="4517197" y="4513395"/>
            <a:ext cx="1005840" cy="786384"/>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Aviation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Weather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Aeronautical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(AJM-33)</a:t>
            </a:r>
          </a:p>
        </p:txBody>
      </p:sp>
      <p:sp>
        <p:nvSpPr>
          <p:cNvPr id="25" name="TextBox 24"/>
          <p:cNvSpPr txBox="1"/>
          <p:nvPr/>
        </p:nvSpPr>
        <p:spPr>
          <a:xfrm>
            <a:off x="5568334" y="4513396"/>
            <a:ext cx="1005840" cy="786384"/>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Flight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 Ops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(AJR-B)</a:t>
            </a:r>
          </a:p>
        </p:txBody>
      </p:sp>
      <p:sp>
        <p:nvSpPr>
          <p:cNvPr id="62" name="TextBox 61"/>
          <p:cNvSpPr txBox="1"/>
          <p:nvPr/>
        </p:nvSpPr>
        <p:spPr>
          <a:xfrm>
            <a:off x="2416700" y="4513397"/>
            <a:ext cx="1005840" cy="784830"/>
          </a:xfrm>
          <a:prstGeom prst="rect">
            <a:avLst/>
          </a:prstGeom>
          <a:solidFill>
            <a:srgbClr val="92D05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Technical Advisory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Group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(Contract Wx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Observer)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(AJT-22)</a:t>
            </a:r>
          </a:p>
        </p:txBody>
      </p:sp>
      <p:sp>
        <p:nvSpPr>
          <p:cNvPr id="66" name="TextBox 65"/>
          <p:cNvSpPr txBox="1"/>
          <p:nvPr/>
        </p:nvSpPr>
        <p:spPr>
          <a:xfrm>
            <a:off x="8047160" y="4593228"/>
            <a:ext cx="1005840" cy="553998"/>
          </a:xfrm>
          <a:prstGeom prst="rect">
            <a:avLst/>
          </a:prstGeom>
          <a:solidFill>
            <a:schemeClr val="accent4">
              <a:lumMod val="60000"/>
              <a:lumOff val="40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Engineering </a:t>
            </a:r>
            <a:r>
              <a:rPr kumimoji="0" lang="en-US" sz="1000" b="0" i="0" u="none" strike="noStrike" kern="1200" cap="none" spc="0" normalizeH="0" baseline="0" noProof="0" dirty="0" err="1">
                <a:ln>
                  <a:noFill/>
                </a:ln>
                <a:solidFill>
                  <a:srgbClr val="00359E"/>
                </a:solidFill>
                <a:effectLst/>
                <a:uLnTx/>
                <a:uFillTx/>
                <a:latin typeface="Calibri" panose="020F0502020204030204"/>
                <a:ea typeface="+mn-ea"/>
                <a:cs typeface="+mn-cs"/>
              </a:rPr>
              <a:t>Devel</a:t>
            </a:r>
            <a:endPar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Services Division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(ANG-C3)</a:t>
            </a:r>
          </a:p>
        </p:txBody>
      </p:sp>
      <p:sp>
        <p:nvSpPr>
          <p:cNvPr id="78" name="TextBox 77"/>
          <p:cNvSpPr txBox="1"/>
          <p:nvPr/>
        </p:nvSpPr>
        <p:spPr>
          <a:xfrm>
            <a:off x="6728526" y="5547766"/>
            <a:ext cx="1005840" cy="553998"/>
          </a:xfrm>
          <a:prstGeom prst="rect">
            <a:avLst/>
          </a:prstGeom>
          <a:solidFill>
            <a:schemeClr val="accent4">
              <a:lumMod val="60000"/>
              <a:lumOff val="40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Aviation Weather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59E"/>
                </a:solidFill>
                <a:effectLst/>
                <a:uLnTx/>
                <a:uFillTx/>
                <a:latin typeface="Calibri" panose="020F0502020204030204"/>
                <a:ea typeface="+mn-ea"/>
                <a:cs typeface="+mn-cs"/>
              </a:rPr>
              <a:t>(ANG-C34)</a:t>
            </a:r>
          </a:p>
        </p:txBody>
      </p:sp>
      <p:cxnSp>
        <p:nvCxnSpPr>
          <p:cNvPr id="71" name="Elbow Connector 70"/>
          <p:cNvCxnSpPr>
            <a:stCxn id="143" idx="2"/>
            <a:endCxn id="148" idx="0"/>
          </p:cNvCxnSpPr>
          <p:nvPr/>
        </p:nvCxnSpPr>
        <p:spPr>
          <a:xfrm rot="5400000">
            <a:off x="9443846" y="5112741"/>
            <a:ext cx="407778" cy="462273"/>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43" idx="2"/>
            <a:endCxn id="149" idx="0"/>
          </p:cNvCxnSpPr>
          <p:nvPr/>
        </p:nvCxnSpPr>
        <p:spPr>
          <a:xfrm rot="16200000" flipH="1">
            <a:off x="9976746" y="5042113"/>
            <a:ext cx="407778" cy="603528"/>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143" idx="2"/>
            <a:endCxn id="150" idx="0"/>
          </p:cNvCxnSpPr>
          <p:nvPr/>
        </p:nvCxnSpPr>
        <p:spPr>
          <a:xfrm rot="16200000" flipH="1">
            <a:off x="10509646" y="4509212"/>
            <a:ext cx="407778" cy="1669329"/>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31" idx="2"/>
            <a:endCxn id="66" idx="0"/>
          </p:cNvCxnSpPr>
          <p:nvPr/>
        </p:nvCxnSpPr>
        <p:spPr>
          <a:xfrm rot="5400000">
            <a:off x="8824517" y="4041793"/>
            <a:ext cx="276999" cy="825871"/>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6" idx="2"/>
            <a:endCxn id="78" idx="0"/>
          </p:cNvCxnSpPr>
          <p:nvPr/>
        </p:nvCxnSpPr>
        <p:spPr>
          <a:xfrm rot="5400000">
            <a:off x="7690493" y="4688179"/>
            <a:ext cx="400540" cy="1318634"/>
          </a:xfrm>
          <a:prstGeom prst="bentConnector3">
            <a:avLst>
              <a:gd name="adj1" fmla="val 26309"/>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8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3000" tmFilter="0, 0; .2, .5; .8, .5; 1, 0"/>
                                        <p:tgtEl>
                                          <p:spTgt spid="6"/>
                                        </p:tgtEl>
                                      </p:cBhvr>
                                    </p:animEffect>
                                    <p:animScale>
                                      <p:cBhvr>
                                        <p:cTn id="7" dur="1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0406" y="239038"/>
            <a:ext cx="1828800" cy="1077218"/>
          </a:xfrm>
          <a:prstGeom prst="rect">
            <a:avLst/>
          </a:prstGeom>
          <a:solidFill>
            <a:srgbClr val="FFFF00"/>
          </a:solidFill>
          <a:ln>
            <a:solidFill>
              <a:srgbClr val="00359E"/>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Aviation Weather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Division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(ANG-C6)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Bill Bauman</a:t>
            </a:r>
          </a:p>
        </p:txBody>
      </p:sp>
      <p:sp>
        <p:nvSpPr>
          <p:cNvPr id="5" name="TextBox 4"/>
          <p:cNvSpPr txBox="1"/>
          <p:nvPr/>
        </p:nvSpPr>
        <p:spPr>
          <a:xfrm>
            <a:off x="741582" y="1766173"/>
            <a:ext cx="1938528" cy="1077218"/>
          </a:xfrm>
          <a:prstGeom prst="rect">
            <a:avLst/>
          </a:prstGeom>
          <a:solidFill>
            <a:srgbClr val="FFFF00"/>
          </a:solidFill>
          <a:ln>
            <a:solidFill>
              <a:srgbClr val="00359E"/>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Weather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(ANG-C61)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Randy Bass</a:t>
            </a:r>
          </a:p>
        </p:txBody>
      </p:sp>
      <p:sp>
        <p:nvSpPr>
          <p:cNvPr id="6" name="TextBox 5"/>
          <p:cNvSpPr txBox="1"/>
          <p:nvPr/>
        </p:nvSpPr>
        <p:spPr>
          <a:xfrm>
            <a:off x="3680735" y="1766173"/>
            <a:ext cx="1935594" cy="1077218"/>
          </a:xfrm>
          <a:prstGeom prst="rect">
            <a:avLst/>
          </a:prstGeom>
          <a:solidFill>
            <a:srgbClr val="FFFF00"/>
          </a:solidFill>
          <a:ln>
            <a:solidFill>
              <a:srgbClr val="00359E"/>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New Wx Concept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Development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(ANG-C62)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Everette Whitfield</a:t>
            </a:r>
          </a:p>
        </p:txBody>
      </p:sp>
      <p:sp>
        <p:nvSpPr>
          <p:cNvPr id="7" name="TextBox 6"/>
          <p:cNvSpPr txBox="1"/>
          <p:nvPr/>
        </p:nvSpPr>
        <p:spPr>
          <a:xfrm>
            <a:off x="6726682" y="1766173"/>
            <a:ext cx="1938528" cy="1077218"/>
          </a:xfrm>
          <a:prstGeom prst="rect">
            <a:avLst/>
          </a:prstGeom>
          <a:solidFill>
            <a:srgbClr val="FFFF00"/>
          </a:solidFill>
          <a:ln>
            <a:solidFill>
              <a:srgbClr val="00359E"/>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Wx Engineering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Evaluation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(ANG-C63)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Starr McGettigan</a:t>
            </a:r>
          </a:p>
        </p:txBody>
      </p:sp>
      <p:sp>
        <p:nvSpPr>
          <p:cNvPr id="8" name="TextBox 7"/>
          <p:cNvSpPr txBox="1"/>
          <p:nvPr/>
        </p:nvSpPr>
        <p:spPr>
          <a:xfrm>
            <a:off x="10109330" y="1766173"/>
            <a:ext cx="1158330" cy="1077218"/>
          </a:xfrm>
          <a:prstGeom prst="rect">
            <a:avLst/>
          </a:prstGeom>
          <a:solidFill>
            <a:srgbClr val="FFFF00"/>
          </a:solidFill>
          <a:ln>
            <a:solidFill>
              <a:srgbClr val="00359E"/>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Policy &amp;</a:t>
            </a:r>
            <a:b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br>
            <a:r>
              <a:rPr kumimoji="0" lang="en-US" sz="1600" b="0" i="0" u="none" strike="noStrike" kern="1200" cap="none" spc="0" normalizeH="0" baseline="0" noProof="0" dirty="0" err="1">
                <a:ln>
                  <a:noFill/>
                </a:ln>
                <a:solidFill>
                  <a:srgbClr val="00359E"/>
                </a:solidFill>
                <a:effectLst/>
                <a:uLnTx/>
                <a:uFillTx/>
                <a:latin typeface="Calibri" panose="020F0502020204030204"/>
                <a:ea typeface="+mn-ea"/>
                <a:cs typeface="+mn-cs"/>
              </a:rPr>
              <a:t>Req</a:t>
            </a: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 Branch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(ANG-C64)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rPr>
              <a:t>Pat </a:t>
            </a:r>
            <a:r>
              <a:rPr kumimoji="0" lang="en-US" sz="1600" b="0" i="0" u="none" strike="noStrike" kern="1200" cap="none" spc="0" normalizeH="0" baseline="0" noProof="0" dirty="0" smtClean="0">
                <a:ln>
                  <a:noFill/>
                </a:ln>
                <a:solidFill>
                  <a:srgbClr val="00359E"/>
                </a:solidFill>
                <a:effectLst/>
                <a:uLnTx/>
                <a:uFillTx/>
                <a:latin typeface="Calibri" panose="020F0502020204030204"/>
                <a:ea typeface="+mn-ea"/>
                <a:cs typeface="+mn-cs"/>
              </a:rPr>
              <a:t>Murphy</a:t>
            </a:r>
            <a:endParaRPr kumimoji="0" lang="en-US" sz="1600" b="0" i="0" u="none" strike="noStrike" kern="1200" cap="none" spc="0" normalizeH="0" baseline="0" noProof="0" dirty="0">
              <a:ln>
                <a:noFill/>
              </a:ln>
              <a:solidFill>
                <a:srgbClr val="00359E"/>
              </a:solidFill>
              <a:effectLst/>
              <a:uLnTx/>
              <a:uFillTx/>
              <a:latin typeface="Calibri" panose="020F0502020204030204"/>
              <a:ea typeface="+mn-ea"/>
              <a:cs typeface="+mn-cs"/>
            </a:endParaRPr>
          </a:p>
        </p:txBody>
      </p:sp>
      <p:sp>
        <p:nvSpPr>
          <p:cNvPr id="27" name="TextBox 26"/>
          <p:cNvSpPr txBox="1"/>
          <p:nvPr/>
        </p:nvSpPr>
        <p:spPr>
          <a:xfrm>
            <a:off x="741582" y="2996401"/>
            <a:ext cx="2488201" cy="22775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Aviation Weather</a:t>
            </a:r>
            <a:b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Research Program</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Weather Technology</a:t>
            </a:r>
            <a:b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 the Cockpit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Research for Service Analyses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734132" y="2996401"/>
            <a:ext cx="2133931" cy="22775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Aviation Weather Integration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Contracts &amp; Budget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Weather Forecast Improvement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Safety Risk Management</a:t>
            </a:r>
          </a:p>
        </p:txBody>
      </p:sp>
      <p:sp>
        <p:nvSpPr>
          <p:cNvPr id="29" name="TextBox 28"/>
          <p:cNvSpPr txBox="1"/>
          <p:nvPr/>
        </p:nvSpPr>
        <p:spPr>
          <a:xfrm>
            <a:off x="6726683" y="2996401"/>
            <a:ext cx="2075412" cy="276998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Aviation Weather Demonstration and Evaluation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Weather Observation Improvements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NextGen Weather Processor/Common Support Services-Wx</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Runway Visual Range</a:t>
            </a:r>
          </a:p>
        </p:txBody>
      </p:sp>
      <p:sp>
        <p:nvSpPr>
          <p:cNvPr id="30" name="TextBox 29"/>
          <p:cNvSpPr txBox="1"/>
          <p:nvPr/>
        </p:nvSpPr>
        <p:spPr>
          <a:xfrm>
            <a:off x="9719231" y="2996401"/>
            <a:ext cx="2276320" cy="23391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International</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Space Weather</a:t>
            </a:r>
            <a:endPar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Requirements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New ATM-Wx Trans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WIMAT</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FAA Wx Expert Service</a:t>
            </a:r>
          </a:p>
        </p:txBody>
      </p:sp>
      <p:cxnSp>
        <p:nvCxnSpPr>
          <p:cNvPr id="33" name="Elbow Connector 32"/>
          <p:cNvCxnSpPr>
            <a:stCxn id="4" idx="2"/>
            <a:endCxn id="5" idx="0"/>
          </p:cNvCxnSpPr>
          <p:nvPr/>
        </p:nvCxnSpPr>
        <p:spPr>
          <a:xfrm rot="5400000">
            <a:off x="3702868" y="-675766"/>
            <a:ext cx="449917" cy="4433960"/>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4" idx="2"/>
            <a:endCxn id="8" idx="0"/>
          </p:cNvCxnSpPr>
          <p:nvPr/>
        </p:nvCxnSpPr>
        <p:spPr>
          <a:xfrm rot="16200000" flipH="1">
            <a:off x="8191692" y="-730631"/>
            <a:ext cx="449917" cy="4543689"/>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4" idx="2"/>
            <a:endCxn id="6" idx="0"/>
          </p:cNvCxnSpPr>
          <p:nvPr/>
        </p:nvCxnSpPr>
        <p:spPr>
          <a:xfrm rot="5400000">
            <a:off x="5171711" y="793077"/>
            <a:ext cx="449917" cy="1496274"/>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 idx="2"/>
            <a:endCxn id="7" idx="0"/>
          </p:cNvCxnSpPr>
          <p:nvPr/>
        </p:nvCxnSpPr>
        <p:spPr>
          <a:xfrm rot="16200000" flipH="1">
            <a:off x="6695418" y="765644"/>
            <a:ext cx="449917" cy="155114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629696A-7E2C-4ACE-B0C5-A0988D2544DE}"/>
              </a:ext>
            </a:extLst>
          </p:cNvPr>
          <p:cNvSpPr txBox="1"/>
          <p:nvPr/>
        </p:nvSpPr>
        <p:spPr>
          <a:xfrm>
            <a:off x="6740689" y="5780900"/>
            <a:ext cx="259904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59E"/>
                </a:solidFill>
                <a:effectLst/>
                <a:uLnTx/>
                <a:uFillTx/>
                <a:latin typeface="Calibri" panose="020F0502020204030204"/>
                <a:ea typeface="+mn-ea"/>
                <a:cs typeface="+mn-cs"/>
              </a:rPr>
              <a:t>* Located at the FAA William J. Hughes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59E"/>
                </a:solidFill>
                <a:effectLst/>
                <a:uLnTx/>
                <a:uFillTx/>
                <a:latin typeface="Calibri" panose="020F0502020204030204"/>
                <a:ea typeface="+mn-ea"/>
                <a:cs typeface="+mn-cs"/>
              </a:rPr>
              <a:t>Technical Center in Atlantic City, NJ</a:t>
            </a:r>
          </a:p>
        </p:txBody>
      </p:sp>
    </p:spTree>
    <p:extLst>
      <p:ext uri="{BB962C8B-B14F-4D97-AF65-F5344CB8AC3E}">
        <p14:creationId xmlns:p14="http://schemas.microsoft.com/office/powerpoint/2010/main" val="306856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Vision: A National Airspace System (NAS) free of weather caused delays, cancellations, diversions and accidents/incidents</a:t>
            </a:r>
          </a:p>
          <a:p>
            <a:endParaRPr lang="en-US" sz="3600" dirty="0"/>
          </a:p>
          <a:p>
            <a:pPr marL="0" indent="0">
              <a:buNone/>
            </a:pPr>
            <a:r>
              <a:rPr lang="en-US" sz="3600" dirty="0"/>
              <a:t>Mission: Assure the development, enhancement, dissemination, and integration of productive weather information into Air Traffic Management decisions by pilots, controllers, flight operations and airport operators </a:t>
            </a:r>
          </a:p>
        </p:txBody>
      </p:sp>
    </p:spTree>
    <p:extLst>
      <p:ext uri="{BB962C8B-B14F-4D97-AF65-F5344CB8AC3E}">
        <p14:creationId xmlns:p14="http://schemas.microsoft.com/office/powerpoint/2010/main" val="358575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and Requirements Branch </a:t>
            </a:r>
          </a:p>
        </p:txBody>
      </p:sp>
      <p:sp>
        <p:nvSpPr>
          <p:cNvPr id="3" name="Content Placeholder 2"/>
          <p:cNvSpPr>
            <a:spLocks noGrp="1"/>
          </p:cNvSpPr>
          <p:nvPr>
            <p:ph idx="1"/>
          </p:nvPr>
        </p:nvSpPr>
        <p:spPr>
          <a:xfrm>
            <a:off x="838200" y="1276031"/>
            <a:ext cx="10515600" cy="5157425"/>
          </a:xfrm>
        </p:spPr>
        <p:txBody>
          <a:bodyPr>
            <a:normAutofit/>
          </a:bodyPr>
          <a:lstStyle/>
          <a:p>
            <a:pPr marL="0" indent="0">
              <a:lnSpc>
                <a:spcPct val="110000"/>
              </a:lnSpc>
              <a:spcAft>
                <a:spcPts val="0"/>
              </a:spcAft>
              <a:buNone/>
            </a:pPr>
            <a:r>
              <a:rPr lang="en-US" sz="3300" dirty="0"/>
              <a:t>Identifies and coordinates domestic and international weather requirements </a:t>
            </a:r>
            <a:r>
              <a:rPr lang="en-US" sz="4100" dirty="0"/>
              <a:t/>
            </a:r>
            <a:br>
              <a:rPr lang="en-US" sz="4100" dirty="0"/>
            </a:br>
            <a:endParaRPr lang="en-US" dirty="0"/>
          </a:p>
          <a:p>
            <a:pPr>
              <a:lnSpc>
                <a:spcPct val="110000"/>
              </a:lnSpc>
              <a:spcAft>
                <a:spcPts val="0"/>
              </a:spcAft>
            </a:pPr>
            <a:r>
              <a:rPr lang="en-US" sz="3300" dirty="0"/>
              <a:t>Core Functions: </a:t>
            </a:r>
          </a:p>
          <a:p>
            <a:pPr lvl="1">
              <a:lnSpc>
                <a:spcPct val="110000"/>
              </a:lnSpc>
              <a:spcAft>
                <a:spcPts val="0"/>
              </a:spcAft>
            </a:pPr>
            <a:r>
              <a:rPr lang="en-US" dirty="0"/>
              <a:t>Collaboration with international partners</a:t>
            </a:r>
            <a:br>
              <a:rPr lang="en-US" dirty="0"/>
            </a:br>
            <a:r>
              <a:rPr lang="en-US" dirty="0"/>
              <a:t>to develop weather requirements</a:t>
            </a:r>
          </a:p>
          <a:p>
            <a:pPr lvl="1">
              <a:lnSpc>
                <a:spcPct val="110000"/>
              </a:lnSpc>
              <a:spcAft>
                <a:spcPts val="0"/>
              </a:spcAft>
            </a:pPr>
            <a:r>
              <a:rPr lang="en-US" dirty="0"/>
              <a:t>Entry point for new weather service requests</a:t>
            </a:r>
          </a:p>
          <a:p>
            <a:pPr lvl="1">
              <a:lnSpc>
                <a:spcPct val="110000"/>
              </a:lnSpc>
              <a:spcAft>
                <a:spcPts val="0"/>
              </a:spcAft>
            </a:pPr>
            <a:r>
              <a:rPr lang="en-US" dirty="0"/>
              <a:t>Leads Weather Information Modernization</a:t>
            </a:r>
            <a:br>
              <a:rPr lang="en-US" dirty="0"/>
            </a:br>
            <a:r>
              <a:rPr lang="en-US" dirty="0"/>
              <a:t>and </a:t>
            </a:r>
            <a:r>
              <a:rPr lang="en-US" dirty="0" smtClean="0"/>
              <a:t>Transition</a:t>
            </a:r>
            <a:endParaRPr lang="en-US" dirty="0"/>
          </a:p>
        </p:txBody>
      </p:sp>
      <p:pic>
        <p:nvPicPr>
          <p:cNvPr id="5" name="Picture 4">
            <a:extLst>
              <a:ext uri="{FF2B5EF4-FFF2-40B4-BE49-F238E27FC236}">
                <a16:creationId xmlns:a16="http://schemas.microsoft.com/office/drawing/2014/main" id="{62B3E63B-D34E-42E6-9878-A266D93B253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9811" y="2050705"/>
            <a:ext cx="5392189" cy="2756589"/>
          </a:xfrm>
          <a:prstGeom prst="rect">
            <a:avLst/>
          </a:prstGeom>
        </p:spPr>
      </p:pic>
    </p:spTree>
    <p:extLst>
      <p:ext uri="{BB962C8B-B14F-4D97-AF65-F5344CB8AC3E}">
        <p14:creationId xmlns:p14="http://schemas.microsoft.com/office/powerpoint/2010/main" val="69579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1769"/>
            <a:ext cx="10972800" cy="1032954"/>
          </a:xfrm>
        </p:spPr>
        <p:txBody>
          <a:bodyPr>
            <a:normAutofit fontScale="90000"/>
          </a:bodyPr>
          <a:lstStyle/>
          <a:p>
            <a:r>
              <a:rPr lang="en-US" b="1" dirty="0" smtClean="0">
                <a:solidFill>
                  <a:srgbClr val="002060"/>
                </a:solidFill>
                <a:latin typeface="Segoe UI Semibold" panose="020B0702040204020203" pitchFamily="34" charset="0"/>
                <a:cs typeface="Segoe UI Semibold" panose="020B0702040204020203" pitchFamily="34" charset="0"/>
              </a:rPr>
              <a:t>Weather Needs Portal (WNP): </a:t>
            </a:r>
            <a:r>
              <a:rPr lang="en-US" dirty="0">
                <a:latin typeface="Segoe UI Semibold" panose="020B0702040204020203" pitchFamily="34" charset="0"/>
                <a:cs typeface="Segoe UI Semibold" panose="020B0702040204020203" pitchFamily="34" charset="0"/>
                <a:hlinkClick r:id="rId3"/>
              </a:rPr>
              <a:t>https://www.faa.gov/nextgen/programs/weather/suggestions</a:t>
            </a:r>
            <a:r>
              <a:rPr lang="en-US" dirty="0" smtClean="0">
                <a:latin typeface="Segoe UI Semibold" panose="020B0702040204020203" pitchFamily="34" charset="0"/>
                <a:cs typeface="Segoe UI Semibold" panose="020B0702040204020203" pitchFamily="34" charset="0"/>
                <a:hlinkClick r:id="rId3"/>
              </a:rPr>
              <a:t>/</a:t>
            </a:r>
            <a:r>
              <a:rPr lang="en-US" dirty="0" smtClean="0">
                <a:latin typeface="Segoe UI Semibold" panose="020B0702040204020203" pitchFamily="34" charset="0"/>
                <a:cs typeface="Segoe UI Semibold" panose="020B0702040204020203" pitchFamily="34" charset="0"/>
              </a:rPr>
              <a:t> </a:t>
            </a:r>
            <a:endParaRPr lang="en-US"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sz="half" idx="1"/>
          </p:nvPr>
        </p:nvSpPr>
        <p:spPr>
          <a:xfrm>
            <a:off x="609600" y="1304734"/>
            <a:ext cx="10972800" cy="5553266"/>
          </a:xfrm>
        </p:spPr>
        <p:txBody>
          <a:bodyPr>
            <a:noAutofit/>
          </a:bodyPr>
          <a:lstStyle/>
          <a:p>
            <a:pPr>
              <a:lnSpc>
                <a:spcPct val="120000"/>
              </a:lnSpc>
            </a:pPr>
            <a:r>
              <a:rPr lang="en-US" sz="2200" dirty="0" smtClean="0"/>
              <a:t>Aviation </a:t>
            </a:r>
            <a:r>
              <a:rPr lang="en-US" sz="2200" dirty="0"/>
              <a:t>stakeholders can use the WNP </a:t>
            </a:r>
            <a:r>
              <a:rPr lang="en-US" sz="2200" dirty="0" smtClean="0">
                <a:hlinkClick r:id="rId3"/>
              </a:rPr>
              <a:t>to submit </a:t>
            </a:r>
            <a:r>
              <a:rPr lang="en-US" sz="2200" dirty="0">
                <a:hlinkClick r:id="rId3"/>
              </a:rPr>
              <a:t>requests</a:t>
            </a:r>
            <a:r>
              <a:rPr lang="en-US" sz="2200" dirty="0"/>
              <a:t> for weather-related products and services </a:t>
            </a:r>
            <a:r>
              <a:rPr lang="en-US" sz="2200" dirty="0" smtClean="0"/>
              <a:t>to the Policy &amp; Requirements Branch (ANG-C64). </a:t>
            </a:r>
          </a:p>
          <a:p>
            <a:pPr>
              <a:lnSpc>
                <a:spcPct val="120000"/>
              </a:lnSpc>
            </a:pPr>
            <a:r>
              <a:rPr lang="en-US" sz="2200" dirty="0" smtClean="0"/>
              <a:t>In </a:t>
            </a:r>
            <a:r>
              <a:rPr lang="en-US" sz="2200" dirty="0"/>
              <a:t>addition to contact information, we ask for:</a:t>
            </a:r>
          </a:p>
          <a:p>
            <a:pPr marL="741363" indent="292100">
              <a:lnSpc>
                <a:spcPct val="100000"/>
              </a:lnSpc>
              <a:spcBef>
                <a:spcPts val="600"/>
              </a:spcBef>
            </a:pPr>
            <a:r>
              <a:rPr lang="en-US" sz="2200" dirty="0"/>
              <a:t>A description of the aviation weather problem</a:t>
            </a:r>
          </a:p>
          <a:p>
            <a:pPr marL="741363" indent="292100">
              <a:lnSpc>
                <a:spcPct val="100000"/>
              </a:lnSpc>
              <a:spcBef>
                <a:spcPts val="600"/>
              </a:spcBef>
            </a:pPr>
            <a:r>
              <a:rPr lang="en-US" sz="2200" dirty="0"/>
              <a:t>Existing operational gaps</a:t>
            </a:r>
          </a:p>
          <a:p>
            <a:pPr marL="741363" indent="292100">
              <a:lnSpc>
                <a:spcPct val="100000"/>
              </a:lnSpc>
              <a:spcBef>
                <a:spcPts val="600"/>
              </a:spcBef>
            </a:pPr>
            <a:r>
              <a:rPr lang="en-US" sz="2200" dirty="0"/>
              <a:t>Benefits to aviation</a:t>
            </a:r>
          </a:p>
          <a:p>
            <a:pPr marL="741363" indent="292100">
              <a:lnSpc>
                <a:spcPct val="100000"/>
              </a:lnSpc>
              <a:spcBef>
                <a:spcPts val="600"/>
              </a:spcBef>
            </a:pPr>
            <a:r>
              <a:rPr lang="en-US" sz="2200" dirty="0"/>
              <a:t>Potential users</a:t>
            </a:r>
          </a:p>
          <a:p>
            <a:pPr marL="741363" indent="292100">
              <a:lnSpc>
                <a:spcPct val="100000"/>
              </a:lnSpc>
              <a:spcBef>
                <a:spcPts val="600"/>
              </a:spcBef>
            </a:pPr>
            <a:r>
              <a:rPr lang="en-US" sz="2200" dirty="0"/>
              <a:t>The proposed solution (optional)</a:t>
            </a:r>
          </a:p>
          <a:p>
            <a:pPr marL="741363" indent="292100">
              <a:lnSpc>
                <a:spcPct val="100000"/>
              </a:lnSpc>
              <a:spcBef>
                <a:spcPts val="600"/>
              </a:spcBef>
            </a:pPr>
            <a:r>
              <a:rPr lang="en-US" sz="2200" dirty="0"/>
              <a:t>Other background </a:t>
            </a:r>
            <a:r>
              <a:rPr lang="en-US" sz="2200" dirty="0" smtClean="0"/>
              <a:t>information</a:t>
            </a:r>
          </a:p>
          <a:p>
            <a:pPr>
              <a:lnSpc>
                <a:spcPct val="120000"/>
              </a:lnSpc>
            </a:pPr>
            <a:r>
              <a:rPr lang="en-US" sz="2200" dirty="0" smtClean="0"/>
              <a:t>The WNP is currently in the beta-testing phase—there will be further development in the coming months, but please feel free to use the form now to submit your weather needs and become a beta tester. </a:t>
            </a:r>
            <a:endParaRPr lang="en-US" sz="2200" dirty="0"/>
          </a:p>
        </p:txBody>
      </p:sp>
      <p:sp>
        <p:nvSpPr>
          <p:cNvPr id="4" name="Slide Number Placeholder 3"/>
          <p:cNvSpPr>
            <a:spLocks noGrp="1"/>
          </p:cNvSpPr>
          <p:nvPr>
            <p:ph type="sldNum" sz="quarter" idx="12"/>
          </p:nvPr>
        </p:nvSpPr>
        <p:spPr/>
        <p:txBody>
          <a:bodyPr/>
          <a:lstStyle/>
          <a:p>
            <a:pPr>
              <a:defRPr/>
            </a:pPr>
            <a:fld id="{00EFF06A-6A3F-4897-9DBF-0691391EE300}" type="slidenum">
              <a:rPr lang="en-US" smtClean="0"/>
              <a:pPr>
                <a:defRPr/>
              </a:pPr>
              <a:t>7</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267" y="2081540"/>
            <a:ext cx="1905000" cy="1905000"/>
          </a:xfrm>
          <a:prstGeom prst="rect">
            <a:avLst/>
          </a:prstGeom>
        </p:spPr>
      </p:pic>
      <p:sp>
        <p:nvSpPr>
          <p:cNvPr id="6" name="TextBox 5"/>
          <p:cNvSpPr txBox="1"/>
          <p:nvPr/>
        </p:nvSpPr>
        <p:spPr>
          <a:xfrm>
            <a:off x="8640234" y="3854026"/>
            <a:ext cx="1591733" cy="646331"/>
          </a:xfrm>
          <a:prstGeom prst="rect">
            <a:avLst/>
          </a:prstGeom>
          <a:noFill/>
        </p:spPr>
        <p:txBody>
          <a:bodyPr wrap="square" rtlCol="0">
            <a:spAutoFit/>
          </a:bodyPr>
          <a:lstStyle/>
          <a:p>
            <a:r>
              <a:rPr lang="en-US" sz="1200" i="1" dirty="0" smtClean="0"/>
              <a:t>Scan this QR Code to go directly to the WNP Submission Form</a:t>
            </a:r>
            <a:endParaRPr lang="en-US" sz="1200" i="1" dirty="0"/>
          </a:p>
        </p:txBody>
      </p:sp>
    </p:spTree>
    <p:extLst>
      <p:ext uri="{BB962C8B-B14F-4D97-AF65-F5344CB8AC3E}">
        <p14:creationId xmlns:p14="http://schemas.microsoft.com/office/powerpoint/2010/main" val="41447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76">
            <a:extLst>
              <a:ext uri="{FF2B5EF4-FFF2-40B4-BE49-F238E27FC236}">
                <a16:creationId xmlns:a16="http://schemas.microsoft.com/office/drawing/2014/main" id="{F9C7B76A-63EF-4A2E-815A-9A96C5425192}"/>
              </a:ext>
            </a:extLst>
          </p:cNvPr>
          <p:cNvCxnSpPr>
            <a:stCxn id="27" idx="3"/>
            <a:endCxn id="30" idx="3"/>
          </p:cNvCxnSpPr>
          <p:nvPr/>
        </p:nvCxnSpPr>
        <p:spPr>
          <a:xfrm flipH="1">
            <a:off x="6961058" y="4843987"/>
            <a:ext cx="871743" cy="988607"/>
          </a:xfrm>
          <a:prstGeom prst="bentConnector3">
            <a:avLst>
              <a:gd name="adj1" fmla="val -26223"/>
            </a:avLst>
          </a:prstGeom>
          <a:ln w="19050">
            <a:solidFill>
              <a:srgbClr val="70AD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Elbow Connector 72">
            <a:extLst>
              <a:ext uri="{FF2B5EF4-FFF2-40B4-BE49-F238E27FC236}">
                <a16:creationId xmlns:a16="http://schemas.microsoft.com/office/drawing/2014/main" id="{EDC15D96-0795-4598-9236-772610C8E09B}"/>
              </a:ext>
            </a:extLst>
          </p:cNvPr>
          <p:cNvCxnSpPr>
            <a:stCxn id="26" idx="2"/>
            <a:endCxn id="27" idx="2"/>
          </p:cNvCxnSpPr>
          <p:nvPr/>
        </p:nvCxnSpPr>
        <p:spPr>
          <a:xfrm rot="16200000" flipH="1">
            <a:off x="6121092" y="4183838"/>
            <a:ext cx="12700" cy="1868937"/>
          </a:xfrm>
          <a:prstGeom prst="bentConnector3">
            <a:avLst>
              <a:gd name="adj1" fmla="val 1800000"/>
            </a:avLst>
          </a:prstGeom>
          <a:ln w="19050">
            <a:solidFill>
              <a:srgbClr val="70AD47"/>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CE4D32-DEA3-4EBE-B558-E5AD1D57BB0B}"/>
              </a:ext>
            </a:extLst>
          </p:cNvPr>
          <p:cNvSpPr txBox="1"/>
          <p:nvPr/>
        </p:nvSpPr>
        <p:spPr>
          <a:xfrm>
            <a:off x="1255993" y="1003002"/>
            <a:ext cx="303724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359E"/>
                </a:solidFill>
                <a:effectLst/>
                <a:uLnTx/>
                <a:uFillTx/>
                <a:latin typeface="Calibri" panose="020F0502020204030204"/>
                <a:ea typeface="+mn-ea"/>
                <a:cs typeface="Segoe UI Semilight" panose="020B0402040204020203" pitchFamily="34" charset="0"/>
              </a:rPr>
              <a:t>What’s the Problem?</a:t>
            </a:r>
          </a:p>
        </p:txBody>
      </p:sp>
      <p:sp>
        <p:nvSpPr>
          <p:cNvPr id="7" name="TextBox 6">
            <a:extLst>
              <a:ext uri="{FF2B5EF4-FFF2-40B4-BE49-F238E27FC236}">
                <a16:creationId xmlns:a16="http://schemas.microsoft.com/office/drawing/2014/main" id="{E0378989-E1E7-4B2E-9207-B1588E10374E}"/>
              </a:ext>
            </a:extLst>
          </p:cNvPr>
          <p:cNvSpPr txBox="1"/>
          <p:nvPr/>
        </p:nvSpPr>
        <p:spPr>
          <a:xfrm>
            <a:off x="1255993" y="2455064"/>
            <a:ext cx="308892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359E"/>
                </a:solidFill>
                <a:effectLst/>
                <a:uLnTx/>
                <a:uFillTx/>
                <a:latin typeface="Calibri" panose="020F0502020204030204"/>
                <a:ea typeface="+mn-ea"/>
                <a:cs typeface="Segoe UI Semilight" panose="020B0402040204020203" pitchFamily="34" charset="0"/>
              </a:rPr>
              <a:t>Is the Problem Valid?</a:t>
            </a:r>
          </a:p>
        </p:txBody>
      </p:sp>
      <p:sp>
        <p:nvSpPr>
          <p:cNvPr id="8" name="TextBox 7">
            <a:extLst>
              <a:ext uri="{FF2B5EF4-FFF2-40B4-BE49-F238E27FC236}">
                <a16:creationId xmlns:a16="http://schemas.microsoft.com/office/drawing/2014/main" id="{86CCF700-3A90-4E85-9B2E-7ABC0377D7E4}"/>
              </a:ext>
            </a:extLst>
          </p:cNvPr>
          <p:cNvSpPr txBox="1"/>
          <p:nvPr/>
        </p:nvSpPr>
        <p:spPr>
          <a:xfrm>
            <a:off x="1255993" y="3399031"/>
            <a:ext cx="129875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359E"/>
                </a:solidFill>
                <a:effectLst/>
                <a:uLnTx/>
                <a:uFillTx/>
                <a:latin typeface="Calibri" panose="020F0502020204030204"/>
                <a:ea typeface="+mn-ea"/>
                <a:cs typeface="Segoe UI Semilight" panose="020B0402040204020203" pitchFamily="34" charset="0"/>
              </a:rPr>
              <a:t>Solution</a:t>
            </a:r>
          </a:p>
        </p:txBody>
      </p:sp>
      <p:grpSp>
        <p:nvGrpSpPr>
          <p:cNvPr id="9" name="Group 8">
            <a:extLst>
              <a:ext uri="{FF2B5EF4-FFF2-40B4-BE49-F238E27FC236}">
                <a16:creationId xmlns:a16="http://schemas.microsoft.com/office/drawing/2014/main" id="{B154314B-DC7D-4A61-941D-3D243ECEC2FA}"/>
              </a:ext>
            </a:extLst>
          </p:cNvPr>
          <p:cNvGrpSpPr>
            <a:grpSpLocks noChangeAspect="1"/>
          </p:cNvGrpSpPr>
          <p:nvPr/>
        </p:nvGrpSpPr>
        <p:grpSpPr>
          <a:xfrm>
            <a:off x="9749215" y="365126"/>
            <a:ext cx="514649" cy="914400"/>
            <a:chOff x="10270324" y="1025248"/>
            <a:chExt cx="857750" cy="1524001"/>
          </a:xfrm>
        </p:grpSpPr>
        <p:pic>
          <p:nvPicPr>
            <p:cNvPr id="10" name="Picture 12" descr="Related image">
              <a:extLst>
                <a:ext uri="{FF2B5EF4-FFF2-40B4-BE49-F238E27FC236}">
                  <a16:creationId xmlns:a16="http://schemas.microsoft.com/office/drawing/2014/main" id="{D5A352BB-06B6-4F29-BB15-00C9CEA98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720"/>
            <a:stretch/>
          </p:blipFill>
          <p:spPr bwMode="auto">
            <a:xfrm>
              <a:off x="10270324" y="1025248"/>
              <a:ext cx="786299" cy="1524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36CCA10-36EA-47CF-BCB2-FD8EDCF1C59A}"/>
                </a:ext>
              </a:extLst>
            </p:cNvPr>
            <p:cNvSpPr/>
            <p:nvPr/>
          </p:nvSpPr>
          <p:spPr>
            <a:xfrm>
              <a:off x="10998615" y="2032611"/>
              <a:ext cx="129459" cy="37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2" descr="Related image">
            <a:extLst>
              <a:ext uri="{FF2B5EF4-FFF2-40B4-BE49-F238E27FC236}">
                <a16:creationId xmlns:a16="http://schemas.microsoft.com/office/drawing/2014/main" id="{3DBDA182-15A1-40C3-9E65-8BA796194A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30" r="36853"/>
          <a:stretch/>
        </p:blipFill>
        <p:spPr bwMode="auto">
          <a:xfrm>
            <a:off x="5752541" y="2166824"/>
            <a:ext cx="27432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127DCC5-8BB6-46A0-9E16-8149D5D982B1}"/>
              </a:ext>
            </a:extLst>
          </p:cNvPr>
          <p:cNvGrpSpPr>
            <a:grpSpLocks noChangeAspect="1"/>
          </p:cNvGrpSpPr>
          <p:nvPr/>
        </p:nvGrpSpPr>
        <p:grpSpPr>
          <a:xfrm>
            <a:off x="9862224" y="3081224"/>
            <a:ext cx="386745" cy="914400"/>
            <a:chOff x="10371356" y="3274807"/>
            <a:chExt cx="644576" cy="1524001"/>
          </a:xfrm>
        </p:grpSpPr>
        <p:pic>
          <p:nvPicPr>
            <p:cNvPr id="14" name="Picture 12" descr="Related image">
              <a:extLst>
                <a:ext uri="{FF2B5EF4-FFF2-40B4-BE49-F238E27FC236}">
                  <a16:creationId xmlns:a16="http://schemas.microsoft.com/office/drawing/2014/main" id="{899DDEC7-B184-4183-AB44-AC69549D89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94" r="22890"/>
            <a:stretch/>
          </p:blipFill>
          <p:spPr bwMode="auto">
            <a:xfrm>
              <a:off x="10371356" y="3274807"/>
              <a:ext cx="508958" cy="1524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04DDC63-5C36-4486-A517-786BA1371658}"/>
                </a:ext>
              </a:extLst>
            </p:cNvPr>
            <p:cNvSpPr/>
            <p:nvPr/>
          </p:nvSpPr>
          <p:spPr>
            <a:xfrm>
              <a:off x="10815585" y="3866927"/>
              <a:ext cx="200347" cy="24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C2E007C0-CB85-4489-AB81-DC51C28CECFE}"/>
              </a:ext>
            </a:extLst>
          </p:cNvPr>
          <p:cNvGrpSpPr>
            <a:grpSpLocks noChangeAspect="1"/>
          </p:cNvGrpSpPr>
          <p:nvPr/>
        </p:nvGrpSpPr>
        <p:grpSpPr>
          <a:xfrm>
            <a:off x="3763126" y="4901361"/>
            <a:ext cx="391359" cy="914400"/>
            <a:chOff x="9767147" y="4625099"/>
            <a:chExt cx="652266" cy="1524001"/>
          </a:xfrm>
        </p:grpSpPr>
        <p:pic>
          <p:nvPicPr>
            <p:cNvPr id="17" name="Picture 14" descr="Related image">
              <a:extLst>
                <a:ext uri="{FF2B5EF4-FFF2-40B4-BE49-F238E27FC236}">
                  <a16:creationId xmlns:a16="http://schemas.microsoft.com/office/drawing/2014/main" id="{5F552609-AE6D-4A9C-9A50-0E7CD05389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637" r="6315"/>
            <a:stretch/>
          </p:blipFill>
          <p:spPr bwMode="auto">
            <a:xfrm>
              <a:off x="9867321" y="4625099"/>
              <a:ext cx="552092" cy="1524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CFA92AE-88BB-4290-AB60-9E16615DBE5C}"/>
                </a:ext>
              </a:extLst>
            </p:cNvPr>
            <p:cNvSpPr/>
            <p:nvPr/>
          </p:nvSpPr>
          <p:spPr>
            <a:xfrm>
              <a:off x="9767147" y="5554829"/>
              <a:ext cx="200347" cy="24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66A08CFB-2A8E-461C-A0B3-2CB4F2F0677A}"/>
              </a:ext>
            </a:extLst>
          </p:cNvPr>
          <p:cNvSpPr txBox="1"/>
          <p:nvPr/>
        </p:nvSpPr>
        <p:spPr>
          <a:xfrm>
            <a:off x="1255993" y="4436827"/>
            <a:ext cx="22573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359E"/>
                </a:solidFill>
                <a:effectLst/>
                <a:uLnTx/>
                <a:uFillTx/>
                <a:latin typeface="Calibri" panose="020F0502020204030204"/>
                <a:ea typeface="+mn-ea"/>
                <a:cs typeface="Segoe UI Semilight" panose="020B0402040204020203" pitchFamily="34" charset="0"/>
              </a:rPr>
              <a:t>Deliver Results</a:t>
            </a:r>
          </a:p>
        </p:txBody>
      </p:sp>
      <p:sp>
        <p:nvSpPr>
          <p:cNvPr id="20" name="Rounded Rectangle 38">
            <a:extLst>
              <a:ext uri="{FF2B5EF4-FFF2-40B4-BE49-F238E27FC236}">
                <a16:creationId xmlns:a16="http://schemas.microsoft.com/office/drawing/2014/main" id="{670AC4AA-601C-4C98-B374-C0DEC5E19F6E}"/>
              </a:ext>
            </a:extLst>
          </p:cNvPr>
          <p:cNvSpPr/>
          <p:nvPr/>
        </p:nvSpPr>
        <p:spPr>
          <a:xfrm>
            <a:off x="6278321" y="626047"/>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Stakeholders</a:t>
            </a:r>
          </a:p>
        </p:txBody>
      </p:sp>
      <p:sp>
        <p:nvSpPr>
          <p:cNvPr id="21" name="Rounded Rectangle 40">
            <a:extLst>
              <a:ext uri="{FF2B5EF4-FFF2-40B4-BE49-F238E27FC236}">
                <a16:creationId xmlns:a16="http://schemas.microsoft.com/office/drawing/2014/main" id="{983368A1-27F4-4F44-9E18-37738EA657DF}"/>
              </a:ext>
            </a:extLst>
          </p:cNvPr>
          <p:cNvSpPr/>
          <p:nvPr/>
        </p:nvSpPr>
        <p:spPr>
          <a:xfrm>
            <a:off x="4427314" y="626047"/>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FAA Systems &amp; Users</a:t>
            </a:r>
          </a:p>
        </p:txBody>
      </p:sp>
      <p:sp>
        <p:nvSpPr>
          <p:cNvPr id="22" name="Rounded Rectangle 41">
            <a:extLst>
              <a:ext uri="{FF2B5EF4-FFF2-40B4-BE49-F238E27FC236}">
                <a16:creationId xmlns:a16="http://schemas.microsoft.com/office/drawing/2014/main" id="{6E77A02D-6410-4BE6-A468-F555EDCC1B35}"/>
              </a:ext>
            </a:extLst>
          </p:cNvPr>
          <p:cNvSpPr/>
          <p:nvPr/>
        </p:nvSpPr>
        <p:spPr>
          <a:xfrm>
            <a:off x="8130600" y="626047"/>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Researchers</a:t>
            </a:r>
          </a:p>
        </p:txBody>
      </p:sp>
      <p:sp>
        <p:nvSpPr>
          <p:cNvPr id="23" name="Rounded Rectangle 42">
            <a:extLst>
              <a:ext uri="{FF2B5EF4-FFF2-40B4-BE49-F238E27FC236}">
                <a16:creationId xmlns:a16="http://schemas.microsoft.com/office/drawing/2014/main" id="{1C6F24FA-2F66-4641-A77E-5BB421EAE45F}"/>
              </a:ext>
            </a:extLst>
          </p:cNvPr>
          <p:cNvSpPr/>
          <p:nvPr/>
        </p:nvSpPr>
        <p:spPr>
          <a:xfrm>
            <a:off x="4409384" y="3355544"/>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Leverage Existing Tech</a:t>
            </a:r>
          </a:p>
        </p:txBody>
      </p:sp>
      <p:sp>
        <p:nvSpPr>
          <p:cNvPr id="24" name="Rounded Rectangle 43">
            <a:extLst>
              <a:ext uri="{FF2B5EF4-FFF2-40B4-BE49-F238E27FC236}">
                <a16:creationId xmlns:a16="http://schemas.microsoft.com/office/drawing/2014/main" id="{21D54925-31C2-4EC3-B995-04900ED9EB72}"/>
              </a:ext>
            </a:extLst>
          </p:cNvPr>
          <p:cNvSpPr/>
          <p:nvPr/>
        </p:nvSpPr>
        <p:spPr>
          <a:xfrm>
            <a:off x="6278321" y="3355544"/>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Engineering &amp; Evaluation</a:t>
            </a:r>
          </a:p>
        </p:txBody>
      </p:sp>
      <p:sp>
        <p:nvSpPr>
          <p:cNvPr id="25" name="Rounded Rectangle 45">
            <a:extLst>
              <a:ext uri="{FF2B5EF4-FFF2-40B4-BE49-F238E27FC236}">
                <a16:creationId xmlns:a16="http://schemas.microsoft.com/office/drawing/2014/main" id="{15F2CBB5-FBF3-42BD-8C81-6FB43959020F}"/>
              </a:ext>
            </a:extLst>
          </p:cNvPr>
          <p:cNvSpPr/>
          <p:nvPr/>
        </p:nvSpPr>
        <p:spPr>
          <a:xfrm>
            <a:off x="8130600" y="3355544"/>
            <a:ext cx="1554480" cy="548640"/>
          </a:xfrm>
          <a:prstGeom prst="roundRect">
            <a:avLst/>
          </a:prstGeom>
          <a:solidFill>
            <a:srgbClr val="70AD47"/>
          </a:solidFill>
          <a:ln>
            <a:solidFill>
              <a:srgbClr val="22226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Research</a:t>
            </a:r>
          </a:p>
        </p:txBody>
      </p:sp>
      <p:sp>
        <p:nvSpPr>
          <p:cNvPr id="26" name="Rounded Rectangle 52">
            <a:extLst>
              <a:ext uri="{FF2B5EF4-FFF2-40B4-BE49-F238E27FC236}">
                <a16:creationId xmlns:a16="http://schemas.microsoft.com/office/drawing/2014/main" id="{0ABDAB45-7A64-450D-87E4-40C0B35CC81C}"/>
              </a:ext>
            </a:extLst>
          </p:cNvPr>
          <p:cNvSpPr/>
          <p:nvPr/>
        </p:nvSpPr>
        <p:spPr>
          <a:xfrm>
            <a:off x="4409384" y="4569667"/>
            <a:ext cx="1554480" cy="548640"/>
          </a:xfrm>
          <a:prstGeom prst="roundRect">
            <a:avLst/>
          </a:prstGeom>
          <a:solidFill>
            <a:srgbClr val="70AD47"/>
          </a:solidFill>
          <a:ln>
            <a:solidFill>
              <a:srgbClr val="22226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Transition to NWS</a:t>
            </a:r>
          </a:p>
        </p:txBody>
      </p:sp>
      <p:sp>
        <p:nvSpPr>
          <p:cNvPr id="27" name="Rounded Rectangle 54">
            <a:extLst>
              <a:ext uri="{FF2B5EF4-FFF2-40B4-BE49-F238E27FC236}">
                <a16:creationId xmlns:a16="http://schemas.microsoft.com/office/drawing/2014/main" id="{17CF364D-4B0A-4847-85BA-B17712928365}"/>
              </a:ext>
            </a:extLst>
          </p:cNvPr>
          <p:cNvSpPr/>
          <p:nvPr/>
        </p:nvSpPr>
        <p:spPr>
          <a:xfrm>
            <a:off x="6278321" y="4569667"/>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Translate for FAA</a:t>
            </a:r>
          </a:p>
        </p:txBody>
      </p:sp>
      <p:cxnSp>
        <p:nvCxnSpPr>
          <p:cNvPr id="28" name="Elbow Connector 65">
            <a:extLst>
              <a:ext uri="{FF2B5EF4-FFF2-40B4-BE49-F238E27FC236}">
                <a16:creationId xmlns:a16="http://schemas.microsoft.com/office/drawing/2014/main" id="{5CB4969C-80F7-477E-8321-F49EC0FFD6F5}"/>
              </a:ext>
            </a:extLst>
          </p:cNvPr>
          <p:cNvCxnSpPr>
            <a:stCxn id="31" idx="2"/>
            <a:endCxn id="23" idx="0"/>
          </p:cNvCxnSpPr>
          <p:nvPr/>
        </p:nvCxnSpPr>
        <p:spPr>
          <a:xfrm rot="5400000">
            <a:off x="5923430" y="2223412"/>
            <a:ext cx="395327" cy="1868937"/>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Elbow Connector 66">
            <a:extLst>
              <a:ext uri="{FF2B5EF4-FFF2-40B4-BE49-F238E27FC236}">
                <a16:creationId xmlns:a16="http://schemas.microsoft.com/office/drawing/2014/main" id="{29E8EF4A-C6B3-4089-8658-92173FD7FAD5}"/>
              </a:ext>
            </a:extLst>
          </p:cNvPr>
          <p:cNvCxnSpPr>
            <a:stCxn id="31" idx="2"/>
            <a:endCxn id="25" idx="0"/>
          </p:cNvCxnSpPr>
          <p:nvPr/>
        </p:nvCxnSpPr>
        <p:spPr>
          <a:xfrm rot="16200000" flipH="1">
            <a:off x="7784037" y="2231740"/>
            <a:ext cx="395327" cy="1852279"/>
          </a:xfrm>
          <a:prstGeom prst="bentConnector3">
            <a:avLst>
              <a:gd name="adj1" fmla="val 50000"/>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Rounded Rectangle 73">
            <a:extLst>
              <a:ext uri="{FF2B5EF4-FFF2-40B4-BE49-F238E27FC236}">
                <a16:creationId xmlns:a16="http://schemas.microsoft.com/office/drawing/2014/main" id="{AFFFE839-4A64-4D0F-953D-32A09E2AC95C}"/>
              </a:ext>
            </a:extLst>
          </p:cNvPr>
          <p:cNvSpPr/>
          <p:nvPr/>
        </p:nvSpPr>
        <p:spPr>
          <a:xfrm>
            <a:off x="5406578" y="5558274"/>
            <a:ext cx="1554480" cy="548640"/>
          </a:xfrm>
          <a:prstGeom prst="roundRect">
            <a:avLst/>
          </a:prstGeom>
          <a:solidFill>
            <a:srgbClr val="70AD47"/>
          </a:solidFill>
          <a:ln>
            <a:solidFill>
              <a:srgbClr val="70AD4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Users</a:t>
            </a:r>
          </a:p>
        </p:txBody>
      </p:sp>
      <p:sp>
        <p:nvSpPr>
          <p:cNvPr id="31" name="Rounded Rectangle 74">
            <a:extLst>
              <a:ext uri="{FF2B5EF4-FFF2-40B4-BE49-F238E27FC236}">
                <a16:creationId xmlns:a16="http://schemas.microsoft.com/office/drawing/2014/main" id="{709D6339-1311-43E5-B3D5-7B6366B1BD0C}"/>
              </a:ext>
            </a:extLst>
          </p:cNvPr>
          <p:cNvSpPr/>
          <p:nvPr/>
        </p:nvSpPr>
        <p:spPr>
          <a:xfrm>
            <a:off x="6278321" y="2411577"/>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Validated Requirement</a:t>
            </a:r>
          </a:p>
        </p:txBody>
      </p:sp>
      <p:cxnSp>
        <p:nvCxnSpPr>
          <p:cNvPr id="32" name="Elbow Connector 75">
            <a:extLst>
              <a:ext uri="{FF2B5EF4-FFF2-40B4-BE49-F238E27FC236}">
                <a16:creationId xmlns:a16="http://schemas.microsoft.com/office/drawing/2014/main" id="{F379DC3A-3177-4D40-9FEC-B1B4FDCBFF04}"/>
              </a:ext>
            </a:extLst>
          </p:cNvPr>
          <p:cNvCxnSpPr>
            <a:stCxn id="26" idx="1"/>
            <a:endCxn id="30" idx="1"/>
          </p:cNvCxnSpPr>
          <p:nvPr/>
        </p:nvCxnSpPr>
        <p:spPr>
          <a:xfrm rot="10800000" flipH="1" flipV="1">
            <a:off x="4409384" y="4843986"/>
            <a:ext cx="997194" cy="988607"/>
          </a:xfrm>
          <a:prstGeom prst="bentConnector3">
            <a:avLst>
              <a:gd name="adj1" fmla="val -18429"/>
            </a:avLst>
          </a:prstGeom>
          <a:ln w="19050">
            <a:solidFill>
              <a:srgbClr val="70AD47"/>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CEBB023-CBE5-429D-8CCE-5C64221FEBBC}"/>
              </a:ext>
            </a:extLst>
          </p:cNvPr>
          <p:cNvSpPr txBox="1"/>
          <p:nvPr/>
        </p:nvSpPr>
        <p:spPr>
          <a:xfrm>
            <a:off x="1255993" y="5598300"/>
            <a:ext cx="24609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359E"/>
                </a:solidFill>
                <a:effectLst/>
                <a:uLnTx/>
                <a:uFillTx/>
                <a:latin typeface="Calibri" panose="020F0502020204030204"/>
                <a:ea typeface="+mn-ea"/>
                <a:cs typeface="Segoe UI Semilight" panose="020B0402040204020203" pitchFamily="34" charset="0"/>
              </a:rPr>
              <a:t>Provide to Users</a:t>
            </a:r>
          </a:p>
        </p:txBody>
      </p:sp>
      <p:sp>
        <p:nvSpPr>
          <p:cNvPr id="34" name="Rounded Rectangle 60">
            <a:extLst>
              <a:ext uri="{FF2B5EF4-FFF2-40B4-BE49-F238E27FC236}">
                <a16:creationId xmlns:a16="http://schemas.microsoft.com/office/drawing/2014/main" id="{5342C46F-570C-407E-88B8-BD6FB186AD56}"/>
              </a:ext>
            </a:extLst>
          </p:cNvPr>
          <p:cNvSpPr/>
          <p:nvPr/>
        </p:nvSpPr>
        <p:spPr>
          <a:xfrm>
            <a:off x="8130600" y="4569665"/>
            <a:ext cx="15544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Transfer to Industry</a:t>
            </a:r>
          </a:p>
        </p:txBody>
      </p:sp>
      <p:cxnSp>
        <p:nvCxnSpPr>
          <p:cNvPr id="35" name="Straight Arrow Connector 34">
            <a:extLst>
              <a:ext uri="{FF2B5EF4-FFF2-40B4-BE49-F238E27FC236}">
                <a16:creationId xmlns:a16="http://schemas.microsoft.com/office/drawing/2014/main" id="{9E3BF193-0DFF-44C4-BE74-0316EFE448A2}"/>
              </a:ext>
            </a:extLst>
          </p:cNvPr>
          <p:cNvCxnSpPr/>
          <p:nvPr/>
        </p:nvCxnSpPr>
        <p:spPr bwMode="auto">
          <a:xfrm>
            <a:off x="7055561" y="2960217"/>
            <a:ext cx="0" cy="395327"/>
          </a:xfrm>
          <a:prstGeom prst="straightConnector1">
            <a:avLst/>
          </a:prstGeom>
          <a:noFill/>
          <a:ln w="19050">
            <a:solidFill>
              <a:srgbClr val="222268"/>
            </a:solidFill>
            <a:tailEnd type="stealth" w="lg" len="lg"/>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Elbow Connector 34">
            <a:extLst>
              <a:ext uri="{FF2B5EF4-FFF2-40B4-BE49-F238E27FC236}">
                <a16:creationId xmlns:a16="http://schemas.microsoft.com/office/drawing/2014/main" id="{266993D9-F090-4CC1-900A-A582C0CE9F92}"/>
              </a:ext>
            </a:extLst>
          </p:cNvPr>
          <p:cNvCxnSpPr>
            <a:stCxn id="24" idx="2"/>
            <a:endCxn id="26" idx="0"/>
          </p:cNvCxnSpPr>
          <p:nvPr/>
        </p:nvCxnSpPr>
        <p:spPr>
          <a:xfrm rot="5400000">
            <a:off x="5788352" y="3302457"/>
            <a:ext cx="665483" cy="1868937"/>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65FF470E-3C55-46F6-9730-483D43B24C77}"/>
              </a:ext>
            </a:extLst>
          </p:cNvPr>
          <p:cNvCxnSpPr>
            <a:stCxn id="24" idx="2"/>
            <a:endCxn id="34" idx="0"/>
          </p:cNvCxnSpPr>
          <p:nvPr/>
        </p:nvCxnSpPr>
        <p:spPr>
          <a:xfrm rot="16200000" flipH="1">
            <a:off x="7648960" y="3310784"/>
            <a:ext cx="665481" cy="1852279"/>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8C642B5-DE40-482A-8C93-3E89468DC342}"/>
              </a:ext>
            </a:extLst>
          </p:cNvPr>
          <p:cNvCxnSpPr/>
          <p:nvPr/>
        </p:nvCxnSpPr>
        <p:spPr>
          <a:xfrm>
            <a:off x="7055561" y="3904184"/>
            <a:ext cx="0" cy="665483"/>
          </a:xfrm>
          <a:prstGeom prst="straightConnector1">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Elbow Connector 2051">
            <a:extLst>
              <a:ext uri="{FF2B5EF4-FFF2-40B4-BE49-F238E27FC236}">
                <a16:creationId xmlns:a16="http://schemas.microsoft.com/office/drawing/2014/main" id="{2BE674DE-7527-423D-8A56-F8D3BC8CF614}"/>
              </a:ext>
            </a:extLst>
          </p:cNvPr>
          <p:cNvCxnSpPr>
            <a:stCxn id="25" idx="2"/>
            <a:endCxn id="27" idx="0"/>
          </p:cNvCxnSpPr>
          <p:nvPr/>
        </p:nvCxnSpPr>
        <p:spPr>
          <a:xfrm rot="5400000">
            <a:off x="7648960" y="3310786"/>
            <a:ext cx="665483" cy="1852279"/>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Elbow Connector 2053">
            <a:extLst>
              <a:ext uri="{FF2B5EF4-FFF2-40B4-BE49-F238E27FC236}">
                <a16:creationId xmlns:a16="http://schemas.microsoft.com/office/drawing/2014/main" id="{A9FA6569-C74F-4A94-B131-13D02150BC2D}"/>
              </a:ext>
            </a:extLst>
          </p:cNvPr>
          <p:cNvCxnSpPr>
            <a:stCxn id="23" idx="2"/>
            <a:endCxn id="27" idx="0"/>
          </p:cNvCxnSpPr>
          <p:nvPr/>
        </p:nvCxnSpPr>
        <p:spPr>
          <a:xfrm rot="16200000" flipH="1">
            <a:off x="5788351" y="3302456"/>
            <a:ext cx="665483" cy="1868937"/>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Elbow Connector 2055">
            <a:extLst>
              <a:ext uri="{FF2B5EF4-FFF2-40B4-BE49-F238E27FC236}">
                <a16:creationId xmlns:a16="http://schemas.microsoft.com/office/drawing/2014/main" id="{76AA4C2C-266E-4657-9B7B-56B7FBEDAAF8}"/>
              </a:ext>
            </a:extLst>
          </p:cNvPr>
          <p:cNvCxnSpPr>
            <a:stCxn id="34" idx="2"/>
            <a:endCxn id="30" idx="3"/>
          </p:cNvCxnSpPr>
          <p:nvPr/>
        </p:nvCxnSpPr>
        <p:spPr>
          <a:xfrm rot="5400000">
            <a:off x="7577305" y="4502058"/>
            <a:ext cx="714289" cy="1946782"/>
          </a:xfrm>
          <a:prstGeom prst="bentConnector2">
            <a:avLst/>
          </a:prstGeom>
          <a:ln w="190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12AC74F-7469-402A-AA93-FCE656A7926B}"/>
              </a:ext>
            </a:extLst>
          </p:cNvPr>
          <p:cNvCxnSpPr/>
          <p:nvPr/>
        </p:nvCxnSpPr>
        <p:spPr>
          <a:xfrm>
            <a:off x="7053973" y="1174687"/>
            <a:ext cx="3176" cy="485885"/>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2069">
            <a:extLst>
              <a:ext uri="{FF2B5EF4-FFF2-40B4-BE49-F238E27FC236}">
                <a16:creationId xmlns:a16="http://schemas.microsoft.com/office/drawing/2014/main" id="{D9615F7E-DC08-47A3-B317-64FD65691B2B}"/>
              </a:ext>
            </a:extLst>
          </p:cNvPr>
          <p:cNvCxnSpPr>
            <a:stCxn id="21" idx="2"/>
            <a:endCxn id="47" idx="0"/>
          </p:cNvCxnSpPr>
          <p:nvPr/>
        </p:nvCxnSpPr>
        <p:spPr>
          <a:xfrm rot="16200000" flipH="1">
            <a:off x="5870773" y="508467"/>
            <a:ext cx="521745" cy="1854183"/>
          </a:xfrm>
          <a:prstGeom prst="bentConnector3">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2071">
            <a:extLst>
              <a:ext uri="{FF2B5EF4-FFF2-40B4-BE49-F238E27FC236}">
                <a16:creationId xmlns:a16="http://schemas.microsoft.com/office/drawing/2014/main" id="{07A40F3C-75D1-41C0-8E60-C046338285B8}"/>
              </a:ext>
            </a:extLst>
          </p:cNvPr>
          <p:cNvCxnSpPr>
            <a:stCxn id="22" idx="2"/>
            <a:endCxn id="47" idx="0"/>
          </p:cNvCxnSpPr>
          <p:nvPr/>
        </p:nvCxnSpPr>
        <p:spPr>
          <a:xfrm rot="5400000">
            <a:off x="7722417" y="511008"/>
            <a:ext cx="521745" cy="1849103"/>
          </a:xfrm>
          <a:prstGeom prst="bentConnector3">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316E503-140A-48BC-BB57-CD525615AABD}"/>
              </a:ext>
            </a:extLst>
          </p:cNvPr>
          <p:cNvCxnSpPr/>
          <p:nvPr/>
        </p:nvCxnSpPr>
        <p:spPr>
          <a:xfrm flipH="1">
            <a:off x="7053973" y="2054816"/>
            <a:ext cx="3176" cy="356761"/>
          </a:xfrm>
          <a:prstGeom prst="straightConnector1">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46" name="Content Placeholder 5">
            <a:extLst>
              <a:ext uri="{FF2B5EF4-FFF2-40B4-BE49-F238E27FC236}">
                <a16:creationId xmlns:a16="http://schemas.microsoft.com/office/drawing/2014/main" id="{2070F321-8D64-404A-A5D2-BDC84C796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439974" y="1624327"/>
            <a:ext cx="530518" cy="530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Rounded Rectangle 89">
            <a:extLst>
              <a:ext uri="{FF2B5EF4-FFF2-40B4-BE49-F238E27FC236}">
                <a16:creationId xmlns:a16="http://schemas.microsoft.com/office/drawing/2014/main" id="{0814A184-CCEE-4636-8450-3E74234F5243}"/>
              </a:ext>
            </a:extLst>
          </p:cNvPr>
          <p:cNvSpPr/>
          <p:nvPr/>
        </p:nvSpPr>
        <p:spPr>
          <a:xfrm>
            <a:off x="5860276" y="1696432"/>
            <a:ext cx="2396921" cy="394244"/>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Requirements Portal</a:t>
            </a:r>
          </a:p>
        </p:txBody>
      </p:sp>
    </p:spTree>
    <p:extLst>
      <p:ext uri="{BB962C8B-B14F-4D97-AF65-F5344CB8AC3E}">
        <p14:creationId xmlns:p14="http://schemas.microsoft.com/office/powerpoint/2010/main" val="375462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Weather Research Branch</a:t>
            </a:r>
          </a:p>
        </p:txBody>
      </p:sp>
      <p:sp>
        <p:nvSpPr>
          <p:cNvPr id="3" name="Content Placeholder 2"/>
          <p:cNvSpPr>
            <a:spLocks noGrp="1"/>
          </p:cNvSpPr>
          <p:nvPr>
            <p:ph idx="1"/>
          </p:nvPr>
        </p:nvSpPr>
        <p:spPr/>
        <p:txBody>
          <a:bodyPr>
            <a:normAutofit fontScale="85000" lnSpcReduction="20000"/>
          </a:bodyPr>
          <a:lstStyle/>
          <a:p>
            <a:pPr marL="0" indent="0">
              <a:lnSpc>
                <a:spcPct val="110000"/>
              </a:lnSpc>
              <a:spcAft>
                <a:spcPts val="0"/>
              </a:spcAft>
              <a:buNone/>
            </a:pPr>
            <a:r>
              <a:rPr lang="en-US" dirty="0" smtClean="0"/>
              <a:t>Performs </a:t>
            </a:r>
            <a:r>
              <a:rPr lang="en-US" dirty="0"/>
              <a:t>applied research intended to mitigate the impact of weather on the NAS, focusing on advancing the state of weather information such that it can be exploited for integration into NextGen decision-support tools. It also conducts research to develop, verify, and validate requirements for incorporation into Minimum Weather Service (MinWxSvc) </a:t>
            </a:r>
            <a:r>
              <a:rPr lang="en-US" dirty="0" smtClean="0"/>
              <a:t>standards.</a:t>
            </a:r>
          </a:p>
          <a:p>
            <a:pPr marL="0" indent="0">
              <a:lnSpc>
                <a:spcPct val="110000"/>
              </a:lnSpc>
              <a:spcAft>
                <a:spcPts val="0"/>
              </a:spcAft>
              <a:buNone/>
            </a:pPr>
            <a:endParaRPr lang="en-US" dirty="0"/>
          </a:p>
          <a:p>
            <a:r>
              <a:rPr lang="en-US" dirty="0"/>
              <a:t>Core Functions: </a:t>
            </a:r>
          </a:p>
          <a:p>
            <a:pPr lvl="1"/>
            <a:r>
              <a:rPr lang="en-US" dirty="0"/>
              <a:t>Manages Aviation Weather Research</a:t>
            </a:r>
            <a:br>
              <a:rPr lang="en-US" dirty="0"/>
            </a:br>
            <a:r>
              <a:rPr lang="en-US" dirty="0"/>
              <a:t>Program</a:t>
            </a:r>
          </a:p>
          <a:p>
            <a:pPr lvl="1"/>
            <a:r>
              <a:rPr lang="en-US" dirty="0"/>
              <a:t>Manages Weather Technology in the</a:t>
            </a:r>
            <a:br>
              <a:rPr lang="en-US" dirty="0"/>
            </a:br>
            <a:r>
              <a:rPr lang="en-US" dirty="0"/>
              <a:t>Cockpit Program</a:t>
            </a:r>
          </a:p>
          <a:p>
            <a:pPr lvl="1"/>
            <a:r>
              <a:rPr lang="en-US" dirty="0"/>
              <a:t>Coordinates research with other Federal</a:t>
            </a:r>
            <a:br>
              <a:rPr lang="en-US" dirty="0"/>
            </a:br>
            <a:r>
              <a:rPr lang="en-US" dirty="0"/>
              <a:t>agencies</a:t>
            </a:r>
          </a:p>
          <a:p>
            <a:pPr marL="285750" indent="-285750"/>
            <a:endParaRPr lang="en-US" dirty="0">
              <a:solidFill>
                <a:schemeClr val="accent5">
                  <a:lumMod val="50000"/>
                </a:schemeClr>
              </a:solidFill>
            </a:endParaRPr>
          </a:p>
          <a:p>
            <a:pPr marL="0" indent="0">
              <a:buNone/>
            </a:pPr>
            <a:endParaRPr lang="en-US" dirty="0"/>
          </a:p>
        </p:txBody>
      </p:sp>
      <p:pic>
        <p:nvPicPr>
          <p:cNvPr id="4" name="Picture 4">
            <a:extLst>
              <a:ext uri="{FF2B5EF4-FFF2-40B4-BE49-F238E27FC236}">
                <a16:creationId xmlns:a16="http://schemas.microsoft.com/office/drawing/2014/main" id="{47BA325F-71BC-4B77-97A0-D71E5C5CE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55" y="3578481"/>
            <a:ext cx="3401670" cy="230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0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1495</Words>
  <Application>Microsoft Office PowerPoint</Application>
  <PresentationFormat>Widescreen</PresentationFormat>
  <Paragraphs>307</Paragraphs>
  <Slides>16</Slides>
  <Notes>4</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Segoe UI Historic</vt:lpstr>
      <vt:lpstr>Segoe UI Semibold</vt:lpstr>
      <vt:lpstr>Segoe UI Semilight</vt:lpstr>
      <vt:lpstr>Office Theme</vt:lpstr>
      <vt:lpstr>1_Office Theme</vt:lpstr>
      <vt:lpstr>2_Office Theme</vt:lpstr>
      <vt:lpstr>Aviation Weather Division</vt:lpstr>
      <vt:lpstr>Outline</vt:lpstr>
      <vt:lpstr>Weather Across the FAA</vt:lpstr>
      <vt:lpstr>PowerPoint Presentation</vt:lpstr>
      <vt:lpstr>PowerPoint Presentation</vt:lpstr>
      <vt:lpstr>Policy and Requirements Branch </vt:lpstr>
      <vt:lpstr>Weather Needs Portal (WNP): https://www.faa.gov/nextgen/programs/weather/suggestions/ </vt:lpstr>
      <vt:lpstr>PowerPoint Presentation</vt:lpstr>
      <vt:lpstr>Weather Research Branch</vt:lpstr>
      <vt:lpstr>AWRP 20 Year History of Success</vt:lpstr>
      <vt:lpstr>Offshore Precipitation Capability Overview</vt:lpstr>
      <vt:lpstr>NEXRAD/OPC Comparison</vt:lpstr>
      <vt:lpstr>OPC Video – Laura </vt:lpstr>
      <vt:lpstr>Activities </vt:lpstr>
      <vt:lpstr>Summary</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Weather Division</dc:title>
  <dc:creator>Baker, Jason M (FAA)</dc:creator>
  <cp:lastModifiedBy>Portier, Andrea M. (GSFC-612.0)[SCIENCE SYSTEMS AND APPLICATIONS INC]</cp:lastModifiedBy>
  <cp:revision>9</cp:revision>
  <dcterms:created xsi:type="dcterms:W3CDTF">2020-11-02T14:30:44Z</dcterms:created>
  <dcterms:modified xsi:type="dcterms:W3CDTF">2020-11-03T16:51:43Z</dcterms:modified>
</cp:coreProperties>
</file>