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56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1C6F9-1FFA-47F2-9BCE-34D8379906BF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6814D9-B0EA-4E20-8E4C-1ED1F7BFE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661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8463" y="696913"/>
            <a:ext cx="6188075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FCF27C4-1338-4444-AF1E-DDB0A12D9F1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6928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4" name="Picture 7" descr="Pictur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611" y="0"/>
            <a:ext cx="98716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9089" y="168814"/>
            <a:ext cx="10363200" cy="1470025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2660" y="1821765"/>
            <a:ext cx="3947941" cy="4756835"/>
          </a:xfrm>
        </p:spPr>
        <p:txBody>
          <a:bodyPr/>
          <a:lstStyle>
            <a:lvl1pPr marL="0" indent="0" algn="ctr">
              <a:buNone/>
              <a:defRPr>
                <a:solidFill>
                  <a:srgbClr val="FFCC00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8366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4E67F-AF4F-D94C-A41E-1AE2901024A5}" type="datetime1">
              <a:rPr lang="en-US"/>
              <a:pPr>
                <a:defRPr/>
              </a:pPr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840AB-69EC-5049-9BB0-9B563DAF5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689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AEB1F-9729-4541-A48B-07E9AB89E1A0}" type="datetime1">
              <a:rPr lang="en-US"/>
              <a:pPr>
                <a:defRPr/>
              </a:pPr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75F84-ADAF-834F-8E21-D47D1DC42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78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7701"/>
            <a:ext cx="10515600" cy="553998"/>
          </a:xfrm>
        </p:spPr>
        <p:txBody>
          <a:bodyPr anchor="t" anchorCtr="0">
            <a:spAutoFit/>
          </a:bodyPr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67800" y="6356352"/>
            <a:ext cx="2743200" cy="365125"/>
          </a:xfrm>
        </p:spPr>
        <p:txBody>
          <a:bodyPr/>
          <a:lstStyle/>
          <a:p>
            <a:fld id="{786A64DB-DBB3-CA48-993E-0DE1651AF3A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9"/>
          </a:xfrm>
        </p:spPr>
        <p:txBody>
          <a:bodyPr/>
          <a:lstStyle>
            <a:lvl1pPr>
              <a:buClr>
                <a:srgbClr val="203864"/>
              </a:buClr>
              <a:defRPr>
                <a:solidFill>
                  <a:srgbClr val="203864"/>
                </a:solidFill>
              </a:defRPr>
            </a:lvl1pPr>
            <a:lvl2pPr marL="514338" indent="-171446">
              <a:buFont typeface=".AppleSystemUIFont"/>
              <a:buChar char="-"/>
              <a:defRPr>
                <a:solidFill>
                  <a:srgbClr val="203864"/>
                </a:solidFill>
              </a:defRPr>
            </a:lvl2pPr>
            <a:lvl3pPr marL="857229" indent="-171446">
              <a:buFont typeface=".AppleSystemUIFont"/>
              <a:buChar char="-"/>
              <a:defRPr>
                <a:solidFill>
                  <a:srgbClr val="203864"/>
                </a:solidFill>
              </a:defRPr>
            </a:lvl3pPr>
            <a:lvl4pPr marL="1200121" indent="-171446">
              <a:buFont typeface=".AppleSystemUIFont"/>
              <a:buChar char="-"/>
              <a:defRPr b="0">
                <a:solidFill>
                  <a:srgbClr val="203864"/>
                </a:solidFill>
              </a:defRPr>
            </a:lvl4pPr>
            <a:lvl5pPr marL="1543012" indent="-171446">
              <a:buFont typeface=".AppleSystemUIFont"/>
              <a:buChar char="-"/>
              <a:defRPr b="0">
                <a:solidFill>
                  <a:srgbClr val="203864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634131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8">
          <p15:clr>
            <a:srgbClr val="FBAE40"/>
          </p15:clr>
        </p15:guide>
        <p15:guide id="2" pos="953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C03BB-9A69-1B42-B67A-7980849BD99E}" type="datetime1">
              <a:rPr lang="en-US"/>
              <a:pPr>
                <a:defRPr/>
              </a:pPr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A9501-3991-224D-A028-CF6B5AA6D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93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6AB17-1BE5-0D40-AC14-A9FBE4D386F7}" type="datetime1">
              <a:rPr lang="en-US"/>
              <a:pPr>
                <a:defRPr/>
              </a:pPr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F1FE2-CE14-1B4E-BA2B-E1C9F69D1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174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7CDAE-087B-2142-BD06-9251EE443CDF}" type="datetime1">
              <a:rPr lang="en-US"/>
              <a:pPr>
                <a:defRPr/>
              </a:pPr>
              <a:t>4/19/2020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B404D-F7A0-9B45-B116-B48F01FDF6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313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5C529-952B-3D4B-9C64-439EB63D99DA}" type="datetime1">
              <a:rPr lang="en-US"/>
              <a:pPr>
                <a:defRPr/>
              </a:pPr>
              <a:t>4/19/2020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461F7-3BD8-9843-87F4-3946A2646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57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28476-7B80-C84E-8B11-DD0E4B008314}" type="datetime1">
              <a:rPr lang="en-US"/>
              <a:pPr>
                <a:defRPr/>
              </a:pPr>
              <a:t>4/19/2020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5DA23-0FBB-724C-B3D7-226850D5E3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30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CE7E0-84D1-C642-B548-D48E328A57A4}" type="datetime1">
              <a:rPr lang="en-US"/>
              <a:pPr>
                <a:defRPr/>
              </a:pPr>
              <a:t>4/19/2020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5D19E-8A07-2A4B-9276-CF85B7988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98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8BD2E-E3BA-0C4E-B479-757F30608243}" type="datetime1">
              <a:rPr lang="en-US"/>
              <a:pPr>
                <a:defRPr/>
              </a:pPr>
              <a:t>4/19/2020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0DB55-CB19-CA43-A44A-5D27BA8C50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795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8887B-6A82-504C-AFA1-C42023A272EF}" type="datetime1">
              <a:rPr lang="en-US"/>
              <a:pPr>
                <a:defRPr/>
              </a:pPr>
              <a:t>4/19/2020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8717A-10F8-EE47-9CB6-FFCD0A79AA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885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4334935" y="98427"/>
            <a:ext cx="6711951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5500" y="850901"/>
            <a:ext cx="10972800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F43C3E0C-2E9E-7F4E-B656-C8169CFB586A}" type="datetime1">
              <a:rPr lang="en-US"/>
              <a:pPr>
                <a:defRPr/>
              </a:pPr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910660B5-1146-B042-8FA5-76A8B04C98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" y="0"/>
            <a:ext cx="12186047" cy="6861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544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r" defTabSz="457189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r" defTabSz="457189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2pPr>
      <a:lvl3pPr algn="r" defTabSz="457189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3pPr>
      <a:lvl4pPr algn="r" defTabSz="457189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4pPr>
      <a:lvl5pPr algn="r" defTabSz="457189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189" algn="ctr" defTabSz="45718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6pPr>
      <a:lvl7pPr marL="914377" algn="ctr" defTabSz="45718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7pPr>
      <a:lvl8pPr marL="1371566" algn="ctr" defTabSz="45718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8pPr>
      <a:lvl9pPr marL="1828754" algn="ctr" defTabSz="45718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FFCC00"/>
          </a:solidFill>
          <a:latin typeface="+mn-lt"/>
          <a:ea typeface="ＭＳ Ｐゴシック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hyperlink" Target="http://www.microrisk.org/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4631" y="13515"/>
            <a:ext cx="9644812" cy="584775"/>
          </a:xfrm>
        </p:spPr>
        <p:txBody>
          <a:bodyPr/>
          <a:lstStyle/>
          <a:p>
            <a:r>
              <a:rPr lang="en-US" sz="3200" dirty="0"/>
              <a:t>Building Climate Resilience with Satellite Data</a:t>
            </a:r>
          </a:p>
        </p:txBody>
      </p:sp>
      <p:pic>
        <p:nvPicPr>
          <p:cNvPr id="19" name="Picture 6">
            <a:extLst>
              <a:ext uri="{FF2B5EF4-FFF2-40B4-BE49-F238E27FC236}">
                <a16:creationId xmlns:a16="http://schemas.microsoft.com/office/drawing/2014/main" id="{B37DF0DC-1477-42B5-8874-0B4B9C47FA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079" y="669320"/>
            <a:ext cx="5039341" cy="896603"/>
          </a:xfrm>
          <a:prstGeom prst="rect">
            <a:avLst/>
          </a:prstGeom>
        </p:spPr>
      </p:pic>
      <p:pic>
        <p:nvPicPr>
          <p:cNvPr id="20" name="Imagen 20">
            <a:extLst>
              <a:ext uri="{FF2B5EF4-FFF2-40B4-BE49-F238E27FC236}">
                <a16:creationId xmlns:a16="http://schemas.microsoft.com/office/drawing/2014/main" id="{BCA9BCE3-EC87-4E5C-B91C-E5A4E11EC5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3058" y="5148355"/>
            <a:ext cx="1528401" cy="1480886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22" name="TextBox 21"/>
          <p:cNvSpPr txBox="1"/>
          <p:nvPr/>
        </p:nvSpPr>
        <p:spPr>
          <a:xfrm>
            <a:off x="6436311" y="5665899"/>
            <a:ext cx="5655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MiCRO’s</a:t>
            </a: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payout process depicting actions taken when a disaster strikes: NASA satellite data (1) is used to design payout triggers through a calculation platform (2). When a disaster occurs and depending on its severity, payment is determined (3) and clients are informed via text (4).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338605" y="748972"/>
            <a:ext cx="5648385" cy="1323439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lvl="0" defTabSz="609585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The Earth observing satellite data from NASA is used to determine whether a client will receive a payout from a </a:t>
            </a:r>
            <a:r>
              <a:rPr lang="en-US" sz="1600" i="1" dirty="0">
                <a:latin typeface="Arial" panose="020B0604020202020204" pitchFamily="34" charset="0"/>
                <a:ea typeface="MS PGothic" panose="020B0600070205080204" pitchFamily="34" charset="-128"/>
              </a:rPr>
              <a:t>climate event </a:t>
            </a:r>
            <a:r>
              <a:rPr lang="en-US" sz="1600" i="1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(such as drought or excess rainfall). This data is processed in real-time in order to allow objective, transparent and efficient payouts</a:t>
            </a:r>
            <a:r>
              <a:rPr lang="en-US" sz="1600" b="1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.  -Iker Llabres, </a:t>
            </a:r>
            <a:r>
              <a:rPr lang="en-US" sz="1600" b="1" dirty="0" err="1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MiCRO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4012" y="1578685"/>
            <a:ext cx="5674087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09585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MiCRO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, a reinsurance company, is increasing climate resilience to extreme events among 25K+ individuals and small and micro-entrepreneurs throughout</a:t>
            </a:r>
            <a:r>
              <a:rPr lang="en-US" sz="2000" dirty="0">
                <a:solidFill>
                  <a:schemeClr val="accent6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en-US" sz="2000" dirty="0">
                <a:latin typeface="Arial" panose="020B0604020202020204" pitchFamily="34" charset="0"/>
                <a:ea typeface="MS PGothic" panose="020B0600070205080204" pitchFamily="34" charset="-128"/>
              </a:rPr>
              <a:t>Latin America with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the help of NASA satellite data. </a:t>
            </a:r>
          </a:p>
          <a:p>
            <a:pPr lvl="0" defTabSz="609585" fontAlgn="base">
              <a:spcBef>
                <a:spcPts val="6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Through data modeling,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MiCRO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 develops index-based insurance products that are based on analysis of environmental parameters. As such, NASA GPM precipitation data was used to create a reliable and credible index on which to trigger a policy and client payouts when severe drought or excess </a:t>
            </a:r>
          </a:p>
          <a:p>
            <a:pPr lvl="0" defTabSz="609585" fontAlgn="base"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precipitation occurs.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54013" y="6599072"/>
            <a:ext cx="824649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i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Image credits: </a:t>
            </a:r>
            <a:r>
              <a:rPr lang="en-US" sz="12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MiCRO</a:t>
            </a: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(</a:t>
            </a: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hlinkClick r:id="rId5"/>
              </a:rPr>
              <a:t>www.microrisk.org</a:t>
            </a: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). </a:t>
            </a: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8B941B2D-FF18-4534-9004-6C176BF8DAE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1187" y="2549471"/>
            <a:ext cx="5765803" cy="2904597"/>
          </a:xfrm>
          <a:prstGeom prst="rect">
            <a:avLst/>
          </a:prstGeom>
        </p:spPr>
      </p:pic>
      <p:pic>
        <p:nvPicPr>
          <p:cNvPr id="8" name="Imagen 7" descr="Imagen que contiene dibujo&#10;&#10;Descripción generada automáticamente">
            <a:extLst>
              <a:ext uri="{FF2B5EF4-FFF2-40B4-BE49-F238E27FC236}">
                <a16:creationId xmlns:a16="http://schemas.microsoft.com/office/drawing/2014/main" id="{8660EF16-D6FC-4D04-AAB9-C0C49ADE7E4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79" y="6028538"/>
            <a:ext cx="2245210" cy="519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540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-2 GPM fin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2077</TotalTime>
  <Words>205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MS PGothic</vt:lpstr>
      <vt:lpstr>MS PGothic</vt:lpstr>
      <vt:lpstr>.AppleSystemUIFont</vt:lpstr>
      <vt:lpstr>Arial</vt:lpstr>
      <vt:lpstr>Calibri</vt:lpstr>
      <vt:lpstr>Verdana</vt:lpstr>
      <vt:lpstr>K-2 GPM final</vt:lpstr>
      <vt:lpstr>Building Climate Resilience with Satellite Data</vt:lpstr>
    </vt:vector>
  </TitlesOfParts>
  <Company>HPES ACES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GPM Views Southeast Snowstorm</dc:title>
  <dc:creator>Portier, Andrea M. (GSFC-612.0)[SCIENCE SYSTEMS AND APPLICATIONS INC]</dc:creator>
  <cp:lastModifiedBy>Portier, Andrea M. (GSFC-612.0)[SCIENCE SYSTEMS AND APPLICATIONS INC]</cp:lastModifiedBy>
  <cp:revision>29</cp:revision>
  <dcterms:created xsi:type="dcterms:W3CDTF">2020-02-28T21:01:21Z</dcterms:created>
  <dcterms:modified xsi:type="dcterms:W3CDTF">2020-04-19T23:59:18Z</dcterms:modified>
</cp:coreProperties>
</file>