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485" r:id="rId2"/>
    <p:sldId id="483" r:id="rId3"/>
    <p:sldId id="486" r:id="rId4"/>
    <p:sldId id="487" r:id="rId5"/>
    <p:sldId id="479" r:id="rId6"/>
    <p:sldId id="489" r:id="rId7"/>
    <p:sldId id="488" r:id="rId8"/>
    <p:sldId id="48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snapToGrid="0">
      <p:cViewPr varScale="1">
        <p:scale>
          <a:sx n="86" d="100"/>
          <a:sy n="86" d="100"/>
        </p:scale>
        <p:origin x="33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rtier, Andrea M. (GSFC-612.0)[SCIENCE SYSTEMS AND APPLICATIONS INC]" userId="bc74aea8-8b0b-418e-938e-c8229e0e4901" providerId="ADAL" clId="{0C0DC558-6CF2-4986-A0FA-BEB72F74CF40}"/>
    <pc:docChg chg="custSel modSld">
      <pc:chgData name="Portier, Andrea M. (GSFC-612.0)[SCIENCE SYSTEMS AND APPLICATIONS INC]" userId="bc74aea8-8b0b-418e-938e-c8229e0e4901" providerId="ADAL" clId="{0C0DC558-6CF2-4986-A0FA-BEB72F74CF40}" dt="2022-09-21T14:41:27.358" v="13" actId="20577"/>
      <pc:docMkLst>
        <pc:docMk/>
      </pc:docMkLst>
      <pc:sldChg chg="modSp mod">
        <pc:chgData name="Portier, Andrea M. (GSFC-612.0)[SCIENCE SYSTEMS AND APPLICATIONS INC]" userId="bc74aea8-8b0b-418e-938e-c8229e0e4901" providerId="ADAL" clId="{0C0DC558-6CF2-4986-A0FA-BEB72F74CF40}" dt="2022-09-21T14:41:27.358" v="13" actId="20577"/>
        <pc:sldMkLst>
          <pc:docMk/>
          <pc:sldMk cId="1734684064" sldId="489"/>
        </pc:sldMkLst>
        <pc:spChg chg="mod">
          <ac:chgData name="Portier, Andrea M. (GSFC-612.0)[SCIENCE SYSTEMS AND APPLICATIONS INC]" userId="bc74aea8-8b0b-418e-938e-c8229e0e4901" providerId="ADAL" clId="{0C0DC558-6CF2-4986-A0FA-BEB72F74CF40}" dt="2022-09-21T14:41:27.358" v="13" actId="20577"/>
          <ac:spMkLst>
            <pc:docMk/>
            <pc:sldMk cId="1734684064" sldId="489"/>
            <ac:spMk id="24" creationId="{5E662DA9-96FD-499F-BFC0-3CCBF892AA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19852-4929-4E97-9EAE-0ABC28138473}"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D0A27-EE8C-4682-B2F3-91A9BD8CA98F}" type="slidenum">
              <a:rPr lang="en-US" smtClean="0"/>
              <a:t>‹#›</a:t>
            </a:fld>
            <a:endParaRPr lang="en-US"/>
          </a:p>
        </p:txBody>
      </p:sp>
    </p:spTree>
    <p:extLst>
      <p:ext uri="{BB962C8B-B14F-4D97-AF65-F5344CB8AC3E}">
        <p14:creationId xmlns:p14="http://schemas.microsoft.com/office/powerpoint/2010/main" val="3968814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5789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33397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484705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2035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509325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120264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969013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624811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7" descr="Pictur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10611" y="0"/>
            <a:ext cx="987167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9089" y="168814"/>
            <a:ext cx="10363200" cy="1470025"/>
          </a:xfrm>
        </p:spPr>
        <p:txBody>
          <a:bodyPr/>
          <a:lstStyle>
            <a:lvl1pPr algn="ctr">
              <a:defRPr sz="3600"/>
            </a:lvl1pPr>
          </a:lstStyle>
          <a:p>
            <a:r>
              <a:rPr lang="en-US"/>
              <a:t>Click to edit Master title style</a:t>
            </a:r>
          </a:p>
        </p:txBody>
      </p:sp>
      <p:sp>
        <p:nvSpPr>
          <p:cNvPr id="3" name="Subtitle 2"/>
          <p:cNvSpPr>
            <a:spLocks noGrp="1"/>
          </p:cNvSpPr>
          <p:nvPr>
            <p:ph type="subTitle" idx="1"/>
          </p:nvPr>
        </p:nvSpPr>
        <p:spPr>
          <a:xfrm>
            <a:off x="7202660" y="1821765"/>
            <a:ext cx="3947941" cy="4756835"/>
          </a:xfrm>
        </p:spPr>
        <p:txBody>
          <a:bodyPr/>
          <a:lstStyle>
            <a:lvl1pPr marL="0" indent="0" algn="ctr">
              <a:buNone/>
              <a:defRPr>
                <a:solidFill>
                  <a:srgbClr val="FFCC0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74270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954E67F-AF4F-D94C-A41E-1AE2901024A5}" type="datetime1">
              <a:rPr lang="en-US"/>
              <a:pPr>
                <a:defRPr/>
              </a:pPr>
              <a:t>9/21/2022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5840AB-69EC-5049-9BB0-9B563DAF5C99}" type="slidenum">
              <a:rPr lang="en-US"/>
              <a:pPr>
                <a:defRPr/>
              </a:pPr>
              <a:t>‹#›</a:t>
            </a:fld>
            <a:endParaRPr lang="en-US"/>
          </a:p>
        </p:txBody>
      </p:sp>
    </p:spTree>
    <p:extLst>
      <p:ext uri="{BB962C8B-B14F-4D97-AF65-F5344CB8AC3E}">
        <p14:creationId xmlns:p14="http://schemas.microsoft.com/office/powerpoint/2010/main" val="3744026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6AEB1F-9729-4541-A48B-07E9AB89E1A0}" type="datetime1">
              <a:rPr lang="en-US"/>
              <a:pPr>
                <a:defRPr/>
              </a:pPr>
              <a:t>9/21/2022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475F84-ADAF-834F-8E21-D47D1DC42F73}" type="slidenum">
              <a:rPr lang="en-US"/>
              <a:pPr>
                <a:defRPr/>
              </a:pPr>
              <a:t>‹#›</a:t>
            </a:fld>
            <a:endParaRPr lang="en-US"/>
          </a:p>
        </p:txBody>
      </p:sp>
    </p:spTree>
    <p:extLst>
      <p:ext uri="{BB962C8B-B14F-4D97-AF65-F5344CB8AC3E}">
        <p14:creationId xmlns:p14="http://schemas.microsoft.com/office/powerpoint/2010/main" val="414640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47701"/>
            <a:ext cx="10515600" cy="553998"/>
          </a:xfrm>
        </p:spPr>
        <p:txBody>
          <a:bodyPr anchor="t" anchorCtr="0">
            <a:spAutoFit/>
          </a:bodyPr>
          <a:lstStyle>
            <a:lvl1pPr>
              <a:defRPr sz="3000"/>
            </a:lvl1pPr>
          </a:lstStyle>
          <a:p>
            <a:r>
              <a:rPr lang="en-US" dirty="0"/>
              <a:t>Click to edit Master title style</a:t>
            </a:r>
          </a:p>
        </p:txBody>
      </p:sp>
      <p:sp>
        <p:nvSpPr>
          <p:cNvPr id="5" name="Slide Number Placeholder 4"/>
          <p:cNvSpPr>
            <a:spLocks noGrp="1"/>
          </p:cNvSpPr>
          <p:nvPr>
            <p:ph type="sldNum" sz="quarter" idx="12"/>
          </p:nvPr>
        </p:nvSpPr>
        <p:spPr>
          <a:xfrm>
            <a:off x="9067800" y="6356352"/>
            <a:ext cx="2743200" cy="365125"/>
          </a:xfrm>
        </p:spPr>
        <p:txBody>
          <a:bodyPr/>
          <a:lstStyle/>
          <a:p>
            <a:fld id="{786A64DB-DBB3-CA48-993E-0DE1651AF3A6}" type="slidenum">
              <a:rPr lang="en-US" smtClean="0"/>
              <a:t>‹#›</a:t>
            </a:fld>
            <a:endParaRPr lang="en-US" dirty="0"/>
          </a:p>
        </p:txBody>
      </p:sp>
      <p:sp>
        <p:nvSpPr>
          <p:cNvPr id="4" name="Content Placeholder 2"/>
          <p:cNvSpPr>
            <a:spLocks noGrp="1"/>
          </p:cNvSpPr>
          <p:nvPr>
            <p:ph idx="1"/>
          </p:nvPr>
        </p:nvSpPr>
        <p:spPr>
          <a:xfrm>
            <a:off x="838200" y="1825625"/>
            <a:ext cx="10515600" cy="4351339"/>
          </a:xfrm>
        </p:spPr>
        <p:txBody>
          <a:bodyPr/>
          <a:lstStyle>
            <a:lvl1pPr>
              <a:buClr>
                <a:srgbClr val="203864"/>
              </a:buClr>
              <a:defRPr>
                <a:solidFill>
                  <a:srgbClr val="203864"/>
                </a:solidFill>
              </a:defRPr>
            </a:lvl1pPr>
            <a:lvl2pPr marL="514338" indent="-171446">
              <a:buFont typeface=".AppleSystemUIFont"/>
              <a:buChar char="-"/>
              <a:defRPr>
                <a:solidFill>
                  <a:srgbClr val="203864"/>
                </a:solidFill>
              </a:defRPr>
            </a:lvl2pPr>
            <a:lvl3pPr marL="857229" indent="-171446">
              <a:buFont typeface=".AppleSystemUIFont"/>
              <a:buChar char="-"/>
              <a:defRPr>
                <a:solidFill>
                  <a:srgbClr val="203864"/>
                </a:solidFill>
              </a:defRPr>
            </a:lvl3pPr>
            <a:lvl4pPr marL="1200121" indent="-171446">
              <a:buFont typeface=".AppleSystemUIFont"/>
              <a:buChar char="-"/>
              <a:defRPr b="0">
                <a:solidFill>
                  <a:srgbClr val="203864"/>
                </a:solidFill>
              </a:defRPr>
            </a:lvl4pPr>
            <a:lvl5pPr marL="1543012" indent="-171446">
              <a:buFont typeface=".AppleSystemUIFont"/>
              <a:buChar char="-"/>
              <a:defRPr b="0">
                <a:solidFill>
                  <a:srgbClr val="2038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0446695"/>
      </p:ext>
    </p:extLst>
  </p:cSld>
  <p:clrMapOvr>
    <a:masterClrMapping/>
  </p:clrMapOvr>
  <p:extLst>
    <p:ext uri="{DCECCB84-F9BA-43D5-87BE-67443E8EF086}">
      <p15:sldGuideLst xmlns:p15="http://schemas.microsoft.com/office/powerpoint/2012/main">
        <p15:guide id="1" orient="horz" pos="408">
          <p15:clr>
            <a:srgbClr val="FBAE40"/>
          </p15:clr>
        </p15:guide>
        <p15:guide id="2" pos="95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4C03BB-9A69-1B42-B67A-7980849BD99E}" type="datetime1">
              <a:rPr lang="en-US"/>
              <a:pPr>
                <a:defRPr/>
              </a:pPr>
              <a:t>9/21/2022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A9501-3991-224D-A028-CF6B5AA6D9A1}" type="slidenum">
              <a:rPr lang="en-US"/>
              <a:pPr>
                <a:defRPr/>
              </a:pPr>
              <a:t>‹#›</a:t>
            </a:fld>
            <a:endParaRPr lang="en-US"/>
          </a:p>
        </p:txBody>
      </p:sp>
    </p:spTree>
    <p:extLst>
      <p:ext uri="{BB962C8B-B14F-4D97-AF65-F5344CB8AC3E}">
        <p14:creationId xmlns:p14="http://schemas.microsoft.com/office/powerpoint/2010/main" val="1786478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E76AB17-1BE5-0D40-AC14-A9FBE4D386F7}" type="datetime1">
              <a:rPr lang="en-US"/>
              <a:pPr>
                <a:defRPr/>
              </a:pPr>
              <a:t>9/21/2022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BF1FE2-CE14-1B4E-BA2B-E1C9F69D1F5F}" type="slidenum">
              <a:rPr lang="en-US"/>
              <a:pPr>
                <a:defRPr/>
              </a:pPr>
              <a:t>‹#›</a:t>
            </a:fld>
            <a:endParaRPr lang="en-US"/>
          </a:p>
        </p:txBody>
      </p:sp>
    </p:spTree>
    <p:extLst>
      <p:ext uri="{BB962C8B-B14F-4D97-AF65-F5344CB8AC3E}">
        <p14:creationId xmlns:p14="http://schemas.microsoft.com/office/powerpoint/2010/main" val="169667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477CDAE-087B-2142-BD06-9251EE443CDF}" type="datetime1">
              <a:rPr lang="en-US"/>
              <a:pPr>
                <a:defRPr/>
              </a:pPr>
              <a:t>9/21/2022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3B404D-F7A0-9B45-B116-B48F01FDF618}" type="slidenum">
              <a:rPr lang="en-US"/>
              <a:pPr>
                <a:defRPr/>
              </a:pPr>
              <a:t>‹#›</a:t>
            </a:fld>
            <a:endParaRPr lang="en-US"/>
          </a:p>
        </p:txBody>
      </p:sp>
    </p:spTree>
    <p:extLst>
      <p:ext uri="{BB962C8B-B14F-4D97-AF65-F5344CB8AC3E}">
        <p14:creationId xmlns:p14="http://schemas.microsoft.com/office/powerpoint/2010/main" val="127975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485C529-952B-3D4B-9C64-439EB63D99DA}" type="datetime1">
              <a:rPr lang="en-US"/>
              <a:pPr>
                <a:defRPr/>
              </a:pPr>
              <a:t>9/21/2022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1F461F7-3BD8-9843-87F4-3946A26469AF}" type="slidenum">
              <a:rPr lang="en-US"/>
              <a:pPr>
                <a:defRPr/>
              </a:pPr>
              <a:t>‹#›</a:t>
            </a:fld>
            <a:endParaRPr lang="en-US"/>
          </a:p>
        </p:txBody>
      </p:sp>
    </p:spTree>
    <p:extLst>
      <p:ext uri="{BB962C8B-B14F-4D97-AF65-F5344CB8AC3E}">
        <p14:creationId xmlns:p14="http://schemas.microsoft.com/office/powerpoint/2010/main" val="3293919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1328476-7B80-C84E-8B11-DD0E4B008314}" type="datetime1">
              <a:rPr lang="en-US"/>
              <a:pPr>
                <a:defRPr/>
              </a:pPr>
              <a:t>9/21/2022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B45DA23-0FBB-724C-B3D7-226850D5E33C}" type="slidenum">
              <a:rPr lang="en-US"/>
              <a:pPr>
                <a:defRPr/>
              </a:pPr>
              <a:t>‹#›</a:t>
            </a:fld>
            <a:endParaRPr lang="en-US"/>
          </a:p>
        </p:txBody>
      </p:sp>
    </p:spTree>
    <p:extLst>
      <p:ext uri="{BB962C8B-B14F-4D97-AF65-F5344CB8AC3E}">
        <p14:creationId xmlns:p14="http://schemas.microsoft.com/office/powerpoint/2010/main" val="1029134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9CE7E0-84D1-C642-B548-D48E328A57A4}" type="datetime1">
              <a:rPr lang="en-US"/>
              <a:pPr>
                <a:defRPr/>
              </a:pPr>
              <a:t>9/21/2022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525D19E-8A07-2A4B-9276-CF85B7988EBF}" type="slidenum">
              <a:rPr lang="en-US"/>
              <a:pPr>
                <a:defRPr/>
              </a:pPr>
              <a:t>‹#›</a:t>
            </a:fld>
            <a:endParaRPr lang="en-US"/>
          </a:p>
        </p:txBody>
      </p:sp>
    </p:spTree>
    <p:extLst>
      <p:ext uri="{BB962C8B-B14F-4D97-AF65-F5344CB8AC3E}">
        <p14:creationId xmlns:p14="http://schemas.microsoft.com/office/powerpoint/2010/main" val="3954767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078BD2E-E3BA-0C4E-B479-757F30608243}" type="datetime1">
              <a:rPr lang="en-US"/>
              <a:pPr>
                <a:defRPr/>
              </a:pPr>
              <a:t>9/21/2022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40DB55-CB19-CA43-A44A-5D27BA8C504D}" type="slidenum">
              <a:rPr lang="en-US"/>
              <a:pPr>
                <a:defRPr/>
              </a:pPr>
              <a:t>‹#›</a:t>
            </a:fld>
            <a:endParaRPr lang="en-US"/>
          </a:p>
        </p:txBody>
      </p:sp>
    </p:spTree>
    <p:extLst>
      <p:ext uri="{BB962C8B-B14F-4D97-AF65-F5344CB8AC3E}">
        <p14:creationId xmlns:p14="http://schemas.microsoft.com/office/powerpoint/2010/main" val="1796049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18887B-6A82-504C-AFA1-C42023A272EF}" type="datetime1">
              <a:rPr lang="en-US"/>
              <a:pPr>
                <a:defRPr/>
              </a:pPr>
              <a:t>9/21/2022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08717A-10F8-EE47-9CB6-FFCD0A79AA13}" type="slidenum">
              <a:rPr lang="en-US"/>
              <a:pPr>
                <a:defRPr/>
              </a:pPr>
              <a:t>‹#›</a:t>
            </a:fld>
            <a:endParaRPr lang="en-US"/>
          </a:p>
        </p:txBody>
      </p:sp>
    </p:spTree>
    <p:extLst>
      <p:ext uri="{BB962C8B-B14F-4D97-AF65-F5344CB8AC3E}">
        <p14:creationId xmlns:p14="http://schemas.microsoft.com/office/powerpoint/2010/main" val="201598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334935" y="98427"/>
            <a:ext cx="6711951"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825500" y="850901"/>
            <a:ext cx="10972800" cy="532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defRPr>
            </a:lvl1pPr>
          </a:lstStyle>
          <a:p>
            <a:pPr>
              <a:defRPr/>
            </a:pPr>
            <a:fld id="{F43C3E0C-2E9E-7F4E-B656-C8169CFB586A}" type="datetime1">
              <a:rPr lang="en-US"/>
              <a:pPr>
                <a:defRPr/>
              </a:pPr>
              <a:t>9/21/2022</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defRPr>
            </a:lvl1pPr>
          </a:lstStyle>
          <a:p>
            <a:pPr>
              <a:defRPr/>
            </a:pPr>
            <a:fld id="{910660B5-1146-B042-8FA5-76A8B04C985A}" type="slidenum">
              <a:rPr lang="en-US"/>
              <a:pPr>
                <a:defRPr/>
              </a:pPr>
              <a:t>‹#›</a:t>
            </a:fld>
            <a:endParaRPr lang="en-US"/>
          </a:p>
        </p:txBody>
      </p:sp>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954" y="0"/>
            <a:ext cx="12186047" cy="6861351"/>
          </a:xfrm>
          <a:prstGeom prst="rect">
            <a:avLst/>
          </a:prstGeom>
        </p:spPr>
      </p:pic>
    </p:spTree>
    <p:extLst>
      <p:ext uri="{BB962C8B-B14F-4D97-AF65-F5344CB8AC3E}">
        <p14:creationId xmlns:p14="http://schemas.microsoft.com/office/powerpoint/2010/main" val="2543264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891" indent="-342891" algn="l" defTabSz="457189"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32" indent="-285744" algn="l" defTabSz="457189"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2971" indent="-228594" algn="l" defTabSz="457189"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160" indent="-228594" algn="l" defTabSz="457189"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349" indent="-228594" algn="l" defTabSz="457189"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gpm.nasa.gov/applications/2022-gpm-mentorship/"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gpm.nasa.gov/applications/2022-gpm-mentorship/" TargetMode="External"/><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gpm.nasa.gov/applications/2022-gpm-mentorship/" TargetMode="External"/><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gpm.nasa.gov/applications/2022-gpm-mentorshi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gpm.nasa.gov/applications/2022-gpm-mentorship/" TargetMode="External"/><Relationship Id="rId5" Type="http://schemas.openxmlformats.org/officeDocument/2006/relationships/image" Target="../media/image16.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hyperlink" Target="https://gpm.nasa.gov/applications/2022-gpm-mentorship/"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gpm.nasa.gov/applications/2022-gpm-mentorship/"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hyperlink" Target="https://gpm.nasa.gov/applications/2022-gpm-mentorship/" TargetMode="External"/><Relationship Id="rId4" Type="http://schemas.openxmlformats.org/officeDocument/2006/relationships/image" Target="../media/image24.jp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p:cNvSpPr>
            <a:spLocks noGrp="1"/>
          </p:cNvSpPr>
          <p:nvPr>
            <p:ph type="title"/>
          </p:nvPr>
        </p:nvSpPr>
        <p:spPr>
          <a:xfrm>
            <a:off x="5663812" y="766609"/>
            <a:ext cx="4165537" cy="754289"/>
          </a:xfrm>
          <a:solidFill>
            <a:srgbClr val="EECA2E"/>
          </a:solidFill>
        </p:spPr>
        <p:txBody>
          <a:bodyPr rtlCol="0">
            <a:noAutofit/>
          </a:bodyPr>
          <a:lstStyle/>
          <a:p>
            <a:pPr algn="ctr" eaLnBrk="1" fontAlgn="auto" hangingPunct="1">
              <a:spcAft>
                <a:spcPts val="0"/>
              </a:spcAft>
              <a:defRPr/>
            </a:pPr>
            <a:r>
              <a:rPr lang="en-US" sz="2400" b="0" dirty="0">
                <a:solidFill>
                  <a:schemeClr val="tx1"/>
                </a:solidFill>
                <a:effectLst/>
                <a:latin typeface="Oswald" panose="00000500000000000000" pitchFamily="2" charset="0"/>
                <a:ea typeface="Tahoma" panose="020B0604030504040204" pitchFamily="34" charset="0"/>
                <a:cs typeface="Arial" panose="020B0604020202020204" pitchFamily="34" charset="0"/>
              </a:rPr>
              <a:t>Convective Rainfall and AOD in Central Kalimantan, Indonesia </a:t>
            </a:r>
          </a:p>
        </p:txBody>
      </p:sp>
      <p:sp>
        <p:nvSpPr>
          <p:cNvPr id="17" name="Equals 16">
            <a:extLst>
              <a:ext uri="{FF2B5EF4-FFF2-40B4-BE49-F238E27FC236}">
                <a16:creationId xmlns:a16="http://schemas.microsoft.com/office/drawing/2014/main" id="{47363A62-958C-4E26-9387-0D69246039AB}"/>
              </a:ext>
            </a:extLst>
          </p:cNvPr>
          <p:cNvSpPr/>
          <p:nvPr/>
        </p:nvSpPr>
        <p:spPr>
          <a:xfrm>
            <a:off x="5029465" y="874731"/>
            <a:ext cx="457200" cy="4572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BBEC4FD-892E-4754-A2A7-5620E25D46AE}"/>
              </a:ext>
            </a:extLst>
          </p:cNvPr>
          <p:cNvSpPr txBox="1"/>
          <p:nvPr/>
        </p:nvSpPr>
        <p:spPr>
          <a:xfrm>
            <a:off x="5412287" y="101744"/>
            <a:ext cx="5686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SemiBold" panose="00000700000000000000" pitchFamily="2" charset="0"/>
                <a:ea typeface="+mn-ea"/>
                <a:cs typeface="+mn-cs"/>
              </a:rPr>
              <a:t>2022 NASA GPM Mentorship Program</a:t>
            </a:r>
          </a:p>
        </p:txBody>
      </p:sp>
      <p:sp>
        <p:nvSpPr>
          <p:cNvPr id="21" name="Rectangle 20">
            <a:extLst>
              <a:ext uri="{FF2B5EF4-FFF2-40B4-BE49-F238E27FC236}">
                <a16:creationId xmlns:a16="http://schemas.microsoft.com/office/drawing/2014/main" id="{E189189C-33CD-4306-B702-F073035D3EEF}"/>
              </a:ext>
            </a:extLst>
          </p:cNvPr>
          <p:cNvSpPr/>
          <p:nvPr/>
        </p:nvSpPr>
        <p:spPr>
          <a:xfrm>
            <a:off x="1192204" y="578693"/>
            <a:ext cx="760011" cy="1005840"/>
          </a:xfrm>
          <a:prstGeom prst="rect">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EFD8CBDE-DE83-4AA6-836C-BA2C10215985}"/>
              </a:ext>
            </a:extLst>
          </p:cNvPr>
          <p:cNvSpPr/>
          <p:nvPr/>
        </p:nvSpPr>
        <p:spPr>
          <a:xfrm>
            <a:off x="4090253" y="624964"/>
            <a:ext cx="640946" cy="1005840"/>
          </a:xfrm>
          <a:prstGeom prst="rect">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5E662DA9-96FD-499F-BFC0-3CCBF892AA18}"/>
              </a:ext>
            </a:extLst>
          </p:cNvPr>
          <p:cNvSpPr txBox="1"/>
          <p:nvPr/>
        </p:nvSpPr>
        <p:spPr>
          <a:xfrm>
            <a:off x="406647" y="2510440"/>
            <a:ext cx="6993394" cy="4076950"/>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Deep convective rainfall and wildfires are a common occurrence in Indonesia’s Central Kalimantan region. Previous studies show that aerosols can affect and/or influence the forming of convective clouds.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For this project, the team analyzed shallow, deep convective and stratiform events from 2015 over Central Kalimantan using GPM DPR data and comparing it to the amount of atmospheric aerosols using AOD retrievals from ground-based measurements from AERONET.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Project findings show that Central Kalimantan has a monsoonal rainfall pattern in which both wet season and dry season are dominated by deep convective rainfall events and low AOD appears linked to enhanced deep convective rainfall (Nov – Jan).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type of analysis provides an opportunity for the BMKG (Met Agency of Indonesia) to understand more about the relationships among active fires, AOD and convective rainfall events throughout the Central Kalimantan region. </a:t>
            </a:r>
          </a:p>
        </p:txBody>
      </p:sp>
      <p:sp>
        <p:nvSpPr>
          <p:cNvPr id="25" name="Cross 24">
            <a:extLst>
              <a:ext uri="{FF2B5EF4-FFF2-40B4-BE49-F238E27FC236}">
                <a16:creationId xmlns:a16="http://schemas.microsoft.com/office/drawing/2014/main" id="{8025ADFF-27F6-40D3-96F6-0ABC7D7F2CEA}"/>
              </a:ext>
            </a:extLst>
          </p:cNvPr>
          <p:cNvSpPr/>
          <p:nvPr/>
        </p:nvSpPr>
        <p:spPr>
          <a:xfrm>
            <a:off x="2122763" y="936132"/>
            <a:ext cx="274320" cy="274320"/>
          </a:xfrm>
          <a:prstGeom prst="plus">
            <a:avLst>
              <a:gd name="adj" fmla="val 35000"/>
            </a:avLst>
          </a:prstGeom>
          <a:gradFill>
            <a:gsLst>
              <a:gs pos="2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713783" y="1618031"/>
            <a:ext cx="1732225" cy="4572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Courtney Schumacher</a:t>
            </a: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2972717" y="1715093"/>
            <a:ext cx="2888066" cy="47466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Ayuna Santika,</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BMKG</a:t>
            </a:r>
          </a:p>
        </p:txBody>
      </p:sp>
      <p:sp>
        <p:nvSpPr>
          <p:cNvPr id="30" name="TextBox 29">
            <a:extLst>
              <a:ext uri="{FF2B5EF4-FFF2-40B4-BE49-F238E27FC236}">
                <a16:creationId xmlns:a16="http://schemas.microsoft.com/office/drawing/2014/main" id="{8980D203-C981-460F-A5F0-D7F1EB28BB21}"/>
              </a:ext>
            </a:extLst>
          </p:cNvPr>
          <p:cNvSpPr txBox="1"/>
          <p:nvPr/>
        </p:nvSpPr>
        <p:spPr>
          <a:xfrm>
            <a:off x="7619815" y="5522750"/>
            <a:ext cx="493473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Figure: An analysis of monthly convective shallow, deep convective and stratiform events over Indonesia’s Central Kalimantan region using GPM DPR (top) and monthly AOD profiles using data from AERONET (bottom) (Credit: A Santika).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99BABD2-7809-4F1F-924F-EB9B4B6300D9}"/>
              </a:ext>
            </a:extLst>
          </p:cNvPr>
          <p:cNvSpPr/>
          <p:nvPr/>
        </p:nvSpPr>
        <p:spPr>
          <a:xfrm>
            <a:off x="2567631" y="578693"/>
            <a:ext cx="822960" cy="1005840"/>
          </a:xfrm>
          <a:prstGeom prst="rect">
            <a:avLst/>
          </a:prstGeom>
          <a:blipFill>
            <a:blip r:embed="rId5"/>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20">
            <a:extLst>
              <a:ext uri="{FF2B5EF4-FFF2-40B4-BE49-F238E27FC236}">
                <a16:creationId xmlns:a16="http://schemas.microsoft.com/office/drawing/2014/main" id="{F09A2BD0-B818-44F5-9673-B71BE814AFD4}"/>
              </a:ext>
            </a:extLst>
          </p:cNvPr>
          <p:cNvSpPr txBox="1">
            <a:spLocks/>
          </p:cNvSpPr>
          <p:nvPr/>
        </p:nvSpPr>
        <p:spPr bwMode="auto">
          <a:xfrm>
            <a:off x="1960145" y="1619302"/>
            <a:ext cx="2025660" cy="4572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Aaron Funk</a:t>
            </a:r>
          </a:p>
        </p:txBody>
      </p:sp>
      <p:sp>
        <p:nvSpPr>
          <p:cNvPr id="16" name="Title 20">
            <a:extLst>
              <a:ext uri="{FF2B5EF4-FFF2-40B4-BE49-F238E27FC236}">
                <a16:creationId xmlns:a16="http://schemas.microsoft.com/office/drawing/2014/main" id="{4A3D3F59-B5F9-416B-9222-72BB498ACB5A}"/>
              </a:ext>
            </a:extLst>
          </p:cNvPr>
          <p:cNvSpPr txBox="1">
            <a:spLocks/>
          </p:cNvSpPr>
          <p:nvPr/>
        </p:nvSpPr>
        <p:spPr bwMode="auto">
          <a:xfrm>
            <a:off x="1005561" y="2081589"/>
            <a:ext cx="2783043" cy="43172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Texas A&amp;M University- College Station</a:t>
            </a:r>
          </a:p>
        </p:txBody>
      </p:sp>
      <p:sp>
        <p:nvSpPr>
          <p:cNvPr id="18" name="Cross 17">
            <a:extLst>
              <a:ext uri="{FF2B5EF4-FFF2-40B4-BE49-F238E27FC236}">
                <a16:creationId xmlns:a16="http://schemas.microsoft.com/office/drawing/2014/main" id="{DAA27F00-7CC2-4C15-8C2F-ADEE205970BA}"/>
              </a:ext>
            </a:extLst>
          </p:cNvPr>
          <p:cNvSpPr/>
          <p:nvPr/>
        </p:nvSpPr>
        <p:spPr>
          <a:xfrm>
            <a:off x="3574900" y="936132"/>
            <a:ext cx="274320" cy="274320"/>
          </a:xfrm>
          <a:prstGeom prst="plus">
            <a:avLst>
              <a:gd name="adj" fmla="val 35000"/>
            </a:avLst>
          </a:prstGeom>
          <a:gradFill>
            <a:gsLst>
              <a:gs pos="2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D36C81D-EC48-4400-A88F-3274A0B685F5}"/>
              </a:ext>
            </a:extLst>
          </p:cNvPr>
          <p:cNvPicPr>
            <a:picLocks noChangeAspect="1"/>
          </p:cNvPicPr>
          <p:nvPr/>
        </p:nvPicPr>
        <p:blipFill>
          <a:blip r:embed="rId6"/>
          <a:stretch>
            <a:fillRect/>
          </a:stretch>
        </p:blipFill>
        <p:spPr>
          <a:xfrm>
            <a:off x="7619815" y="1566113"/>
            <a:ext cx="4165538" cy="3940238"/>
          </a:xfrm>
          <a:prstGeom prst="rect">
            <a:avLst/>
          </a:prstGeom>
          <a:ln>
            <a:solidFill>
              <a:schemeClr val="tx1"/>
            </a:solidFill>
          </a:ln>
        </p:spPr>
      </p:pic>
      <p:sp>
        <p:nvSpPr>
          <p:cNvPr id="19" name="TextBox 18">
            <a:extLst>
              <a:ext uri="{FF2B5EF4-FFF2-40B4-BE49-F238E27FC236}">
                <a16:creationId xmlns:a16="http://schemas.microsoft.com/office/drawing/2014/main" id="{2F4CDB9C-21A3-4861-92D1-75A186F75D03}"/>
              </a:ext>
            </a:extLst>
          </p:cNvPr>
          <p:cNvSpPr txBox="1"/>
          <p:nvPr/>
        </p:nvSpPr>
        <p:spPr>
          <a:xfrm>
            <a:off x="6801693" y="6537541"/>
            <a:ext cx="575603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Check out more details at </a:t>
            </a: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hlinkClick r:id="rId7"/>
              </a:rPr>
              <a:t>https://gpm.nasa.gov/applications/2022-gpm-mentorship/</a:t>
            </a: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3493587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p:cNvSpPr>
            <a:spLocks noGrp="1"/>
          </p:cNvSpPr>
          <p:nvPr>
            <p:ph type="title"/>
          </p:nvPr>
        </p:nvSpPr>
        <p:spPr>
          <a:xfrm>
            <a:off x="5084100" y="819669"/>
            <a:ext cx="5842518" cy="754289"/>
          </a:xfrm>
          <a:solidFill>
            <a:srgbClr val="EECA2E"/>
          </a:solidFill>
        </p:spPr>
        <p:txBody>
          <a:bodyPr rtlCol="0">
            <a:noAutofit/>
          </a:bodyPr>
          <a:lstStyle/>
          <a:p>
            <a:pPr algn="ctr" eaLnBrk="1" fontAlgn="auto" hangingPunct="1">
              <a:spcAft>
                <a:spcPts val="0"/>
              </a:spcAft>
              <a:defRPr/>
            </a:pPr>
            <a:r>
              <a:rPr lang="en-US" sz="2400" b="0" dirty="0">
                <a:solidFill>
                  <a:schemeClr val="tx1"/>
                </a:solidFill>
                <a:effectLst/>
                <a:latin typeface="Oswald" panose="00000500000000000000" pitchFamily="2" charset="0"/>
                <a:ea typeface="Tahoma" panose="020B0604030504040204" pitchFamily="34" charset="0"/>
                <a:cs typeface="Arial" panose="020B0604020202020204" pitchFamily="34" charset="0"/>
              </a:rPr>
              <a:t>High Intensity Isolated Precipitation Features (PFs)</a:t>
            </a:r>
          </a:p>
        </p:txBody>
      </p:sp>
      <p:sp>
        <p:nvSpPr>
          <p:cNvPr id="17" name="Equals 16">
            <a:extLst>
              <a:ext uri="{FF2B5EF4-FFF2-40B4-BE49-F238E27FC236}">
                <a16:creationId xmlns:a16="http://schemas.microsoft.com/office/drawing/2014/main" id="{47363A62-958C-4E26-9387-0D69246039AB}"/>
              </a:ext>
            </a:extLst>
          </p:cNvPr>
          <p:cNvSpPr/>
          <p:nvPr/>
        </p:nvSpPr>
        <p:spPr>
          <a:xfrm>
            <a:off x="4428134" y="978464"/>
            <a:ext cx="457200" cy="4572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BBEC4FD-892E-4754-A2A7-5620E25D46AE}"/>
              </a:ext>
            </a:extLst>
          </p:cNvPr>
          <p:cNvSpPr txBox="1"/>
          <p:nvPr/>
        </p:nvSpPr>
        <p:spPr>
          <a:xfrm>
            <a:off x="5412287" y="101744"/>
            <a:ext cx="5686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SemiBold" panose="00000700000000000000" pitchFamily="2" charset="0"/>
                <a:ea typeface="+mn-ea"/>
                <a:cs typeface="+mn-cs"/>
              </a:rPr>
              <a:t>2022 NASA GPM Mentorship Program</a:t>
            </a:r>
          </a:p>
        </p:txBody>
      </p:sp>
      <p:sp>
        <p:nvSpPr>
          <p:cNvPr id="21" name="Oval 20">
            <a:extLst>
              <a:ext uri="{FF2B5EF4-FFF2-40B4-BE49-F238E27FC236}">
                <a16:creationId xmlns:a16="http://schemas.microsoft.com/office/drawing/2014/main" id="{E189189C-33CD-4306-B702-F073035D3EEF}"/>
              </a:ext>
            </a:extLst>
          </p:cNvPr>
          <p:cNvSpPr/>
          <p:nvPr/>
        </p:nvSpPr>
        <p:spPr>
          <a:xfrm>
            <a:off x="832704" y="792372"/>
            <a:ext cx="914400" cy="91440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2958402" y="749864"/>
            <a:ext cx="822960" cy="91440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5E662DA9-96FD-499F-BFC0-3CCBF892AA18}"/>
              </a:ext>
            </a:extLst>
          </p:cNvPr>
          <p:cNvSpPr txBox="1"/>
          <p:nvPr/>
        </p:nvSpPr>
        <p:spPr>
          <a:xfrm>
            <a:off x="348087" y="2631634"/>
            <a:ext cx="6763914" cy="4239687"/>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Numerous isolated PFs can have similar rain intensities as organized ones and thus have potential to cause catastrophic flooding, landslides, and infrastructure damage.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team conducted a global analysis to sort out when and where high intensity isolated PFs were formed using GPM DPR data and indirect measurements of latent heating from GPM.</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Preliminary findings show that the multiple isolated PFs with high intensity rain are mostly formed in the tropics.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Understanding where and when these form are beneficial for the scientific community and hydrological modelers as it can help elucidate more about the life cycle of these storm systems in greater detail and provide valuable information for improving forecasts of weather and climate.</a:t>
            </a:r>
          </a:p>
        </p:txBody>
      </p:sp>
      <p:sp>
        <p:nvSpPr>
          <p:cNvPr id="25" name="Cross 24">
            <a:extLst>
              <a:ext uri="{FF2B5EF4-FFF2-40B4-BE49-F238E27FC236}">
                <a16:creationId xmlns:a16="http://schemas.microsoft.com/office/drawing/2014/main" id="{8025ADFF-27F6-40D3-96F6-0ABC7D7F2CEA}"/>
              </a:ext>
            </a:extLst>
          </p:cNvPr>
          <p:cNvSpPr/>
          <p:nvPr/>
        </p:nvSpPr>
        <p:spPr>
          <a:xfrm>
            <a:off x="2203515" y="1069904"/>
            <a:ext cx="274320" cy="274320"/>
          </a:xfrm>
          <a:prstGeom prst="plus">
            <a:avLst>
              <a:gd name="adj" fmla="val 35000"/>
            </a:avLst>
          </a:prstGeom>
          <a:gradFill>
            <a:gsLst>
              <a:gs pos="2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277074" y="1729632"/>
            <a:ext cx="2025660"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Chuntao Liu, Texas A&amp;M University- Corpus Christi  </a:t>
            </a: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1997268" y="1435664"/>
            <a:ext cx="2888066" cy="133661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Eva Yamamoto,</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Kyoto University</a:t>
            </a:r>
          </a:p>
        </p:txBody>
      </p:sp>
      <p:sp>
        <p:nvSpPr>
          <p:cNvPr id="30" name="TextBox 29">
            <a:extLst>
              <a:ext uri="{FF2B5EF4-FFF2-40B4-BE49-F238E27FC236}">
                <a16:creationId xmlns:a16="http://schemas.microsoft.com/office/drawing/2014/main" id="{8980D203-C981-460F-A5F0-D7F1EB28BB21}"/>
              </a:ext>
            </a:extLst>
          </p:cNvPr>
          <p:cNvSpPr txBox="1"/>
          <p:nvPr/>
        </p:nvSpPr>
        <p:spPr>
          <a:xfrm>
            <a:off x="6932977" y="5593090"/>
            <a:ext cx="531443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Figure: (Top) A global analysis of where high intensity isolated PFs were formed. (Middle) An evaluation of general PFs, highlighting that about 20% are shallow. (Bottom) An evaluation of high intensity isolated PFs, highlighting that they form deeper PFs. (Credit: E Yamamoto).</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7D0040C-790E-44AF-A36B-3DBCE6468B1A}"/>
              </a:ext>
            </a:extLst>
          </p:cNvPr>
          <p:cNvPicPr>
            <a:picLocks noChangeAspect="1"/>
          </p:cNvPicPr>
          <p:nvPr/>
        </p:nvPicPr>
        <p:blipFill>
          <a:blip r:embed="rId5"/>
          <a:stretch>
            <a:fillRect/>
          </a:stretch>
        </p:blipFill>
        <p:spPr>
          <a:xfrm>
            <a:off x="7589519" y="1610664"/>
            <a:ext cx="4254395" cy="4007982"/>
          </a:xfrm>
          <a:prstGeom prst="rect">
            <a:avLst/>
          </a:prstGeom>
        </p:spPr>
      </p:pic>
      <p:sp>
        <p:nvSpPr>
          <p:cNvPr id="14" name="TextBox 13">
            <a:extLst>
              <a:ext uri="{FF2B5EF4-FFF2-40B4-BE49-F238E27FC236}">
                <a16:creationId xmlns:a16="http://schemas.microsoft.com/office/drawing/2014/main" id="{64E2F3A4-F4BC-4D44-ABF5-02C1737DBF2C}"/>
              </a:ext>
            </a:extLst>
          </p:cNvPr>
          <p:cNvSpPr txBox="1"/>
          <p:nvPr/>
        </p:nvSpPr>
        <p:spPr>
          <a:xfrm>
            <a:off x="6801693" y="6537541"/>
            <a:ext cx="575603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Check out more details at </a:t>
            </a: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hlinkClick r:id="rId6"/>
              </a:rPr>
              <a:t>https://gpm.nasa.gov/applications/2022-gpm-mentorship/</a:t>
            </a: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3300879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p:cNvSpPr>
            <a:spLocks noGrp="1"/>
          </p:cNvSpPr>
          <p:nvPr>
            <p:ph type="title"/>
          </p:nvPr>
        </p:nvSpPr>
        <p:spPr>
          <a:xfrm>
            <a:off x="5084100" y="697118"/>
            <a:ext cx="5842518" cy="754289"/>
          </a:xfrm>
          <a:solidFill>
            <a:srgbClr val="EECA2E"/>
          </a:solidFill>
        </p:spPr>
        <p:txBody>
          <a:bodyPr rtlCol="0">
            <a:noAutofit/>
          </a:bodyPr>
          <a:lstStyle/>
          <a:p>
            <a:pPr algn="ctr" eaLnBrk="1" fontAlgn="auto" hangingPunct="1">
              <a:spcAft>
                <a:spcPts val="0"/>
              </a:spcAft>
              <a:defRPr/>
            </a:pPr>
            <a:r>
              <a:rPr lang="en-US" sz="2400" b="0" dirty="0">
                <a:solidFill>
                  <a:schemeClr val="tx1"/>
                </a:solidFill>
                <a:effectLst/>
                <a:latin typeface="Oswald" panose="00000500000000000000" pitchFamily="2" charset="0"/>
                <a:ea typeface="Tahoma" panose="020B0604030504040204" pitchFamily="34" charset="0"/>
                <a:cs typeface="Arial" panose="020B0604020202020204" pitchFamily="34" charset="0"/>
              </a:rPr>
              <a:t>Mapping the Drainage Pattern of Canadian Shield (Baker Creek) with Rainfall Data</a:t>
            </a:r>
          </a:p>
        </p:txBody>
      </p:sp>
      <p:sp>
        <p:nvSpPr>
          <p:cNvPr id="17" name="Equals 16">
            <a:extLst>
              <a:ext uri="{FF2B5EF4-FFF2-40B4-BE49-F238E27FC236}">
                <a16:creationId xmlns:a16="http://schemas.microsoft.com/office/drawing/2014/main" id="{47363A62-958C-4E26-9387-0D69246039AB}"/>
              </a:ext>
            </a:extLst>
          </p:cNvPr>
          <p:cNvSpPr/>
          <p:nvPr/>
        </p:nvSpPr>
        <p:spPr>
          <a:xfrm>
            <a:off x="4428134" y="855913"/>
            <a:ext cx="457200" cy="4572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BBEC4FD-892E-4754-A2A7-5620E25D46AE}"/>
              </a:ext>
            </a:extLst>
          </p:cNvPr>
          <p:cNvSpPr txBox="1"/>
          <p:nvPr/>
        </p:nvSpPr>
        <p:spPr>
          <a:xfrm>
            <a:off x="5412287" y="101744"/>
            <a:ext cx="5686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SemiBold" panose="00000700000000000000" pitchFamily="2" charset="0"/>
                <a:ea typeface="+mn-ea"/>
                <a:cs typeface="+mn-cs"/>
              </a:rPr>
              <a:t>2022 NASA GPM Mentorship Program</a:t>
            </a:r>
          </a:p>
        </p:txBody>
      </p:sp>
      <p:sp>
        <p:nvSpPr>
          <p:cNvPr id="21" name="Oval 20">
            <a:extLst>
              <a:ext uri="{FF2B5EF4-FFF2-40B4-BE49-F238E27FC236}">
                <a16:creationId xmlns:a16="http://schemas.microsoft.com/office/drawing/2014/main" id="{E189189C-33CD-4306-B702-F073035D3EEF}"/>
              </a:ext>
            </a:extLst>
          </p:cNvPr>
          <p:cNvSpPr/>
          <p:nvPr/>
        </p:nvSpPr>
        <p:spPr>
          <a:xfrm>
            <a:off x="832704" y="669821"/>
            <a:ext cx="914400" cy="91440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2958402" y="627313"/>
            <a:ext cx="914400" cy="91440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5E662DA9-96FD-499F-BFC0-3CCBF892AA18}"/>
              </a:ext>
            </a:extLst>
          </p:cNvPr>
          <p:cNvSpPr txBox="1"/>
          <p:nvPr/>
        </p:nvSpPr>
        <p:spPr>
          <a:xfrm>
            <a:off x="277074" y="2402105"/>
            <a:ext cx="6868444" cy="4536050"/>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For this project, the team analyzed rainfall data using IMERG along with data from DEMs to find the inundation depth of the Baker Creek region in the northern part of the Canadian shield area and map newly formed drainage patterns after extreme precipitation events.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Results showed that 45% of the total depression storage is filled due to realistic rainfall after an extreme event. The study also highlighted that the Canadian Shield surface water depression storage and hydrological connectivity are susceptible to rainfall events.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Understanding these changes will be critical in predicting and managing water resources in this region.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work is ongoing. Future work includes using rainfall data and climate models to find the potential sensitivity of the depression storage to the regional water balance.</a:t>
            </a:r>
          </a:p>
        </p:txBody>
      </p:sp>
      <p:sp>
        <p:nvSpPr>
          <p:cNvPr id="25" name="Cross 24">
            <a:extLst>
              <a:ext uri="{FF2B5EF4-FFF2-40B4-BE49-F238E27FC236}">
                <a16:creationId xmlns:a16="http://schemas.microsoft.com/office/drawing/2014/main" id="{8025ADFF-27F6-40D3-96F6-0ABC7D7F2CEA}"/>
              </a:ext>
            </a:extLst>
          </p:cNvPr>
          <p:cNvSpPr/>
          <p:nvPr/>
        </p:nvSpPr>
        <p:spPr>
          <a:xfrm>
            <a:off x="2203515" y="947353"/>
            <a:ext cx="274320" cy="274320"/>
          </a:xfrm>
          <a:prstGeom prst="plus">
            <a:avLst>
              <a:gd name="adj" fmla="val 35000"/>
            </a:avLst>
          </a:prstGeom>
          <a:gradFill>
            <a:gsLst>
              <a:gs pos="2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277074" y="1607081"/>
            <a:ext cx="2025660"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Chuntao Liu, Texas A&amp;M University- Corpus Christi  </a:t>
            </a: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1997268" y="1313113"/>
            <a:ext cx="2888066" cy="133661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Nimisha Wagle,</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Brown University</a:t>
            </a:r>
          </a:p>
        </p:txBody>
      </p:sp>
      <p:sp>
        <p:nvSpPr>
          <p:cNvPr id="30" name="TextBox 29">
            <a:extLst>
              <a:ext uri="{FF2B5EF4-FFF2-40B4-BE49-F238E27FC236}">
                <a16:creationId xmlns:a16="http://schemas.microsoft.com/office/drawing/2014/main" id="{8980D203-C981-460F-A5F0-D7F1EB28BB21}"/>
              </a:ext>
            </a:extLst>
          </p:cNvPr>
          <p:cNvSpPr txBox="1"/>
          <p:nvPr/>
        </p:nvSpPr>
        <p:spPr>
          <a:xfrm>
            <a:off x="6971710" y="4954085"/>
            <a:ext cx="531443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Figure: GPM IMERG data along with DEMs were used to help calculate inundation depth. Understanding fundamental hydrologic changes after rainfall events will be critical for predicting and managing water resources (Credit: N Wagle).</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FCC4938-37A4-4B3E-9449-599EEC348706}"/>
              </a:ext>
            </a:extLst>
          </p:cNvPr>
          <p:cNvPicPr>
            <a:picLocks noChangeAspect="1"/>
          </p:cNvPicPr>
          <p:nvPr/>
        </p:nvPicPr>
        <p:blipFill>
          <a:blip r:embed="rId5"/>
          <a:stretch>
            <a:fillRect/>
          </a:stretch>
        </p:blipFill>
        <p:spPr>
          <a:xfrm>
            <a:off x="7043581" y="1729633"/>
            <a:ext cx="5108515" cy="3202586"/>
          </a:xfrm>
          <a:prstGeom prst="rect">
            <a:avLst/>
          </a:prstGeom>
        </p:spPr>
      </p:pic>
      <p:sp>
        <p:nvSpPr>
          <p:cNvPr id="14" name="TextBox 13">
            <a:extLst>
              <a:ext uri="{FF2B5EF4-FFF2-40B4-BE49-F238E27FC236}">
                <a16:creationId xmlns:a16="http://schemas.microsoft.com/office/drawing/2014/main" id="{31F68402-E50D-4079-A7F5-A5782D4592E3}"/>
              </a:ext>
            </a:extLst>
          </p:cNvPr>
          <p:cNvSpPr txBox="1"/>
          <p:nvPr/>
        </p:nvSpPr>
        <p:spPr>
          <a:xfrm>
            <a:off x="6785167" y="6319054"/>
            <a:ext cx="575603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Check out more details at </a:t>
            </a: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hlinkClick r:id="rId6"/>
              </a:rPr>
              <a:t>https://gpm.nasa.gov/applications/2022-gpm-mentorship/</a:t>
            </a: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4228193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p:cNvSpPr>
            <a:spLocks noGrp="1"/>
          </p:cNvSpPr>
          <p:nvPr>
            <p:ph type="title"/>
          </p:nvPr>
        </p:nvSpPr>
        <p:spPr>
          <a:xfrm>
            <a:off x="5624174" y="786600"/>
            <a:ext cx="5314439" cy="754289"/>
          </a:xfrm>
          <a:solidFill>
            <a:srgbClr val="EECA2E"/>
          </a:solidFill>
        </p:spPr>
        <p:txBody>
          <a:bodyPr rtlCol="0">
            <a:noAutofit/>
          </a:bodyPr>
          <a:lstStyle/>
          <a:p>
            <a:pPr algn="ctr" eaLnBrk="1" fontAlgn="auto" hangingPunct="1">
              <a:spcAft>
                <a:spcPts val="0"/>
              </a:spcAft>
              <a:defRPr/>
            </a:pPr>
            <a:r>
              <a:rPr lang="en-US" sz="2400" b="0" dirty="0">
                <a:solidFill>
                  <a:schemeClr val="tx1"/>
                </a:solidFill>
                <a:effectLst/>
                <a:latin typeface="Oswald" panose="00000500000000000000" pitchFamily="2" charset="0"/>
                <a:ea typeface="Tahoma" panose="020B0604030504040204" pitchFamily="34" charset="0"/>
                <a:cs typeface="Arial" panose="020B0604020202020204" pitchFamily="34" charset="0"/>
              </a:rPr>
              <a:t>Evaluating Extreme Precipitation Events Over West Africa using GPM DPR</a:t>
            </a:r>
          </a:p>
        </p:txBody>
      </p:sp>
      <p:sp>
        <p:nvSpPr>
          <p:cNvPr id="17" name="Equals 16">
            <a:extLst>
              <a:ext uri="{FF2B5EF4-FFF2-40B4-BE49-F238E27FC236}">
                <a16:creationId xmlns:a16="http://schemas.microsoft.com/office/drawing/2014/main" id="{47363A62-958C-4E26-9387-0D69246039AB}"/>
              </a:ext>
            </a:extLst>
          </p:cNvPr>
          <p:cNvSpPr/>
          <p:nvPr/>
        </p:nvSpPr>
        <p:spPr>
          <a:xfrm>
            <a:off x="5029465" y="858548"/>
            <a:ext cx="457200" cy="4572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BBEC4FD-892E-4754-A2A7-5620E25D46AE}"/>
              </a:ext>
            </a:extLst>
          </p:cNvPr>
          <p:cNvSpPr txBox="1"/>
          <p:nvPr/>
        </p:nvSpPr>
        <p:spPr>
          <a:xfrm>
            <a:off x="5412287" y="101744"/>
            <a:ext cx="5686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SemiBold" panose="00000700000000000000" pitchFamily="2" charset="0"/>
                <a:ea typeface="+mn-ea"/>
                <a:cs typeface="+mn-cs"/>
              </a:rPr>
              <a:t>2022 NASA GPM Mentorship Program</a:t>
            </a:r>
          </a:p>
        </p:txBody>
      </p:sp>
      <p:sp>
        <p:nvSpPr>
          <p:cNvPr id="21" name="Rectangle 20">
            <a:extLst>
              <a:ext uri="{FF2B5EF4-FFF2-40B4-BE49-F238E27FC236}">
                <a16:creationId xmlns:a16="http://schemas.microsoft.com/office/drawing/2014/main" id="{E189189C-33CD-4306-B702-F073035D3EEF}"/>
              </a:ext>
            </a:extLst>
          </p:cNvPr>
          <p:cNvSpPr/>
          <p:nvPr/>
        </p:nvSpPr>
        <p:spPr>
          <a:xfrm>
            <a:off x="1192204" y="562510"/>
            <a:ext cx="736660" cy="1005840"/>
          </a:xfrm>
          <a:prstGeom prst="rect">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EFD8CBDE-DE83-4AA6-836C-BA2C10215985}"/>
              </a:ext>
            </a:extLst>
          </p:cNvPr>
          <p:cNvSpPr/>
          <p:nvPr/>
        </p:nvSpPr>
        <p:spPr>
          <a:xfrm>
            <a:off x="4029358" y="562510"/>
            <a:ext cx="822960" cy="1005840"/>
          </a:xfrm>
          <a:prstGeom prst="rect">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5E662DA9-96FD-499F-BFC0-3CCBF892AA18}"/>
              </a:ext>
            </a:extLst>
          </p:cNvPr>
          <p:cNvSpPr txBox="1"/>
          <p:nvPr/>
        </p:nvSpPr>
        <p:spPr>
          <a:xfrm>
            <a:off x="304657" y="2530038"/>
            <a:ext cx="5893459" cy="3750963"/>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3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Extreme precipitation events have caused catastrophic flooding throughout West Africa.</a:t>
            </a:r>
          </a:p>
          <a:p>
            <a:pPr marL="285750" marR="0" lvl="0" indent="-285750" algn="l" defTabSz="914400" rtl="0" eaLnBrk="1" fontAlgn="auto" latinLnBrk="0" hangingPunct="1">
              <a:lnSpc>
                <a:spcPct val="107000"/>
              </a:lnSpc>
              <a:spcBef>
                <a:spcPts val="0"/>
              </a:spcBef>
              <a:spcAft>
                <a:spcPts val="3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For this project, the team analyzed monthly convective shallow, deep convective and stratiform events over West Africa region and compared rainfall totals using GPM DPR data to understand how different events contribute to intense flooding in the region. </a:t>
            </a:r>
          </a:p>
          <a:p>
            <a:pPr marL="285750" marR="0" lvl="0" indent="-285750" algn="l" defTabSz="914400" rtl="0" eaLnBrk="1" fontAlgn="auto" latinLnBrk="0" hangingPunct="1">
              <a:lnSpc>
                <a:spcPct val="107000"/>
              </a:lnSpc>
              <a:spcBef>
                <a:spcPts val="0"/>
              </a:spcBef>
              <a:spcAft>
                <a:spcPts val="3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Results showed that all three rain types contribute to high rainfall over the south part of Cote d'Ivoire. However, deep convective rain is the main contributor to intense floods over the southern coast. </a:t>
            </a:r>
          </a:p>
          <a:p>
            <a:pPr marL="285750" marR="0" lvl="0" indent="-285750" algn="l" defTabSz="914400" rtl="0" eaLnBrk="1" fontAlgn="auto" latinLnBrk="0" hangingPunct="1">
              <a:lnSpc>
                <a:spcPct val="107000"/>
              </a:lnSpc>
              <a:spcBef>
                <a:spcPts val="0"/>
              </a:spcBef>
              <a:spcAft>
                <a:spcPts val="30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Cross 24">
            <a:extLst>
              <a:ext uri="{FF2B5EF4-FFF2-40B4-BE49-F238E27FC236}">
                <a16:creationId xmlns:a16="http://schemas.microsoft.com/office/drawing/2014/main" id="{8025ADFF-27F6-40D3-96F6-0ABC7D7F2CEA}"/>
              </a:ext>
            </a:extLst>
          </p:cNvPr>
          <p:cNvSpPr/>
          <p:nvPr/>
        </p:nvSpPr>
        <p:spPr>
          <a:xfrm>
            <a:off x="2122763" y="919949"/>
            <a:ext cx="274320" cy="274320"/>
          </a:xfrm>
          <a:prstGeom prst="plus">
            <a:avLst>
              <a:gd name="adj" fmla="val 35000"/>
            </a:avLst>
          </a:prstGeom>
          <a:gradFill>
            <a:gsLst>
              <a:gs pos="2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737571" y="1568350"/>
            <a:ext cx="1732225" cy="4572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Courtney Schumacher</a:t>
            </a: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3486765" y="1682631"/>
            <a:ext cx="1996013" cy="58299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Armand </a:t>
            </a:r>
            <a:r>
              <a:rPr kumimoji="0" lang="en-US" sz="1200" b="0" i="0" u="none" strike="noStrike" kern="1200" cap="none" spc="0" normalizeH="0" baseline="0" noProof="0" dirty="0" err="1">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Kablan</a:t>
            </a: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Université Félix Houphouët-Boigny</a:t>
            </a:r>
            <a:endPar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980D203-C981-460F-A5F0-D7F1EB28BB21}"/>
              </a:ext>
            </a:extLst>
          </p:cNvPr>
          <p:cNvSpPr txBox="1"/>
          <p:nvPr/>
        </p:nvSpPr>
        <p:spPr>
          <a:xfrm>
            <a:off x="6474691" y="4809859"/>
            <a:ext cx="5809672"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Figure: An analysis of monthly convective shallow, deep convective and stratiform events over the West Africa region against rainfall totals using GPM DPR data (Credit: A </a:t>
            </a:r>
            <a:r>
              <a:rPr kumimoji="0" lang="en-U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Kablan</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99BABD2-7809-4F1F-924F-EB9B4B6300D9}"/>
              </a:ext>
            </a:extLst>
          </p:cNvPr>
          <p:cNvSpPr/>
          <p:nvPr/>
        </p:nvSpPr>
        <p:spPr>
          <a:xfrm>
            <a:off x="2567631" y="562510"/>
            <a:ext cx="822960" cy="1005840"/>
          </a:xfrm>
          <a:prstGeom prst="rect">
            <a:avLst/>
          </a:prstGeom>
          <a:blipFill>
            <a:blip r:embed="rId5"/>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20">
            <a:extLst>
              <a:ext uri="{FF2B5EF4-FFF2-40B4-BE49-F238E27FC236}">
                <a16:creationId xmlns:a16="http://schemas.microsoft.com/office/drawing/2014/main" id="{F09A2BD0-B818-44F5-9673-B71BE814AFD4}"/>
              </a:ext>
            </a:extLst>
          </p:cNvPr>
          <p:cNvSpPr txBox="1">
            <a:spLocks/>
          </p:cNvSpPr>
          <p:nvPr/>
        </p:nvSpPr>
        <p:spPr bwMode="auto">
          <a:xfrm>
            <a:off x="2457708" y="1581359"/>
            <a:ext cx="1042806" cy="4572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Aaron Funk</a:t>
            </a:r>
          </a:p>
        </p:txBody>
      </p:sp>
      <p:sp>
        <p:nvSpPr>
          <p:cNvPr id="16" name="Title 20">
            <a:extLst>
              <a:ext uri="{FF2B5EF4-FFF2-40B4-BE49-F238E27FC236}">
                <a16:creationId xmlns:a16="http://schemas.microsoft.com/office/drawing/2014/main" id="{4A3D3F59-B5F9-416B-9222-72BB498ACB5A}"/>
              </a:ext>
            </a:extLst>
          </p:cNvPr>
          <p:cNvSpPr txBox="1">
            <a:spLocks/>
          </p:cNvSpPr>
          <p:nvPr/>
        </p:nvSpPr>
        <p:spPr bwMode="auto">
          <a:xfrm>
            <a:off x="929017" y="1976835"/>
            <a:ext cx="2783043" cy="43172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Texas A&amp;M University- College Station</a:t>
            </a:r>
          </a:p>
        </p:txBody>
      </p:sp>
      <p:sp>
        <p:nvSpPr>
          <p:cNvPr id="18" name="Cross 17">
            <a:extLst>
              <a:ext uri="{FF2B5EF4-FFF2-40B4-BE49-F238E27FC236}">
                <a16:creationId xmlns:a16="http://schemas.microsoft.com/office/drawing/2014/main" id="{DAA27F00-7CC2-4C15-8C2F-ADEE205970BA}"/>
              </a:ext>
            </a:extLst>
          </p:cNvPr>
          <p:cNvSpPr/>
          <p:nvPr/>
        </p:nvSpPr>
        <p:spPr>
          <a:xfrm>
            <a:off x="3574900" y="919949"/>
            <a:ext cx="274320" cy="274320"/>
          </a:xfrm>
          <a:prstGeom prst="plus">
            <a:avLst>
              <a:gd name="adj" fmla="val 35000"/>
            </a:avLst>
          </a:prstGeom>
          <a:gradFill>
            <a:gsLst>
              <a:gs pos="2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DD22853-EDD7-405B-ABE4-2667C13E0D4D}"/>
              </a:ext>
            </a:extLst>
          </p:cNvPr>
          <p:cNvPicPr>
            <a:picLocks noChangeAspect="1"/>
          </p:cNvPicPr>
          <p:nvPr/>
        </p:nvPicPr>
        <p:blipFill>
          <a:blip r:embed="rId6"/>
          <a:stretch>
            <a:fillRect/>
          </a:stretch>
        </p:blipFill>
        <p:spPr>
          <a:xfrm>
            <a:off x="6198116" y="1649247"/>
            <a:ext cx="5980694" cy="3176291"/>
          </a:xfrm>
          <a:prstGeom prst="rect">
            <a:avLst/>
          </a:prstGeom>
        </p:spPr>
      </p:pic>
      <p:sp>
        <p:nvSpPr>
          <p:cNvPr id="29" name="TextBox 28">
            <a:extLst>
              <a:ext uri="{FF2B5EF4-FFF2-40B4-BE49-F238E27FC236}">
                <a16:creationId xmlns:a16="http://schemas.microsoft.com/office/drawing/2014/main" id="{0ADC6D45-BFE3-45FC-AE70-FDAEAC8DA553}"/>
              </a:ext>
            </a:extLst>
          </p:cNvPr>
          <p:cNvSpPr txBox="1"/>
          <p:nvPr/>
        </p:nvSpPr>
        <p:spPr>
          <a:xfrm>
            <a:off x="304658" y="5851524"/>
            <a:ext cx="12072067" cy="968278"/>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Understanding more about how deep convective events play a role in contributing to severe flooding over West African urban areas can help enable the scientific community and policy planners in West African governments to build an effective flood early warning system and make informed decisions for extreme weather events and climate mitigation efforts.</a:t>
            </a:r>
          </a:p>
        </p:txBody>
      </p:sp>
      <p:sp>
        <p:nvSpPr>
          <p:cNvPr id="19" name="TextBox 18">
            <a:extLst>
              <a:ext uri="{FF2B5EF4-FFF2-40B4-BE49-F238E27FC236}">
                <a16:creationId xmlns:a16="http://schemas.microsoft.com/office/drawing/2014/main" id="{82CE2FDF-BB02-486A-845B-75900A5651DA}"/>
              </a:ext>
            </a:extLst>
          </p:cNvPr>
          <p:cNvSpPr txBox="1"/>
          <p:nvPr/>
        </p:nvSpPr>
        <p:spPr>
          <a:xfrm>
            <a:off x="6620694" y="5588211"/>
            <a:ext cx="575603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Check out more details at </a:t>
            </a:r>
            <a:r>
              <a:rPr kumimoji="0" lang="en-US" sz="11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hlinkClick r:id="rId7"/>
              </a:rPr>
              <a:t>https://gpm.nasa.gov/applications/2022-gpm-mentorship/</a:t>
            </a:r>
            <a:r>
              <a:rPr kumimoji="0" lang="en-US" sz="11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3568119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p:cNvSpPr>
            <a:spLocks noGrp="1"/>
          </p:cNvSpPr>
          <p:nvPr>
            <p:ph type="title"/>
          </p:nvPr>
        </p:nvSpPr>
        <p:spPr>
          <a:xfrm>
            <a:off x="3969968" y="673439"/>
            <a:ext cx="6860592" cy="1103446"/>
          </a:xfrm>
          <a:solidFill>
            <a:srgbClr val="EECA2E"/>
          </a:solidFill>
        </p:spPr>
        <p:txBody>
          <a:bodyPr rtlCol="0">
            <a:noAutofit/>
          </a:bodyPr>
          <a:lstStyle/>
          <a:p>
            <a:pPr algn="ctr" eaLnBrk="1" fontAlgn="auto" hangingPunct="1">
              <a:spcAft>
                <a:spcPts val="0"/>
              </a:spcAft>
              <a:defRPr/>
            </a:pPr>
            <a:r>
              <a:rPr lang="en-US" sz="2400" b="0" dirty="0">
                <a:solidFill>
                  <a:schemeClr val="tx1"/>
                </a:solidFill>
                <a:effectLst/>
                <a:latin typeface="Oswald" panose="00000500000000000000" pitchFamily="2" charset="0"/>
                <a:ea typeface="Tahoma" panose="020B0604030504040204" pitchFamily="34" charset="0"/>
                <a:cs typeface="Arial" panose="020B0604020202020204" pitchFamily="34" charset="0"/>
              </a:rPr>
              <a:t>Analysis, Validation, and Correction of Satellite Quantitative Precipitation Estimation (SQPE) in Argentina </a:t>
            </a:r>
          </a:p>
        </p:txBody>
      </p:sp>
      <p:sp>
        <p:nvSpPr>
          <p:cNvPr id="17" name="Equals 16">
            <a:extLst>
              <a:ext uri="{FF2B5EF4-FFF2-40B4-BE49-F238E27FC236}">
                <a16:creationId xmlns:a16="http://schemas.microsoft.com/office/drawing/2014/main" id="{47363A62-958C-4E26-9387-0D69246039AB}"/>
              </a:ext>
            </a:extLst>
          </p:cNvPr>
          <p:cNvSpPr/>
          <p:nvPr/>
        </p:nvSpPr>
        <p:spPr>
          <a:xfrm>
            <a:off x="3216568" y="859402"/>
            <a:ext cx="457200" cy="4572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BBEC4FD-892E-4754-A2A7-5620E25D46AE}"/>
              </a:ext>
            </a:extLst>
          </p:cNvPr>
          <p:cNvSpPr txBox="1"/>
          <p:nvPr/>
        </p:nvSpPr>
        <p:spPr>
          <a:xfrm>
            <a:off x="5760202" y="99083"/>
            <a:ext cx="64317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SemiBold" panose="00000700000000000000" pitchFamily="2" charset="0"/>
                <a:ea typeface="+mn-ea"/>
                <a:cs typeface="+mn-cs"/>
              </a:rPr>
              <a:t>2022 NASA GPM Mentorship Program</a:t>
            </a:r>
          </a:p>
        </p:txBody>
      </p:sp>
      <p:sp>
        <p:nvSpPr>
          <p:cNvPr id="21" name="Oval 20">
            <a:extLst>
              <a:ext uri="{FF2B5EF4-FFF2-40B4-BE49-F238E27FC236}">
                <a16:creationId xmlns:a16="http://schemas.microsoft.com/office/drawing/2014/main" id="{E189189C-33CD-4306-B702-F073035D3EEF}"/>
              </a:ext>
            </a:extLst>
          </p:cNvPr>
          <p:cNvSpPr/>
          <p:nvPr/>
        </p:nvSpPr>
        <p:spPr>
          <a:xfrm>
            <a:off x="548640" y="630802"/>
            <a:ext cx="914400" cy="91440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2155471" y="630802"/>
            <a:ext cx="914400" cy="91440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5E662DA9-96FD-499F-BFC0-3CCBF892AA18}"/>
              </a:ext>
            </a:extLst>
          </p:cNvPr>
          <p:cNvSpPr txBox="1"/>
          <p:nvPr/>
        </p:nvSpPr>
        <p:spPr>
          <a:xfrm>
            <a:off x="332678" y="2231002"/>
            <a:ext cx="6860591" cy="4729821"/>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team explored different gauge bias correction methods of SQPE products using IMERG E with the goal to improve the current Gauge-corrected SQPE product that the Argentina Met Agency uses within its systems.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project is still ongoing, with next steps including a comparison of the current local bias correction applying the Zhang et al (2011) inverse distance weight technique and the Kriging with External Drift technique. The activities considered are adapting code, practice, and discussion of the methods. Also, the results considered are computing summary statistics and mapping daily precipitation for heavy rainfall events in Argentina.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These methods for improving SQPE products can provide better daily precipitation estimates in regions with a sparse rain gauge network, providing valuable information for meteorological agencies such as the National Meteorological Service in Argentina.</a:t>
            </a:r>
          </a:p>
        </p:txBody>
      </p:sp>
      <p:sp>
        <p:nvSpPr>
          <p:cNvPr id="25" name="Cross 24">
            <a:extLst>
              <a:ext uri="{FF2B5EF4-FFF2-40B4-BE49-F238E27FC236}">
                <a16:creationId xmlns:a16="http://schemas.microsoft.com/office/drawing/2014/main" id="{8025ADFF-27F6-40D3-96F6-0ABC7D7F2CEA}"/>
              </a:ext>
            </a:extLst>
          </p:cNvPr>
          <p:cNvSpPr/>
          <p:nvPr/>
        </p:nvSpPr>
        <p:spPr>
          <a:xfrm>
            <a:off x="1719120" y="950842"/>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190960" y="1545202"/>
            <a:ext cx="2286000"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Joe Turk, JPL </a:t>
            </a: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1261705" y="1209012"/>
            <a:ext cx="2708263" cy="143587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Paula Hobouchian, National Met Service of Argentina </a:t>
            </a:r>
          </a:p>
        </p:txBody>
      </p:sp>
      <p:pic>
        <p:nvPicPr>
          <p:cNvPr id="28" name="Picture 27">
            <a:extLst>
              <a:ext uri="{FF2B5EF4-FFF2-40B4-BE49-F238E27FC236}">
                <a16:creationId xmlns:a16="http://schemas.microsoft.com/office/drawing/2014/main" id="{76E1EEF6-BFD4-4051-AE5A-0A77AB68C652}"/>
              </a:ext>
            </a:extLst>
          </p:cNvPr>
          <p:cNvPicPr/>
          <p:nvPr/>
        </p:nvPicPr>
        <p:blipFill>
          <a:blip r:embed="rId5"/>
          <a:stretch>
            <a:fillRect/>
          </a:stretch>
        </p:blipFill>
        <p:spPr>
          <a:xfrm>
            <a:off x="7294869" y="2010565"/>
            <a:ext cx="4815506" cy="3626375"/>
          </a:xfrm>
          <a:prstGeom prst="rect">
            <a:avLst/>
          </a:prstGeom>
          <a:ln w="12700">
            <a:solidFill>
              <a:schemeClr val="tx1"/>
            </a:solidFill>
          </a:ln>
        </p:spPr>
      </p:pic>
      <p:sp>
        <p:nvSpPr>
          <p:cNvPr id="30" name="TextBox 29">
            <a:extLst>
              <a:ext uri="{FF2B5EF4-FFF2-40B4-BE49-F238E27FC236}">
                <a16:creationId xmlns:a16="http://schemas.microsoft.com/office/drawing/2014/main" id="{8980D203-C981-460F-A5F0-D7F1EB28BB21}"/>
              </a:ext>
            </a:extLst>
          </p:cNvPr>
          <p:cNvSpPr txBox="1"/>
          <p:nvPr/>
        </p:nvSpPr>
        <p:spPr>
          <a:xfrm>
            <a:off x="7294869" y="5678509"/>
            <a:ext cx="489713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Evaluating alternative methods using rain gauge observations and SQPE products to improve precipitation estimates in Argentina (credit: MP Hobouchian).</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ECA3A941-9F26-4AC7-AA8B-8413083FD48B}"/>
              </a:ext>
            </a:extLst>
          </p:cNvPr>
          <p:cNvSpPr txBox="1"/>
          <p:nvPr/>
        </p:nvSpPr>
        <p:spPr>
          <a:xfrm>
            <a:off x="7071361" y="6528125"/>
            <a:ext cx="575603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Check out more details at </a:t>
            </a:r>
            <a:r>
              <a:rPr kumimoji="0" lang="en-US" sz="11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hlinkClick r:id="rId6"/>
              </a:rPr>
              <a:t>https://gpm.nasa.gov/applications/2022-gpm-mentorship/</a:t>
            </a:r>
            <a:r>
              <a:rPr kumimoji="0" lang="en-US" sz="11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329749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p:cNvSpPr>
            <a:spLocks noGrp="1"/>
          </p:cNvSpPr>
          <p:nvPr>
            <p:ph type="title"/>
          </p:nvPr>
        </p:nvSpPr>
        <p:spPr>
          <a:xfrm>
            <a:off x="5624174" y="786600"/>
            <a:ext cx="5766069" cy="754289"/>
          </a:xfrm>
          <a:solidFill>
            <a:srgbClr val="EECA2E"/>
          </a:solidFill>
        </p:spPr>
        <p:txBody>
          <a:bodyPr rtlCol="0">
            <a:noAutofit/>
          </a:bodyPr>
          <a:lstStyle/>
          <a:p>
            <a:pPr algn="ctr" eaLnBrk="1" fontAlgn="auto" hangingPunct="1">
              <a:spcAft>
                <a:spcPts val="0"/>
              </a:spcAft>
              <a:defRPr/>
            </a:pPr>
            <a:r>
              <a:rPr lang="en-US" sz="2400" b="0" dirty="0">
                <a:solidFill>
                  <a:schemeClr val="tx1"/>
                </a:solidFill>
                <a:effectLst/>
                <a:latin typeface="Oswald" panose="00000500000000000000" pitchFamily="2" charset="0"/>
                <a:ea typeface="Tahoma" panose="020B0604030504040204" pitchFamily="34" charset="0"/>
                <a:cs typeface="Arial" panose="020B0604020202020204" pitchFamily="34" charset="0"/>
              </a:rPr>
              <a:t>Ground Validation Analysis of GPM DPR Product</a:t>
            </a:r>
          </a:p>
        </p:txBody>
      </p:sp>
      <p:sp>
        <p:nvSpPr>
          <p:cNvPr id="17" name="Equals 16">
            <a:extLst>
              <a:ext uri="{FF2B5EF4-FFF2-40B4-BE49-F238E27FC236}">
                <a16:creationId xmlns:a16="http://schemas.microsoft.com/office/drawing/2014/main" id="{47363A62-958C-4E26-9387-0D69246039AB}"/>
              </a:ext>
            </a:extLst>
          </p:cNvPr>
          <p:cNvSpPr/>
          <p:nvPr/>
        </p:nvSpPr>
        <p:spPr>
          <a:xfrm>
            <a:off x="5029465" y="858548"/>
            <a:ext cx="457200" cy="4572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BBEC4FD-892E-4754-A2A7-5620E25D46AE}"/>
              </a:ext>
            </a:extLst>
          </p:cNvPr>
          <p:cNvSpPr txBox="1"/>
          <p:nvPr/>
        </p:nvSpPr>
        <p:spPr>
          <a:xfrm>
            <a:off x="5412287" y="101744"/>
            <a:ext cx="5686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SemiBold" panose="00000700000000000000" pitchFamily="2" charset="0"/>
                <a:ea typeface="+mn-ea"/>
                <a:cs typeface="+mn-cs"/>
              </a:rPr>
              <a:t>2022 NASA GPM Mentorship Program</a:t>
            </a:r>
          </a:p>
        </p:txBody>
      </p:sp>
      <p:sp>
        <p:nvSpPr>
          <p:cNvPr id="21" name="Rectangle 20">
            <a:extLst>
              <a:ext uri="{FF2B5EF4-FFF2-40B4-BE49-F238E27FC236}">
                <a16:creationId xmlns:a16="http://schemas.microsoft.com/office/drawing/2014/main" id="{E189189C-33CD-4306-B702-F073035D3EEF}"/>
              </a:ext>
            </a:extLst>
          </p:cNvPr>
          <p:cNvSpPr/>
          <p:nvPr/>
        </p:nvSpPr>
        <p:spPr>
          <a:xfrm>
            <a:off x="1192204" y="562510"/>
            <a:ext cx="822960" cy="1005840"/>
          </a:xfrm>
          <a:prstGeom prst="rect">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EFD8CBDE-DE83-4AA6-836C-BA2C10215985}"/>
              </a:ext>
            </a:extLst>
          </p:cNvPr>
          <p:cNvSpPr/>
          <p:nvPr/>
        </p:nvSpPr>
        <p:spPr>
          <a:xfrm>
            <a:off x="4029358" y="562510"/>
            <a:ext cx="822960" cy="1005840"/>
          </a:xfrm>
          <a:prstGeom prst="rect">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5E662DA9-96FD-499F-BFC0-3CCBF892AA18}"/>
              </a:ext>
            </a:extLst>
          </p:cNvPr>
          <p:cNvSpPr txBox="1"/>
          <p:nvPr/>
        </p:nvSpPr>
        <p:spPr>
          <a:xfrm>
            <a:off x="334474" y="2530038"/>
            <a:ext cx="6410180" cy="4305218"/>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3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For this project, the team validated the DPR merged scan product against a quality-controlled ground reference data (GV-MRMS) in the continental U.S.</a:t>
            </a:r>
          </a:p>
          <a:p>
            <a:pPr marL="285750" marR="0" lvl="0" indent="-285750" algn="l" defTabSz="914400" rtl="0" eaLnBrk="1" fontAlgn="auto" latinLnBrk="0" hangingPunct="1">
              <a:lnSpc>
                <a:spcPct val="107000"/>
              </a:lnSpc>
              <a:spcBef>
                <a:spcPts val="0"/>
              </a:spcBef>
              <a:spcAft>
                <a:spcPts val="3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Knowledge and skills learned from this concept study will be applied to evaluating and selecting remotely sensed satellite rainfall products that could be useful for rainfall estimation in data scarce regions such as West Africa.</a:t>
            </a:r>
          </a:p>
          <a:p>
            <a:pPr marL="285750" marR="0" lvl="0" indent="-285750" algn="l" defTabSz="914400" rtl="0" eaLnBrk="1" fontAlgn="auto" latinLnBrk="0" hangingPunct="1">
              <a:lnSpc>
                <a:spcPct val="107000"/>
              </a:lnSpc>
              <a:spcBef>
                <a:spcPts val="0"/>
              </a:spcBef>
              <a:spcAft>
                <a:spcPts val="3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Understanding how to evaluate the accuracy of satellite precipitation data against ground data as well as accurately select the appropriate satellite precipitation estimate can greatly improve precipitation estimation over a given region. As a result of this, valuable information for improved weather and climate forecasts needed by meteorological, hydrological and disaster management bodies can be provided.” - Echeta</a:t>
            </a:r>
          </a:p>
        </p:txBody>
      </p:sp>
      <p:sp>
        <p:nvSpPr>
          <p:cNvPr id="25" name="Cross 24">
            <a:extLst>
              <a:ext uri="{FF2B5EF4-FFF2-40B4-BE49-F238E27FC236}">
                <a16:creationId xmlns:a16="http://schemas.microsoft.com/office/drawing/2014/main" id="{8025ADFF-27F6-40D3-96F6-0ABC7D7F2CEA}"/>
              </a:ext>
            </a:extLst>
          </p:cNvPr>
          <p:cNvSpPr/>
          <p:nvPr/>
        </p:nvSpPr>
        <p:spPr>
          <a:xfrm>
            <a:off x="2122763" y="919949"/>
            <a:ext cx="274320" cy="274320"/>
          </a:xfrm>
          <a:prstGeom prst="plus">
            <a:avLst>
              <a:gd name="adj" fmla="val 35000"/>
            </a:avLst>
          </a:prstGeom>
          <a:gradFill>
            <a:gsLst>
              <a:gs pos="2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680892" y="1613451"/>
            <a:ext cx="1732225" cy="4572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Yagmur Derin </a:t>
            </a: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3486765" y="1682631"/>
            <a:ext cx="1996013" cy="58299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Odinakachukwu</a:t>
            </a: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 Echeta,</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Kwame Nkrumah University of Science and Technology</a:t>
            </a:r>
          </a:p>
        </p:txBody>
      </p:sp>
      <p:sp>
        <p:nvSpPr>
          <p:cNvPr id="30" name="TextBox 29">
            <a:extLst>
              <a:ext uri="{FF2B5EF4-FFF2-40B4-BE49-F238E27FC236}">
                <a16:creationId xmlns:a16="http://schemas.microsoft.com/office/drawing/2014/main" id="{8980D203-C981-460F-A5F0-D7F1EB28BB21}"/>
              </a:ext>
            </a:extLst>
          </p:cNvPr>
          <p:cNvSpPr txBox="1"/>
          <p:nvPr/>
        </p:nvSpPr>
        <p:spPr>
          <a:xfrm>
            <a:off x="6714837" y="5332736"/>
            <a:ext cx="547716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Figure: Validating GPM DPR against a quality-controlled ground reference data (GV-MRMS) in the continental U.S. Using a density scatter plot helps depict the relationship between DPR and GV dataset. (Credit: O. Echeta).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99BABD2-7809-4F1F-924F-EB9B4B6300D9}"/>
              </a:ext>
            </a:extLst>
          </p:cNvPr>
          <p:cNvSpPr/>
          <p:nvPr/>
        </p:nvSpPr>
        <p:spPr>
          <a:xfrm>
            <a:off x="2567631" y="562510"/>
            <a:ext cx="822960" cy="1005840"/>
          </a:xfrm>
          <a:prstGeom prst="rect">
            <a:avLst/>
          </a:prstGeom>
          <a:blipFill>
            <a:blip r:embed="rId5"/>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20">
            <a:extLst>
              <a:ext uri="{FF2B5EF4-FFF2-40B4-BE49-F238E27FC236}">
                <a16:creationId xmlns:a16="http://schemas.microsoft.com/office/drawing/2014/main" id="{F09A2BD0-B818-44F5-9673-B71BE814AFD4}"/>
              </a:ext>
            </a:extLst>
          </p:cNvPr>
          <p:cNvSpPr txBox="1">
            <a:spLocks/>
          </p:cNvSpPr>
          <p:nvPr/>
        </p:nvSpPr>
        <p:spPr bwMode="auto">
          <a:xfrm>
            <a:off x="2448471" y="1654289"/>
            <a:ext cx="1042806" cy="4572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Pierre Kirstetter</a:t>
            </a:r>
          </a:p>
        </p:txBody>
      </p:sp>
      <p:sp>
        <p:nvSpPr>
          <p:cNvPr id="16" name="Title 20">
            <a:extLst>
              <a:ext uri="{FF2B5EF4-FFF2-40B4-BE49-F238E27FC236}">
                <a16:creationId xmlns:a16="http://schemas.microsoft.com/office/drawing/2014/main" id="{4A3D3F59-B5F9-416B-9222-72BB498ACB5A}"/>
              </a:ext>
            </a:extLst>
          </p:cNvPr>
          <p:cNvSpPr txBox="1">
            <a:spLocks/>
          </p:cNvSpPr>
          <p:nvPr/>
        </p:nvSpPr>
        <p:spPr bwMode="auto">
          <a:xfrm>
            <a:off x="919780" y="2049765"/>
            <a:ext cx="2783043" cy="43172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University of Oklahoma</a:t>
            </a:r>
          </a:p>
        </p:txBody>
      </p:sp>
      <p:sp>
        <p:nvSpPr>
          <p:cNvPr id="18" name="Cross 17">
            <a:extLst>
              <a:ext uri="{FF2B5EF4-FFF2-40B4-BE49-F238E27FC236}">
                <a16:creationId xmlns:a16="http://schemas.microsoft.com/office/drawing/2014/main" id="{DAA27F00-7CC2-4C15-8C2F-ADEE205970BA}"/>
              </a:ext>
            </a:extLst>
          </p:cNvPr>
          <p:cNvSpPr/>
          <p:nvPr/>
        </p:nvSpPr>
        <p:spPr>
          <a:xfrm>
            <a:off x="3574900" y="919949"/>
            <a:ext cx="274320" cy="274320"/>
          </a:xfrm>
          <a:prstGeom prst="plus">
            <a:avLst>
              <a:gd name="adj" fmla="val 35000"/>
            </a:avLst>
          </a:prstGeom>
          <a:gradFill>
            <a:gsLst>
              <a:gs pos="2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41C1ED6-AC40-4A60-A242-CA9103538385}"/>
              </a:ext>
            </a:extLst>
          </p:cNvPr>
          <p:cNvPicPr>
            <a:picLocks noChangeAspect="1"/>
          </p:cNvPicPr>
          <p:nvPr/>
        </p:nvPicPr>
        <p:blipFill>
          <a:blip r:embed="rId6"/>
          <a:stretch>
            <a:fillRect/>
          </a:stretch>
        </p:blipFill>
        <p:spPr>
          <a:xfrm>
            <a:off x="7129908" y="1682631"/>
            <a:ext cx="4499238" cy="3535986"/>
          </a:xfrm>
          <a:prstGeom prst="rect">
            <a:avLst/>
          </a:prstGeom>
        </p:spPr>
      </p:pic>
      <p:sp>
        <p:nvSpPr>
          <p:cNvPr id="19" name="TextBox 18">
            <a:extLst>
              <a:ext uri="{FF2B5EF4-FFF2-40B4-BE49-F238E27FC236}">
                <a16:creationId xmlns:a16="http://schemas.microsoft.com/office/drawing/2014/main" id="{5D7479A8-8C5F-4822-9C38-D8CD5E34FFB9}"/>
              </a:ext>
            </a:extLst>
          </p:cNvPr>
          <p:cNvSpPr txBox="1"/>
          <p:nvPr/>
        </p:nvSpPr>
        <p:spPr>
          <a:xfrm>
            <a:off x="6714837" y="6400962"/>
            <a:ext cx="575603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Check out more details at </a:t>
            </a: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hlinkClick r:id="rId7"/>
              </a:rPr>
              <a:t>https://gpm.nasa.gov/applications/2022-gpm-mentorship/</a:t>
            </a: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1734684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p:cNvSpPr>
            <a:spLocks noGrp="1"/>
          </p:cNvSpPr>
          <p:nvPr>
            <p:ph type="title"/>
          </p:nvPr>
        </p:nvSpPr>
        <p:spPr>
          <a:xfrm>
            <a:off x="4407622" y="835766"/>
            <a:ext cx="6593457" cy="754289"/>
          </a:xfrm>
          <a:solidFill>
            <a:srgbClr val="EECA2E"/>
          </a:solidFill>
        </p:spPr>
        <p:txBody>
          <a:bodyPr rtlCol="0">
            <a:noAutofit/>
          </a:bodyPr>
          <a:lstStyle/>
          <a:p>
            <a:pPr algn="ctr" eaLnBrk="1" fontAlgn="auto" hangingPunct="1">
              <a:spcAft>
                <a:spcPts val="0"/>
              </a:spcAft>
              <a:defRPr/>
            </a:pPr>
            <a:r>
              <a:rPr lang="en-US" sz="2400" b="0" dirty="0">
                <a:solidFill>
                  <a:schemeClr val="tx1"/>
                </a:solidFill>
                <a:effectLst/>
                <a:latin typeface="Oswald" panose="00000500000000000000" pitchFamily="2" charset="0"/>
                <a:ea typeface="Tahoma" panose="020B0604030504040204" pitchFamily="34" charset="0"/>
                <a:cs typeface="Arial" panose="020B0604020202020204" pitchFamily="34" charset="0"/>
              </a:rPr>
              <a:t>Investigating Large Precipitation Systems with GPM</a:t>
            </a:r>
          </a:p>
        </p:txBody>
      </p:sp>
      <p:sp>
        <p:nvSpPr>
          <p:cNvPr id="17" name="Equals 16">
            <a:extLst>
              <a:ext uri="{FF2B5EF4-FFF2-40B4-BE49-F238E27FC236}">
                <a16:creationId xmlns:a16="http://schemas.microsoft.com/office/drawing/2014/main" id="{47363A62-958C-4E26-9387-0D69246039AB}"/>
              </a:ext>
            </a:extLst>
          </p:cNvPr>
          <p:cNvSpPr/>
          <p:nvPr/>
        </p:nvSpPr>
        <p:spPr>
          <a:xfrm>
            <a:off x="3730044" y="968213"/>
            <a:ext cx="457200" cy="4572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BBEC4FD-892E-4754-A2A7-5620E25D46AE}"/>
              </a:ext>
            </a:extLst>
          </p:cNvPr>
          <p:cNvSpPr txBox="1"/>
          <p:nvPr/>
        </p:nvSpPr>
        <p:spPr>
          <a:xfrm>
            <a:off x="5412287" y="101744"/>
            <a:ext cx="5686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SemiBold" panose="00000700000000000000" pitchFamily="2" charset="0"/>
                <a:ea typeface="+mn-ea"/>
                <a:cs typeface="+mn-cs"/>
              </a:rPr>
              <a:t>2022 NASA GPM Mentorship Program</a:t>
            </a:r>
          </a:p>
        </p:txBody>
      </p:sp>
      <p:sp>
        <p:nvSpPr>
          <p:cNvPr id="21" name="Rectangle 20">
            <a:extLst>
              <a:ext uri="{FF2B5EF4-FFF2-40B4-BE49-F238E27FC236}">
                <a16:creationId xmlns:a16="http://schemas.microsoft.com/office/drawing/2014/main" id="{E189189C-33CD-4306-B702-F073035D3EEF}"/>
              </a:ext>
            </a:extLst>
          </p:cNvPr>
          <p:cNvSpPr/>
          <p:nvPr/>
        </p:nvSpPr>
        <p:spPr>
          <a:xfrm>
            <a:off x="952107" y="731196"/>
            <a:ext cx="846395" cy="914400"/>
          </a:xfrm>
          <a:prstGeom prst="rect">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EFD8CBDE-DE83-4AA6-836C-BA2C10215985}"/>
              </a:ext>
            </a:extLst>
          </p:cNvPr>
          <p:cNvSpPr/>
          <p:nvPr/>
        </p:nvSpPr>
        <p:spPr>
          <a:xfrm>
            <a:off x="2947651" y="723802"/>
            <a:ext cx="635674" cy="914400"/>
          </a:xfrm>
          <a:prstGeom prst="rect">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5E662DA9-96FD-499F-BFC0-3CCBF892AA18}"/>
              </a:ext>
            </a:extLst>
          </p:cNvPr>
          <p:cNvSpPr txBox="1"/>
          <p:nvPr/>
        </p:nvSpPr>
        <p:spPr>
          <a:xfrm>
            <a:off x="293963" y="2834826"/>
            <a:ext cx="5904931" cy="2554417"/>
          </a:xfrm>
          <a:prstGeom prst="rect">
            <a:avLst/>
          </a:prstGeom>
          <a:noFill/>
        </p:spPr>
        <p:txBody>
          <a:bodyPr wrap="square">
            <a:spAutoFit/>
          </a:bodyPr>
          <a:lstStyle/>
          <a:p>
            <a:pPr marL="285750" marR="0" lvl="0" indent="-285750" algn="just"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Understanding how the behavior of large-scale precipitating systems is impacted by atmospheric variables can yield important insights about subseasonal variability and predictability across different regions. </a:t>
            </a:r>
          </a:p>
          <a:p>
            <a:pPr marL="285750" marR="0" lvl="0" indent="-285750" algn="just"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For this project, the team explored the relationship between atmospheric variables and the characteristics of large precipitating systems using the Texas A&amp;M-CC dataset of precipitation features greater than 2500km</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over the time period 2014-2020 and variables from ERA5. </a:t>
            </a:r>
          </a:p>
        </p:txBody>
      </p:sp>
      <p:sp>
        <p:nvSpPr>
          <p:cNvPr id="25" name="Cross 24">
            <a:extLst>
              <a:ext uri="{FF2B5EF4-FFF2-40B4-BE49-F238E27FC236}">
                <a16:creationId xmlns:a16="http://schemas.microsoft.com/office/drawing/2014/main" id="{8025ADFF-27F6-40D3-96F6-0ABC7D7F2CEA}"/>
              </a:ext>
            </a:extLst>
          </p:cNvPr>
          <p:cNvSpPr/>
          <p:nvPr/>
        </p:nvSpPr>
        <p:spPr>
          <a:xfrm>
            <a:off x="2203515" y="1069904"/>
            <a:ext cx="274320" cy="274320"/>
          </a:xfrm>
          <a:prstGeom prst="plus">
            <a:avLst>
              <a:gd name="adj" fmla="val 35000"/>
            </a:avLst>
          </a:prstGeom>
          <a:gradFill>
            <a:gsLst>
              <a:gs pos="2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565825" y="1590055"/>
            <a:ext cx="1622332"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Chuntao Liu, Texas A&amp;M University- Corpus Christi  </a:t>
            </a: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2565841" y="1623579"/>
            <a:ext cx="1444032" cy="679463"/>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June Choi,</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Stanford University</a:t>
            </a:r>
          </a:p>
        </p:txBody>
      </p:sp>
      <p:sp>
        <p:nvSpPr>
          <p:cNvPr id="30" name="TextBox 29">
            <a:extLst>
              <a:ext uri="{FF2B5EF4-FFF2-40B4-BE49-F238E27FC236}">
                <a16:creationId xmlns:a16="http://schemas.microsoft.com/office/drawing/2014/main" id="{8980D203-C981-460F-A5F0-D7F1EB28BB21}"/>
              </a:ext>
            </a:extLst>
          </p:cNvPr>
          <p:cNvSpPr txBox="1"/>
          <p:nvPr/>
        </p:nvSpPr>
        <p:spPr>
          <a:xfrm>
            <a:off x="6239015" y="4537688"/>
            <a:ext cx="609599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Figure: A global analysis of large precipitation systems. The majority of large precipitating systems are found around Southeast Asia and along the ITCZ (see red box) (Credit: J Choi).</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C77EF22-CE7D-4736-81CF-0DE06E110237}"/>
              </a:ext>
            </a:extLst>
          </p:cNvPr>
          <p:cNvPicPr>
            <a:picLocks noChangeAspect="1"/>
          </p:cNvPicPr>
          <p:nvPr/>
        </p:nvPicPr>
        <p:blipFill>
          <a:blip r:embed="rId5"/>
          <a:stretch>
            <a:fillRect/>
          </a:stretch>
        </p:blipFill>
        <p:spPr>
          <a:xfrm>
            <a:off x="6211306" y="1702802"/>
            <a:ext cx="5980694" cy="2834886"/>
          </a:xfrm>
          <a:prstGeom prst="rect">
            <a:avLst/>
          </a:prstGeom>
        </p:spPr>
      </p:pic>
      <p:sp>
        <p:nvSpPr>
          <p:cNvPr id="16" name="TextBox 15">
            <a:extLst>
              <a:ext uri="{FF2B5EF4-FFF2-40B4-BE49-F238E27FC236}">
                <a16:creationId xmlns:a16="http://schemas.microsoft.com/office/drawing/2014/main" id="{B77B2FD6-9565-476C-83FC-DE73F31BCA13}"/>
              </a:ext>
            </a:extLst>
          </p:cNvPr>
          <p:cNvSpPr txBox="1"/>
          <p:nvPr/>
        </p:nvSpPr>
        <p:spPr>
          <a:xfrm>
            <a:off x="293963" y="5338450"/>
            <a:ext cx="11898037" cy="1603131"/>
          </a:xfrm>
          <a:prstGeom prst="rect">
            <a:avLst/>
          </a:prstGeom>
          <a:noFill/>
        </p:spPr>
        <p:txBody>
          <a:bodyPr wrap="square">
            <a:spAutoFit/>
          </a:bodyPr>
          <a:lstStyle/>
          <a:p>
            <a:pPr marL="285750" marR="0" lvl="0" indent="-285750" algn="just"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Results showed majority of large precipitating systems were centered around Southeast Asia and along the ITCZ. </a:t>
            </a:r>
          </a:p>
          <a:p>
            <a:pPr marL="285750" marR="0" lvl="0" indent="-285750" algn="just"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Next steps include investigating additional ERA5 variables and training an AI model that relates the formation of large-scale systems to relevant variables. This model may then be applied to CMIP6 results to forecast large system formation in future climate change scenarios. </a:t>
            </a:r>
          </a:p>
          <a:p>
            <a:pPr marL="285750" marR="0" lvl="0" indent="-285750" algn="just"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type of research can help to understand shifting regional precipitation patterns, providing important inputs for researchers aiming to quantify precipitation-related risks associated with climate change.</a:t>
            </a:r>
          </a:p>
        </p:txBody>
      </p:sp>
      <p:sp>
        <p:nvSpPr>
          <p:cNvPr id="15" name="TextBox 14">
            <a:extLst>
              <a:ext uri="{FF2B5EF4-FFF2-40B4-BE49-F238E27FC236}">
                <a16:creationId xmlns:a16="http://schemas.microsoft.com/office/drawing/2014/main" id="{C7725EE3-75BA-40F4-A715-1460F889DD07}"/>
              </a:ext>
            </a:extLst>
          </p:cNvPr>
          <p:cNvSpPr txBox="1"/>
          <p:nvPr/>
        </p:nvSpPr>
        <p:spPr>
          <a:xfrm>
            <a:off x="705309" y="2468214"/>
            <a:ext cx="575603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Check out more details at </a:t>
            </a:r>
            <a:r>
              <a:rPr kumimoji="0" lang="en-US" sz="11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hlinkClick r:id="rId6"/>
              </a:rPr>
              <a:t>https://gpm.nasa.gov/applications/2022-gpm-mentorship/</a:t>
            </a:r>
            <a:r>
              <a:rPr kumimoji="0" lang="en-US" sz="11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856177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p:cNvSpPr>
            <a:spLocks noGrp="1"/>
          </p:cNvSpPr>
          <p:nvPr>
            <p:ph type="title"/>
          </p:nvPr>
        </p:nvSpPr>
        <p:spPr>
          <a:xfrm>
            <a:off x="7763867" y="813928"/>
            <a:ext cx="4209120" cy="1103446"/>
          </a:xfrm>
          <a:solidFill>
            <a:srgbClr val="EECA2E"/>
          </a:solidFill>
        </p:spPr>
        <p:txBody>
          <a:bodyPr rtlCol="0">
            <a:noAutofit/>
          </a:bodyPr>
          <a:lstStyle/>
          <a:p>
            <a:pPr algn="ctr" eaLnBrk="1" fontAlgn="auto" hangingPunct="1">
              <a:spcAft>
                <a:spcPts val="0"/>
              </a:spcAft>
              <a:defRPr/>
            </a:pPr>
            <a:r>
              <a:rPr lang="en-US" sz="2400" b="0" dirty="0">
                <a:solidFill>
                  <a:schemeClr val="tx1"/>
                </a:solidFill>
                <a:effectLst/>
                <a:latin typeface="Oswald" panose="00000500000000000000" pitchFamily="2" charset="0"/>
                <a:ea typeface="Tahoma" panose="020B0604030504040204" pitchFamily="34" charset="0"/>
                <a:cs typeface="Arial" panose="020B0604020202020204" pitchFamily="34" charset="0"/>
              </a:rPr>
              <a:t>Using the NASA Global Landslides Catalogue and GPM IMERG for Early Warning – Case of Elgon, Uganda</a:t>
            </a:r>
          </a:p>
        </p:txBody>
      </p:sp>
      <p:sp>
        <p:nvSpPr>
          <p:cNvPr id="17" name="Equals 16">
            <a:extLst>
              <a:ext uri="{FF2B5EF4-FFF2-40B4-BE49-F238E27FC236}">
                <a16:creationId xmlns:a16="http://schemas.microsoft.com/office/drawing/2014/main" id="{47363A62-958C-4E26-9387-0D69246039AB}"/>
              </a:ext>
            </a:extLst>
          </p:cNvPr>
          <p:cNvSpPr/>
          <p:nvPr/>
        </p:nvSpPr>
        <p:spPr>
          <a:xfrm>
            <a:off x="7280081" y="978464"/>
            <a:ext cx="457200" cy="4572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BBEC4FD-892E-4754-A2A7-5620E25D46AE}"/>
              </a:ext>
            </a:extLst>
          </p:cNvPr>
          <p:cNvSpPr txBox="1"/>
          <p:nvPr/>
        </p:nvSpPr>
        <p:spPr>
          <a:xfrm>
            <a:off x="5412287" y="101744"/>
            <a:ext cx="5686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SemiBold" panose="00000700000000000000" pitchFamily="2" charset="0"/>
                <a:ea typeface="+mn-ea"/>
                <a:cs typeface="+mn-cs"/>
              </a:rPr>
              <a:t>2022 NASA GPM Mentorship Program</a:t>
            </a:r>
          </a:p>
        </p:txBody>
      </p:sp>
      <p:sp>
        <p:nvSpPr>
          <p:cNvPr id="21" name="Oval 20">
            <a:extLst>
              <a:ext uri="{FF2B5EF4-FFF2-40B4-BE49-F238E27FC236}">
                <a16:creationId xmlns:a16="http://schemas.microsoft.com/office/drawing/2014/main" id="{E189189C-33CD-4306-B702-F073035D3EEF}"/>
              </a:ext>
            </a:extLst>
          </p:cNvPr>
          <p:cNvSpPr/>
          <p:nvPr/>
        </p:nvSpPr>
        <p:spPr>
          <a:xfrm>
            <a:off x="548640" y="749864"/>
            <a:ext cx="914400" cy="91440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6232853" y="749864"/>
            <a:ext cx="914400" cy="91440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5E662DA9-96FD-499F-BFC0-3CCBF892AA18}"/>
              </a:ext>
            </a:extLst>
          </p:cNvPr>
          <p:cNvSpPr txBox="1"/>
          <p:nvPr/>
        </p:nvSpPr>
        <p:spPr>
          <a:xfrm>
            <a:off x="348086" y="2548510"/>
            <a:ext cx="7044003" cy="4239687"/>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Mt Elgon is a landslide hot spot in Uganda, displacing thousands of people and causing loss of lives.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team introduced the mentee to key NASA resources. Specifically, S. Ageet evaluated landslide cases from the NASA Landslide catalogue against IMERG-F to determine a precipitation threshold for landslides in the region.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Project findings showed a relationship between landslide events to rainfall, where exceptional precipitation events preceded landslides. However, setting a precipitation threshold for this region was not easy as the amount of rainfall that triggered the landslides highly varied.</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Project findings will continue to be communicated to colleagues at Uganda’s Weather Service and Uganda Red Cross, with the goal to improve landslide forecasting and mitigation efforts over this region. </a:t>
            </a:r>
          </a:p>
        </p:txBody>
      </p:sp>
      <p:sp>
        <p:nvSpPr>
          <p:cNvPr id="25" name="Cross 24">
            <a:extLst>
              <a:ext uri="{FF2B5EF4-FFF2-40B4-BE49-F238E27FC236}">
                <a16:creationId xmlns:a16="http://schemas.microsoft.com/office/drawing/2014/main" id="{8025ADFF-27F6-40D3-96F6-0ABC7D7F2CEA}"/>
              </a:ext>
            </a:extLst>
          </p:cNvPr>
          <p:cNvSpPr/>
          <p:nvPr/>
        </p:nvSpPr>
        <p:spPr>
          <a:xfrm>
            <a:off x="1575892" y="1069904"/>
            <a:ext cx="274320" cy="274320"/>
          </a:xfrm>
          <a:prstGeom prst="plus">
            <a:avLst>
              <a:gd name="adj" fmla="val 35000"/>
            </a:avLst>
          </a:prstGeom>
          <a:gradFill>
            <a:gsLst>
              <a:gs pos="2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348087" y="1687442"/>
            <a:ext cx="1315505"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Vasco Mantas, U. of Coimbra</a:t>
            </a: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5777184" y="1610931"/>
            <a:ext cx="1956155" cy="91440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Simon Ageet, Karlsruhe Inst. of Tech.</a:t>
            </a:r>
          </a:p>
        </p:txBody>
      </p:sp>
      <p:sp>
        <p:nvSpPr>
          <p:cNvPr id="30" name="TextBox 29">
            <a:extLst>
              <a:ext uri="{FF2B5EF4-FFF2-40B4-BE49-F238E27FC236}">
                <a16:creationId xmlns:a16="http://schemas.microsoft.com/office/drawing/2014/main" id="{8980D203-C981-460F-A5F0-D7F1EB28BB21}"/>
              </a:ext>
            </a:extLst>
          </p:cNvPr>
          <p:cNvSpPr txBox="1"/>
          <p:nvPr/>
        </p:nvSpPr>
        <p:spPr>
          <a:xfrm>
            <a:off x="7392091" y="5717258"/>
            <a:ext cx="474910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(Top) Inset map showing location of Mt. Elgon, Uganda, and highlighting the 29 landslide cases used for this study. (Bottom) Analysis of seasonal precipitation against landslide cases (Credit: S Ageet).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17C3EF5C-7CC0-44A7-8451-4222655B16CB}"/>
              </a:ext>
            </a:extLst>
          </p:cNvPr>
          <p:cNvSpPr txBox="1"/>
          <p:nvPr/>
        </p:nvSpPr>
        <p:spPr>
          <a:xfrm>
            <a:off x="7121057" y="6631016"/>
            <a:ext cx="575603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Check out more details at </a:t>
            </a:r>
            <a:r>
              <a:rPr kumimoji="0" lang="en-US" sz="11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https://gpm.nasa.gov/applications/2022-gpm-mentorship/</a:t>
            </a:r>
            <a:r>
              <a:rPr kumimoji="0" lang="en-US" sz="11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srgbClr val="0070C0"/>
              </a:solidFill>
              <a:effectLst/>
              <a:uLnTx/>
              <a:uFillTx/>
              <a:latin typeface="Calibri"/>
              <a:ea typeface="+mn-ea"/>
              <a:cs typeface="+mn-cs"/>
            </a:endParaRPr>
          </a:p>
        </p:txBody>
      </p:sp>
      <p:sp>
        <p:nvSpPr>
          <p:cNvPr id="14" name="Oval 13">
            <a:extLst>
              <a:ext uri="{FF2B5EF4-FFF2-40B4-BE49-F238E27FC236}">
                <a16:creationId xmlns:a16="http://schemas.microsoft.com/office/drawing/2014/main" id="{57B0C44E-B1CB-45D5-A47C-EB2A79070C5F}"/>
              </a:ext>
            </a:extLst>
          </p:cNvPr>
          <p:cNvSpPr/>
          <p:nvPr/>
        </p:nvSpPr>
        <p:spPr>
          <a:xfrm>
            <a:off x="1950500" y="749864"/>
            <a:ext cx="914400" cy="914400"/>
          </a:xfrm>
          <a:prstGeom prst="ellipse">
            <a:avLst/>
          </a:prstGeom>
          <a:blipFill>
            <a:blip r:embed="rId6"/>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C2BAA669-B658-4FA4-AA79-D2AB8BB83D76}"/>
              </a:ext>
            </a:extLst>
          </p:cNvPr>
          <p:cNvSpPr/>
          <p:nvPr/>
        </p:nvSpPr>
        <p:spPr>
          <a:xfrm>
            <a:off x="4802417" y="749864"/>
            <a:ext cx="914400" cy="914400"/>
          </a:xfrm>
          <a:prstGeom prst="ellipse">
            <a:avLst/>
          </a:prstGeom>
          <a:blipFill>
            <a:blip r:embed="rId7"/>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CEAEAE96-5467-41F2-B266-AAB34448E14E}"/>
              </a:ext>
            </a:extLst>
          </p:cNvPr>
          <p:cNvSpPr/>
          <p:nvPr/>
        </p:nvSpPr>
        <p:spPr>
          <a:xfrm>
            <a:off x="3344700" y="749864"/>
            <a:ext cx="914400" cy="914400"/>
          </a:xfrm>
          <a:prstGeom prst="ellipse">
            <a:avLst/>
          </a:prstGeom>
          <a:blipFill>
            <a:blip r:embed="rId8"/>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Cross 17">
            <a:extLst>
              <a:ext uri="{FF2B5EF4-FFF2-40B4-BE49-F238E27FC236}">
                <a16:creationId xmlns:a16="http://schemas.microsoft.com/office/drawing/2014/main" id="{6F7B43D0-783E-43D4-AC95-1F8DC6683325}"/>
              </a:ext>
            </a:extLst>
          </p:cNvPr>
          <p:cNvSpPr/>
          <p:nvPr/>
        </p:nvSpPr>
        <p:spPr>
          <a:xfrm>
            <a:off x="4395269" y="1069904"/>
            <a:ext cx="274320" cy="274320"/>
          </a:xfrm>
          <a:prstGeom prst="plus">
            <a:avLst>
              <a:gd name="adj" fmla="val 35000"/>
            </a:avLst>
          </a:prstGeom>
          <a:gradFill>
            <a:gsLst>
              <a:gs pos="2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Cross 18">
            <a:extLst>
              <a:ext uri="{FF2B5EF4-FFF2-40B4-BE49-F238E27FC236}">
                <a16:creationId xmlns:a16="http://schemas.microsoft.com/office/drawing/2014/main" id="{CF1449BC-ADFE-4CC9-BC0B-29B027FD95C7}"/>
              </a:ext>
            </a:extLst>
          </p:cNvPr>
          <p:cNvSpPr/>
          <p:nvPr/>
        </p:nvSpPr>
        <p:spPr>
          <a:xfrm>
            <a:off x="2967640" y="1069904"/>
            <a:ext cx="274320" cy="274320"/>
          </a:xfrm>
          <a:prstGeom prst="plus">
            <a:avLst>
              <a:gd name="adj" fmla="val 35000"/>
            </a:avLst>
          </a:prstGeom>
          <a:gradFill>
            <a:gsLst>
              <a:gs pos="2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0BB5F37E-EDCB-4CB0-A618-A85EE1B46F77}"/>
              </a:ext>
            </a:extLst>
          </p:cNvPr>
          <p:cNvPicPr/>
          <p:nvPr/>
        </p:nvPicPr>
        <p:blipFill>
          <a:blip r:embed="rId9"/>
          <a:stretch>
            <a:fillRect/>
          </a:stretch>
        </p:blipFill>
        <p:spPr>
          <a:xfrm>
            <a:off x="7392090" y="2245294"/>
            <a:ext cx="4749109" cy="3513270"/>
          </a:xfrm>
          <a:prstGeom prst="rect">
            <a:avLst/>
          </a:prstGeom>
          <a:ln w="12700">
            <a:solidFill>
              <a:schemeClr val="tx1"/>
            </a:solidFill>
          </a:ln>
        </p:spPr>
      </p:pic>
      <p:sp>
        <p:nvSpPr>
          <p:cNvPr id="29" name="Title 20">
            <a:extLst>
              <a:ext uri="{FF2B5EF4-FFF2-40B4-BE49-F238E27FC236}">
                <a16:creationId xmlns:a16="http://schemas.microsoft.com/office/drawing/2014/main" id="{793A6948-FCB4-4E52-A950-142C334DA9A7}"/>
              </a:ext>
            </a:extLst>
          </p:cNvPr>
          <p:cNvSpPr txBox="1">
            <a:spLocks/>
          </p:cNvSpPr>
          <p:nvPr/>
        </p:nvSpPr>
        <p:spPr bwMode="auto">
          <a:xfrm>
            <a:off x="1763962" y="1687442"/>
            <a:ext cx="1315505"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Zhong Liu, NASA GES DISC</a:t>
            </a:r>
          </a:p>
        </p:txBody>
      </p:sp>
      <p:sp>
        <p:nvSpPr>
          <p:cNvPr id="32" name="Title 20">
            <a:extLst>
              <a:ext uri="{FF2B5EF4-FFF2-40B4-BE49-F238E27FC236}">
                <a16:creationId xmlns:a16="http://schemas.microsoft.com/office/drawing/2014/main" id="{84156E18-30D6-4822-97EC-6EC181FBF9CF}"/>
              </a:ext>
            </a:extLst>
          </p:cNvPr>
          <p:cNvSpPr txBox="1">
            <a:spLocks/>
          </p:cNvSpPr>
          <p:nvPr/>
        </p:nvSpPr>
        <p:spPr bwMode="auto">
          <a:xfrm>
            <a:off x="4597551" y="1700833"/>
            <a:ext cx="1315505"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Dorian Janney, NASA/ADNET</a:t>
            </a:r>
          </a:p>
        </p:txBody>
      </p:sp>
      <p:sp>
        <p:nvSpPr>
          <p:cNvPr id="33" name="Title 20">
            <a:extLst>
              <a:ext uri="{FF2B5EF4-FFF2-40B4-BE49-F238E27FC236}">
                <a16:creationId xmlns:a16="http://schemas.microsoft.com/office/drawing/2014/main" id="{15C74612-11D2-4605-8830-8AEF838A9440}"/>
              </a:ext>
            </a:extLst>
          </p:cNvPr>
          <p:cNvSpPr txBox="1">
            <a:spLocks/>
          </p:cNvSpPr>
          <p:nvPr/>
        </p:nvSpPr>
        <p:spPr bwMode="auto">
          <a:xfrm>
            <a:off x="3242779" y="1687442"/>
            <a:ext cx="1315505"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Andrea Portier, NASA/SSAI</a:t>
            </a:r>
          </a:p>
        </p:txBody>
      </p:sp>
      <p:sp>
        <p:nvSpPr>
          <p:cNvPr id="34" name="Cross 33">
            <a:extLst>
              <a:ext uri="{FF2B5EF4-FFF2-40B4-BE49-F238E27FC236}">
                <a16:creationId xmlns:a16="http://schemas.microsoft.com/office/drawing/2014/main" id="{DA2DAEF2-CE71-412E-B1D1-CF6B32102939}"/>
              </a:ext>
            </a:extLst>
          </p:cNvPr>
          <p:cNvSpPr/>
          <p:nvPr/>
        </p:nvSpPr>
        <p:spPr>
          <a:xfrm>
            <a:off x="5845763" y="1069904"/>
            <a:ext cx="274320" cy="274320"/>
          </a:xfrm>
          <a:prstGeom prst="plus">
            <a:avLst>
              <a:gd name="adj" fmla="val 35000"/>
            </a:avLst>
          </a:prstGeom>
          <a:gradFill>
            <a:gsLst>
              <a:gs pos="2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0725054"/>
      </p:ext>
    </p:extLst>
  </p:cSld>
  <p:clrMapOvr>
    <a:masterClrMapping/>
  </p:clrMapOvr>
</p:sld>
</file>

<file path=ppt/theme/theme1.xml><?xml version="1.0" encoding="utf-8"?>
<a:theme xmlns:a="http://schemas.openxmlformats.org/drawingml/2006/main" name="K-2 GPM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1884</Words>
  <Application>Microsoft Office PowerPoint</Application>
  <PresentationFormat>Widescreen</PresentationFormat>
  <Paragraphs>124</Paragraphs>
  <Slides>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.AppleSystemUIFont</vt:lpstr>
      <vt:lpstr>Arial</vt:lpstr>
      <vt:lpstr>Calibri</vt:lpstr>
      <vt:lpstr>Oswald</vt:lpstr>
      <vt:lpstr>Oswald SemiBold</vt:lpstr>
      <vt:lpstr>Wingdings</vt:lpstr>
      <vt:lpstr>K-2 GPM final</vt:lpstr>
      <vt:lpstr>Convective Rainfall and AOD in Central Kalimantan, Indonesia </vt:lpstr>
      <vt:lpstr>High Intensity Isolated Precipitation Features (PFs)</vt:lpstr>
      <vt:lpstr>Mapping the Drainage Pattern of Canadian Shield (Baker Creek) with Rainfall Data</vt:lpstr>
      <vt:lpstr>Evaluating Extreme Precipitation Events Over West Africa using GPM DPR</vt:lpstr>
      <vt:lpstr>Analysis, Validation, and Correction of Satellite Quantitative Precipitation Estimation (SQPE) in Argentina </vt:lpstr>
      <vt:lpstr>Ground Validation Analysis of GPM DPR Product</vt:lpstr>
      <vt:lpstr>Investigating Large Precipitation Systems with GPM</vt:lpstr>
      <vt:lpstr>Using the NASA Global Landslides Catalogue and GPM IMERG for Early Warning – Case of Elgon, Uganda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Convective Rainfall and AOD in Central Kalimantan, Indonesia </dc:title>
  <dc:creator>Portier, Andrea M. (GSFC-612.0)[SCIENCE SYSTEMS AND APPLICATIONS INC]</dc:creator>
  <cp:lastModifiedBy>Portier, Andrea M. (GSFC-612.0)[SCIENCE SYSTEMS AND APPLICATIONS INC]</cp:lastModifiedBy>
  <cp:revision>1</cp:revision>
  <dcterms:created xsi:type="dcterms:W3CDTF">2022-09-16T20:04:34Z</dcterms:created>
  <dcterms:modified xsi:type="dcterms:W3CDTF">2022-09-21T14:41:32Z</dcterms:modified>
</cp:coreProperties>
</file>