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948" r:id="rId3"/>
    <p:sldMasterId id="2147483960" r:id="rId4"/>
    <p:sldMasterId id="2147483972" r:id="rId5"/>
  </p:sldMasterIdLst>
  <p:notesMasterIdLst>
    <p:notesMasterId r:id="rId30"/>
  </p:notesMasterIdLst>
  <p:handoutMasterIdLst>
    <p:handoutMasterId r:id="rId31"/>
  </p:handoutMasterIdLst>
  <p:sldIdLst>
    <p:sldId id="256" r:id="rId6"/>
    <p:sldId id="278" r:id="rId7"/>
    <p:sldId id="271" r:id="rId8"/>
    <p:sldId id="272" r:id="rId9"/>
    <p:sldId id="259" r:id="rId10"/>
    <p:sldId id="273" r:id="rId11"/>
    <p:sldId id="260" r:id="rId12"/>
    <p:sldId id="274" r:id="rId13"/>
    <p:sldId id="275" r:id="rId14"/>
    <p:sldId id="276" r:id="rId15"/>
    <p:sldId id="261" r:id="rId16"/>
    <p:sldId id="262" r:id="rId17"/>
    <p:sldId id="263" r:id="rId18"/>
    <p:sldId id="282" r:id="rId19"/>
    <p:sldId id="281" r:id="rId20"/>
    <p:sldId id="266" r:id="rId21"/>
    <p:sldId id="277" r:id="rId22"/>
    <p:sldId id="290" r:id="rId23"/>
    <p:sldId id="291" r:id="rId24"/>
    <p:sldId id="292" r:id="rId25"/>
    <p:sldId id="293" r:id="rId26"/>
    <p:sldId id="294" r:id="rId27"/>
    <p:sldId id="299" r:id="rId28"/>
    <p:sldId id="270" r:id="rId2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21"/>
    <a:srgbClr val="000099"/>
    <a:srgbClr val="0000FF"/>
    <a:srgbClr val="96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9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9724457-5A04-A244-AA84-D7A6CD974CAA}" type="datetime1">
              <a:rPr lang="en-US"/>
              <a:pPr/>
              <a:t>10/7/2015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167087-9C0A-D344-8D07-111B1E68924C}" type="slidenum">
              <a:rPr lang="en-US"/>
              <a:pPr/>
              <a:t>‹#›</a:t>
            </a:fld>
            <a:endParaRPr lang="en-US"/>
          </a:p>
        </p:txBody>
      </p:sp>
    </p:spTree>
    <p:extLst>
      <p:ext uri="{BB962C8B-B14F-4D97-AF65-F5344CB8AC3E}">
        <p14:creationId xmlns:p14="http://schemas.microsoft.com/office/powerpoint/2010/main" val="51513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39262E6-360C-4C44-A2F0-C06634E2243C}" type="datetime1">
              <a:rPr lang="en-US"/>
              <a:pPr/>
              <a:t>10/7/2015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E25F1EB-F951-234D-BA25-C2F45638BA48}" type="slidenum">
              <a:rPr lang="en-US"/>
              <a:pPr/>
              <a:t>‹#›</a:t>
            </a:fld>
            <a:endParaRPr lang="en-US"/>
          </a:p>
        </p:txBody>
      </p:sp>
    </p:spTree>
    <p:extLst>
      <p:ext uri="{BB962C8B-B14F-4D97-AF65-F5344CB8AC3E}">
        <p14:creationId xmlns:p14="http://schemas.microsoft.com/office/powerpoint/2010/main" val="13750045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This</a:t>
            </a:r>
            <a:r>
              <a:rPr lang="en-US" baseline="0" dirty="0" smtClean="0">
                <a:latin typeface="Calibri" charset="0"/>
                <a:ea typeface="ＭＳ Ｐゴシック" charset="0"/>
                <a:cs typeface="ＭＳ Ｐゴシック" charset="0"/>
              </a:rPr>
              <a:t> presentation has been developed to use to help explain why NASA studies Earth from space, and to give them a general sense of how that is accomplished. They will also learn about an upcoming ground validation campaign, known as “OLYMPEX”, that will take place in Washington State this winter. </a:t>
            </a:r>
            <a:endParaRPr lang="en-US" dirty="0">
              <a:latin typeface="Calibri" charset="0"/>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E1F4C-1F45-3D4A-9ED9-73623764DA73}"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students a few questions about satellites, including” </a:t>
            </a:r>
            <a:r>
              <a:rPr lang="en-US" i="1" dirty="0" smtClean="0">
                <a:solidFill>
                  <a:srgbClr val="FF0000"/>
                </a:solidFill>
              </a:rPr>
              <a:t>What is a satellite</a:t>
            </a:r>
            <a:r>
              <a:rPr lang="en-US" dirty="0" smtClean="0">
                <a:solidFill>
                  <a:srgbClr val="FF0000"/>
                </a:solidFill>
              </a:rPr>
              <a:t>?</a:t>
            </a:r>
            <a:r>
              <a:rPr lang="en-US" dirty="0" smtClean="0"/>
              <a:t>” (a piece of technology that travels</a:t>
            </a:r>
            <a:r>
              <a:rPr lang="en-US" baseline="0" dirty="0" smtClean="0"/>
              <a:t> in orbit around something in order to study it)</a:t>
            </a:r>
            <a:r>
              <a:rPr lang="en-US" dirty="0" smtClean="0"/>
              <a:t>, “</a:t>
            </a:r>
            <a:r>
              <a:rPr lang="en-US" i="1" dirty="0" smtClean="0"/>
              <a:t>Do satellites have people on them</a:t>
            </a:r>
            <a:r>
              <a:rPr lang="en-US" dirty="0" smtClean="0"/>
              <a:t>?” (no), “</a:t>
            </a:r>
            <a:r>
              <a:rPr lang="en-US" i="1" dirty="0" smtClean="0"/>
              <a:t>How do satellites collect data</a:t>
            </a:r>
            <a:r>
              <a:rPr lang="en-US" dirty="0" smtClean="0"/>
              <a:t>?”- they have instruments on board that are designed by engineers to study</a:t>
            </a:r>
            <a:r>
              <a:rPr lang="en-US" baseline="0" dirty="0" smtClean="0"/>
              <a:t> specific things and gather data), “</a:t>
            </a:r>
            <a:r>
              <a:rPr lang="en-US" i="1" baseline="0" dirty="0" smtClean="0"/>
              <a:t>How do they know where to go</a:t>
            </a:r>
            <a:r>
              <a:rPr lang="en-US" baseline="0" dirty="0" smtClean="0"/>
              <a:t>?”- people on the ground control them using computers. You can explain that this satellite, GPM, has only two instruments that it uses to collect data, and the data that it collects is measuring how much precipitation is falling all over the world.</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11</a:t>
            </a:fld>
            <a:endParaRPr lang="en-US"/>
          </a:p>
        </p:txBody>
      </p:sp>
    </p:spTree>
    <p:extLst>
      <p:ext uri="{BB962C8B-B14F-4D97-AF65-F5344CB8AC3E}">
        <p14:creationId xmlns:p14="http://schemas.microsoft.com/office/powerpoint/2010/main" val="202091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the students this patch for the upcoming campaign, and ask them what they can tell by looking at the image. When is the campaign going to take place? What is it called? Where will it take place? Explain that this campaign will focus only on the GPM satellite mission. </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13</a:t>
            </a:fld>
            <a:endParaRPr lang="en-US"/>
          </a:p>
        </p:txBody>
      </p:sp>
    </p:spTree>
    <p:extLst>
      <p:ext uri="{BB962C8B-B14F-4D97-AF65-F5344CB8AC3E}">
        <p14:creationId xmlns:p14="http://schemas.microsoft.com/office/powerpoint/2010/main" val="194166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gives information about the basics of the campaign.</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14</a:t>
            </a:fld>
            <a:endParaRPr lang="en-US"/>
          </a:p>
        </p:txBody>
      </p:sp>
    </p:spTree>
    <p:extLst>
      <p:ext uri="{BB962C8B-B14F-4D97-AF65-F5344CB8AC3E}">
        <p14:creationId xmlns:p14="http://schemas.microsoft.com/office/powerpoint/2010/main" val="398559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wraps up some of the information they learned in the previous slides.</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15</a:t>
            </a:fld>
            <a:endParaRPr lang="en-US"/>
          </a:p>
        </p:txBody>
      </p:sp>
    </p:spTree>
    <p:extLst>
      <p:ext uri="{BB962C8B-B14F-4D97-AF65-F5344CB8AC3E}">
        <p14:creationId xmlns:p14="http://schemas.microsoft.com/office/powerpoint/2010/main" val="163894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students look at the map and talk about some of the geological features they observe: mountains, rivers, oceans, lakes, forests, etc. Ask them about the kind</a:t>
            </a:r>
            <a:r>
              <a:rPr lang="en-US" baseline="0" dirty="0" smtClean="0"/>
              <a:t> of weather they think might occur in this location between November and February. Ask them to think about how the surface features they observed might impact the weather in that region. </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16</a:t>
            </a:fld>
            <a:endParaRPr lang="en-US"/>
          </a:p>
        </p:txBody>
      </p:sp>
    </p:spTree>
    <p:extLst>
      <p:ext uri="{BB962C8B-B14F-4D97-AF65-F5344CB8AC3E}">
        <p14:creationId xmlns:p14="http://schemas.microsoft.com/office/powerpoint/2010/main" val="97571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some of the technology that will be used in this ground validation campaign.</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17</a:t>
            </a:fld>
            <a:endParaRPr lang="en-US"/>
          </a:p>
        </p:txBody>
      </p:sp>
    </p:spTree>
    <p:extLst>
      <p:ext uri="{BB962C8B-B14F-4D97-AF65-F5344CB8AC3E}">
        <p14:creationId xmlns:p14="http://schemas.microsoft.com/office/powerpoint/2010/main" val="3583251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ground-based instruments.</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18</a:t>
            </a:fld>
            <a:endParaRPr lang="en-US"/>
          </a:p>
        </p:txBody>
      </p:sp>
    </p:spTree>
    <p:extLst>
      <p:ext uri="{BB962C8B-B14F-4D97-AF65-F5344CB8AC3E}">
        <p14:creationId xmlns:p14="http://schemas.microsoft.com/office/powerpoint/2010/main" val="1349470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few more ground-based instruments.</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19</a:t>
            </a:fld>
            <a:endParaRPr lang="en-US"/>
          </a:p>
        </p:txBody>
      </p:sp>
    </p:spTree>
    <p:extLst>
      <p:ext uri="{BB962C8B-B14F-4D97-AF65-F5344CB8AC3E}">
        <p14:creationId xmlns:p14="http://schemas.microsoft.com/office/powerpoint/2010/main" val="1215224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some of the ground-based radar instruments that will be used</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20</a:t>
            </a:fld>
            <a:endParaRPr lang="en-US"/>
          </a:p>
        </p:txBody>
      </p:sp>
    </p:spTree>
    <p:extLst>
      <p:ext uri="{BB962C8B-B14F-4D97-AF65-F5344CB8AC3E}">
        <p14:creationId xmlns:p14="http://schemas.microsoft.com/office/powerpoint/2010/main" val="324623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 radar instrument on wheels!</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21</a:t>
            </a:fld>
            <a:endParaRPr lang="en-US"/>
          </a:p>
        </p:txBody>
      </p:sp>
    </p:spTree>
    <p:extLst>
      <p:ext uri="{BB962C8B-B14F-4D97-AF65-F5344CB8AC3E}">
        <p14:creationId xmlns:p14="http://schemas.microsoft.com/office/powerpoint/2010/main" val="182419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students if they have ever heard of “NASA”. Have</a:t>
            </a:r>
            <a:r>
              <a:rPr lang="en-US" baseline="0" dirty="0" smtClean="0"/>
              <a:t> them share some of the things that they think NASA studies, and then click one by one and five images of various topics that NASA scientists study. </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3</a:t>
            </a:fld>
            <a:endParaRPr lang="en-US"/>
          </a:p>
        </p:txBody>
      </p:sp>
    </p:spTree>
    <p:extLst>
      <p:ext uri="{BB962C8B-B14F-4D97-AF65-F5344CB8AC3E}">
        <p14:creationId xmlns:p14="http://schemas.microsoft.com/office/powerpoint/2010/main" val="3222592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also measure snow.</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22</a:t>
            </a:fld>
            <a:endParaRPr lang="en-US"/>
          </a:p>
        </p:txBody>
      </p:sp>
    </p:spTree>
    <p:extLst>
      <p:ext uri="{BB962C8B-B14F-4D97-AF65-F5344CB8AC3E}">
        <p14:creationId xmlns:p14="http://schemas.microsoft.com/office/powerpoint/2010/main" val="214483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the aircraft that will carry instruments.</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23</a:t>
            </a:fld>
            <a:endParaRPr lang="en-US"/>
          </a:p>
        </p:txBody>
      </p:sp>
    </p:spTree>
    <p:extLst>
      <p:ext uri="{BB962C8B-B14F-4D97-AF65-F5344CB8AC3E}">
        <p14:creationId xmlns:p14="http://schemas.microsoft.com/office/powerpoint/2010/main" val="3773917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have students do</a:t>
            </a:r>
            <a:r>
              <a:rPr lang="en-US" baseline="0" dirty="0" smtClean="0"/>
              <a:t> design challenges to make rain gauges, and will find all the directions at this </a:t>
            </a:r>
            <a:r>
              <a:rPr lang="en-US" baseline="0" dirty="0" err="1" smtClean="0"/>
              <a:t>url</a:t>
            </a:r>
            <a:r>
              <a:rPr lang="en-US" baseline="0" dirty="0" smtClean="0"/>
              <a:t>: http://</a:t>
            </a:r>
            <a:r>
              <a:rPr lang="en-US" baseline="0" dirty="0" err="1" smtClean="0"/>
              <a:t>pmm.nasa.gov</a:t>
            </a:r>
            <a:r>
              <a:rPr lang="en-US" baseline="0" dirty="0" smtClean="0"/>
              <a:t>/education/interactive/rain-gauge-design-challenge. You can learn more about the OLYMPEX ground validation campaign from these websites: http://</a:t>
            </a:r>
            <a:r>
              <a:rPr lang="en-US" baseline="0" dirty="0" err="1" smtClean="0"/>
              <a:t>pmm.nasa.gov</a:t>
            </a:r>
            <a:r>
              <a:rPr lang="en-US" baseline="0" dirty="0" smtClean="0"/>
              <a:t>/OLYMPEX and http://</a:t>
            </a:r>
            <a:r>
              <a:rPr lang="en-US" baseline="0" dirty="0" err="1" smtClean="0"/>
              <a:t>olympex.atmos.washington.edu</a:t>
            </a:r>
            <a:r>
              <a:rPr lang="en-US" baseline="0" dirty="0" smtClean="0"/>
              <a:t>/. We also have </a:t>
            </a:r>
            <a:r>
              <a:rPr lang="en-US" baseline="0" dirty="0" err="1" smtClean="0"/>
              <a:t>webquests</a:t>
            </a:r>
            <a:r>
              <a:rPr lang="en-US" baseline="0" dirty="0" smtClean="0"/>
              <a:t> for both elementary and secondary students which are available at the </a:t>
            </a:r>
            <a:r>
              <a:rPr lang="en-US" baseline="0" dirty="0" err="1" smtClean="0"/>
              <a:t>url</a:t>
            </a:r>
            <a:r>
              <a:rPr lang="en-US" baseline="0" dirty="0" smtClean="0"/>
              <a:t>: http://</a:t>
            </a:r>
            <a:r>
              <a:rPr lang="en-US" baseline="0" dirty="0" err="1" smtClean="0"/>
              <a:t>pmm.nasa.gov</a:t>
            </a:r>
            <a:r>
              <a:rPr lang="en-US" baseline="0" dirty="0" smtClean="0"/>
              <a:t>/education/interactive/ground-validation-</a:t>
            </a:r>
            <a:r>
              <a:rPr lang="en-US" baseline="0" dirty="0" err="1" smtClean="0"/>
              <a:t>webquest</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24</a:t>
            </a:fld>
            <a:endParaRPr lang="en-US"/>
          </a:p>
        </p:txBody>
      </p:sp>
    </p:spTree>
    <p:extLst>
      <p:ext uri="{BB962C8B-B14F-4D97-AF65-F5344CB8AC3E}">
        <p14:creationId xmlns:p14="http://schemas.microsoft.com/office/powerpoint/2010/main" val="332802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Explain to the students that NASA is also studying this planet, and have them identify which planet it is. Ask them to give specific observations that support their claim that this is the planet Earth. As they talk about how they know it is Earth, begin to steer their conversation to noting the presence of water on Earth. Ask if other planets have water, and talk about the importance of having water to the existence of life. Explain that as we look at other planets and moons for the existence of life, we search for places that have liquid water as life as we know it depends on having liquid water. Ask them to identify the different forms of water they see on Earth- liquid (oceans), gas (clouds), and solid (ice caps at North Pole).</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550D0C1-5487-4985-9A2B-CB12174AA97E}" type="slidenum">
              <a:rPr lang="en-US" altLang="en-US" smtClean="0">
                <a:solidFill>
                  <a:prstClr val="black"/>
                </a:solidFill>
              </a:rPr>
              <a:pPr eaLnBrk="1" hangingPunct="1">
                <a:spcBef>
                  <a:spcPct val="0"/>
                </a:spcBef>
              </a:pPr>
              <a:t>4</a:t>
            </a:fld>
            <a:endParaRPr lang="en-US"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scientists use a “sphere” approach to help them understand how our home planet works. Talk a little bit about each sphere, and ask them what things they can name from each sphere. Give them the scientific name for each sphere- “Air” is called the “</a:t>
            </a:r>
            <a:r>
              <a:rPr lang="en-US" i="1" dirty="0" smtClean="0"/>
              <a:t>atmosphere</a:t>
            </a:r>
            <a:r>
              <a:rPr lang="en-US" dirty="0" smtClean="0"/>
              <a:t>”, and includes clouds,</a:t>
            </a:r>
            <a:r>
              <a:rPr lang="en-US" baseline="0" dirty="0" smtClean="0"/>
              <a:t> nitrogen, oxygen, birds, etc. Water is called the ”</a:t>
            </a:r>
            <a:r>
              <a:rPr lang="en-US" i="1" baseline="0" dirty="0" smtClean="0"/>
              <a:t>hydrosphere</a:t>
            </a:r>
            <a:r>
              <a:rPr lang="en-US" baseline="0" dirty="0" smtClean="0"/>
              <a:t>” and includes oceans, glaciers, lakes, and all bodies of liquid and frozen water on Earth. Land is known as the “</a:t>
            </a:r>
            <a:r>
              <a:rPr lang="en-US" i="1" baseline="0" dirty="0" smtClean="0"/>
              <a:t>geosphere</a:t>
            </a:r>
            <a:r>
              <a:rPr lang="en-US" baseline="0" dirty="0" smtClean="0"/>
              <a:t>” and includes soil, mountains, layers of Earth’s interior, and so on. Life is called the </a:t>
            </a:r>
            <a:r>
              <a:rPr lang="en-US" i="1" baseline="0" dirty="0" smtClean="0"/>
              <a:t>“biosphere</a:t>
            </a:r>
            <a:r>
              <a:rPr lang="en-US" baseline="0" dirty="0" smtClean="0"/>
              <a:t>” and includes all living things. </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5</a:t>
            </a:fld>
            <a:endParaRPr lang="en-US"/>
          </a:p>
        </p:txBody>
      </p:sp>
    </p:spTree>
    <p:extLst>
      <p:ext uri="{BB962C8B-B14F-4D97-AF65-F5344CB8AC3E}">
        <p14:creationId xmlns:p14="http://schemas.microsoft.com/office/powerpoint/2010/main" val="487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need to put the four spheres</a:t>
            </a:r>
            <a:r>
              <a:rPr lang="en-US" baseline="0" dirty="0" smtClean="0"/>
              <a:t> and their definitions up on the board to help the students remember them, or they could write them down. </a:t>
            </a:r>
            <a:r>
              <a:rPr lang="en-US" baseline="0" dirty="0" smtClean="0">
                <a:solidFill>
                  <a:srgbClr val="FF0000"/>
                </a:solidFill>
              </a:rPr>
              <a:t>Answers: girl- biosphere, apple seed- biosphere, soil- geosphere, sun- atmosphere, rain- hydrosphere, ground- geosphere ,tree- biosphere, son- biosphere, apples- biosphere, core- biosphere, soil- geosphere, wind- atmosphere, rain- hydrosphere. Help them to understand that Earth’s spheres are always interacting. The reason that scientist look at each of the spheres as a system is to help them understand how each of these systems work, and to better understand their interactions.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E25F1EB-F951-234D-BA25-C2F45638BA48}" type="slidenum">
              <a:rPr lang="en-US" smtClean="0"/>
              <a:pPr/>
              <a:t>6</a:t>
            </a:fld>
            <a:endParaRPr lang="en-US"/>
          </a:p>
        </p:txBody>
      </p:sp>
    </p:spTree>
    <p:extLst>
      <p:ext uri="{BB962C8B-B14F-4D97-AF65-F5344CB8AC3E}">
        <p14:creationId xmlns:p14="http://schemas.microsoft.com/office/powerpoint/2010/main" val="235607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slide, it is helpful if you can use a globe as a model of Earth’s surface, and help them to understand that most of Earth’s surface is covered by water- ~ 75%. You can also have a plastic cup and fill it up about ¾ full, and use that to demonstrate how much of Earth’s surface is covered by water. Then ask them how much of Earth’s water is actually freshwater- which it turns out is only about 2.5%. You can take out one eyedropper of the water in the cup, and place that in a little cup or petri dish, and explain that hardly any of Earth’s water is freshwater. Then ask if they know where the water that comes out of their faucets comes from, and explain that it is the water that is in our water cycle- sometimes it is rain, then it may go into a river or lake, and then it goes to their local water treatment facility where it is cleaned and then sent through pipes to their homes. Take out two drops of the water in the little freshwater cup, and show them that less than 1% of all Earth’s water is actually in our water cycle- as the rest is either deep underground or is in the form of ice in glaciers and ice caps.</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7</a:t>
            </a:fld>
            <a:endParaRPr lang="en-US"/>
          </a:p>
        </p:txBody>
      </p:sp>
    </p:spTree>
    <p:extLst>
      <p:ext uri="{BB962C8B-B14F-4D97-AF65-F5344CB8AC3E}">
        <p14:creationId xmlns:p14="http://schemas.microsoft.com/office/powerpoint/2010/main" val="1702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this graph to show them another way of looking at the information that you discussed on the previous </a:t>
            </a:r>
            <a:r>
              <a:rPr lang="en-US" baseline="0" dirty="0" smtClean="0"/>
              <a:t>slide. You may note that the percentages vary a little, and you can explain that sometimes scientists may use different values, but they should be very close to each other. Help them understand that 2.5% and 3% are very close, and may just be the different way that the person who was developing the image chose to convey the information. In any case, although we have a lot of water on Earth, hardly any of it is freshwater that is in our water cycle.</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8</a:t>
            </a:fld>
            <a:endParaRPr lang="en-US"/>
          </a:p>
        </p:txBody>
      </p:sp>
    </p:spTree>
    <p:extLst>
      <p:ext uri="{BB962C8B-B14F-4D97-AF65-F5344CB8AC3E}">
        <p14:creationId xmlns:p14="http://schemas.microsoft.com/office/powerpoint/2010/main" val="118062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a:t>
            </a:r>
            <a:r>
              <a:rPr lang="en-US" baseline="0" dirty="0" smtClean="0"/>
              <a:t> them to understand that “precipitation” refers to rain, snow, sleet, etc. Have them suggest some ways that we can measure how much precipitation is falling from the sky. Let them consider the questions that come on the slide, and give their ideas. Tell them they will find the answers in a short movie that they will see next. </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9</a:t>
            </a:fld>
            <a:endParaRPr lang="en-US"/>
          </a:p>
        </p:txBody>
      </p:sp>
    </p:spTree>
    <p:extLst>
      <p:ext uri="{BB962C8B-B14F-4D97-AF65-F5344CB8AC3E}">
        <p14:creationId xmlns:p14="http://schemas.microsoft.com/office/powerpoint/2010/main" val="418032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watch tis short video (2:01) to learn how we measure precipitation from space using a satellite</a:t>
            </a:r>
            <a:r>
              <a:rPr lang="en-US" baseline="0" dirty="0" smtClean="0"/>
              <a:t> called “GPM”. You can click on the name to open it from the internet, or download it ahead of time at this </a:t>
            </a:r>
            <a:r>
              <a:rPr lang="en-US" baseline="0" dirty="0" err="1" smtClean="0"/>
              <a:t>url</a:t>
            </a:r>
            <a:r>
              <a:rPr lang="en-US" baseline="0" dirty="0" smtClean="0"/>
              <a:t>: http://</a:t>
            </a:r>
            <a:r>
              <a:rPr lang="en-US" baseline="0" dirty="0" err="1" smtClean="0"/>
              <a:t>pmm.nasa.gov</a:t>
            </a:r>
            <a:r>
              <a:rPr lang="en-US" baseline="0" dirty="0" smtClean="0"/>
              <a:t>/education/videos/for-good-measure</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10</a:t>
            </a:fld>
            <a:endParaRPr lang="en-US"/>
          </a:p>
        </p:txBody>
      </p:sp>
    </p:spTree>
    <p:extLst>
      <p:ext uri="{BB962C8B-B14F-4D97-AF65-F5344CB8AC3E}">
        <p14:creationId xmlns:p14="http://schemas.microsoft.com/office/powerpoint/2010/main" val="109502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317" y="168812"/>
            <a:ext cx="7772400" cy="1470025"/>
          </a:xfrm>
        </p:spPr>
        <p:txBody>
          <a:bodyPr/>
          <a:lstStyle>
            <a:lvl1pPr algn="ctr">
              <a:defRPr sz="3600"/>
            </a:lvl1pPr>
          </a:lstStyle>
          <a:p>
            <a:r>
              <a:rPr lang="en-US" smtClean="0"/>
              <a:t>Click to edit Master title style</a:t>
            </a:r>
            <a:endParaRPr lang="en-US"/>
          </a:p>
        </p:txBody>
      </p:sp>
      <p:sp>
        <p:nvSpPr>
          <p:cNvPr id="3" name="Subtitle 2"/>
          <p:cNvSpPr>
            <a:spLocks noGrp="1"/>
          </p:cNvSpPr>
          <p:nvPr>
            <p:ph type="subTitle" idx="1"/>
          </p:nvPr>
        </p:nvSpPr>
        <p:spPr>
          <a:xfrm>
            <a:off x="5401994" y="1821765"/>
            <a:ext cx="3460652" cy="3882683"/>
          </a:xfrm>
        </p:spPr>
        <p:txBody>
          <a:bodyPr/>
          <a:lstStyle>
            <a:lvl1pPr marL="0" indent="0" algn="ctr">
              <a:buNone/>
              <a:defRPr>
                <a:solidFill>
                  <a:srgbClr val="FF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960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B2559C9-8D91-564A-A41F-F838FB8666E1}" type="datetime1">
              <a:rPr lang="en-US"/>
              <a:pPr/>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08BDEA-1C21-FF40-8EF9-9EC7AC895105}" type="slidenum">
              <a:rPr lang="en-US"/>
              <a:pPr/>
              <a:t>‹#›</a:t>
            </a:fld>
            <a:endParaRPr lang="en-US"/>
          </a:p>
        </p:txBody>
      </p:sp>
    </p:spTree>
    <p:extLst>
      <p:ext uri="{BB962C8B-B14F-4D97-AF65-F5344CB8AC3E}">
        <p14:creationId xmlns:p14="http://schemas.microsoft.com/office/powerpoint/2010/main" val="371100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319EB7-C9F1-214F-B611-ECEE18E2F868}" type="datetime1">
              <a:rPr lang="en-US"/>
              <a:pPr/>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244239-5386-4C4A-871C-0CA4236E3C70}" type="slidenum">
              <a:rPr lang="en-US"/>
              <a:pPr/>
              <a:t>‹#›</a:t>
            </a:fld>
            <a:endParaRPr lang="en-US"/>
          </a:p>
        </p:txBody>
      </p:sp>
    </p:spTree>
    <p:extLst>
      <p:ext uri="{BB962C8B-B14F-4D97-AF65-F5344CB8AC3E}">
        <p14:creationId xmlns:p14="http://schemas.microsoft.com/office/powerpoint/2010/main" val="281227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6EE5A39-9678-E140-91FE-83D50A6FC2CA}" type="datetime1">
              <a:rPr lang="en-US"/>
              <a:pPr/>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2240B9-63BD-8347-A89C-19954D9A8F2E}" type="slidenum">
              <a:rPr lang="en-US"/>
              <a:pPr/>
              <a:t>‹#›</a:t>
            </a:fld>
            <a:endParaRPr lang="en-US"/>
          </a:p>
        </p:txBody>
      </p:sp>
    </p:spTree>
    <p:extLst>
      <p:ext uri="{BB962C8B-B14F-4D97-AF65-F5344CB8AC3E}">
        <p14:creationId xmlns:p14="http://schemas.microsoft.com/office/powerpoint/2010/main" val="2355122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881A15D-D422-6C45-8871-8EE8504F7AC7}" type="datetime1">
              <a:rPr lang="en-US"/>
              <a:pPr/>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B2A532-CD34-124E-AD3B-008203D48CA3}" type="slidenum">
              <a:rPr lang="en-US"/>
              <a:pPr/>
              <a:t>‹#›</a:t>
            </a:fld>
            <a:endParaRPr lang="en-US"/>
          </a:p>
        </p:txBody>
      </p:sp>
    </p:spTree>
    <p:extLst>
      <p:ext uri="{BB962C8B-B14F-4D97-AF65-F5344CB8AC3E}">
        <p14:creationId xmlns:p14="http://schemas.microsoft.com/office/powerpoint/2010/main" val="3400826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3385DB-FA3B-EA42-86B8-2549D6F6FEF9}" type="datetime1">
              <a:rPr lang="en-US"/>
              <a:pPr/>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BED2F7-E2EE-F144-A3E2-7E35C22ACAFA}" type="slidenum">
              <a:rPr lang="en-US"/>
              <a:pPr/>
              <a:t>‹#›</a:t>
            </a:fld>
            <a:endParaRPr lang="en-US"/>
          </a:p>
        </p:txBody>
      </p:sp>
    </p:spTree>
    <p:extLst>
      <p:ext uri="{BB962C8B-B14F-4D97-AF65-F5344CB8AC3E}">
        <p14:creationId xmlns:p14="http://schemas.microsoft.com/office/powerpoint/2010/main" val="2931299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764A39A-18A6-EC41-B50E-65027E68CF32}" type="datetime1">
              <a:rPr lang="en-US"/>
              <a:pPr/>
              <a:t>10/7/2015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869331-AAB0-6746-86FC-BED4CC38417A}" type="slidenum">
              <a:rPr lang="en-US"/>
              <a:pPr/>
              <a:t>‹#›</a:t>
            </a:fld>
            <a:endParaRPr lang="en-US"/>
          </a:p>
        </p:txBody>
      </p:sp>
    </p:spTree>
    <p:extLst>
      <p:ext uri="{BB962C8B-B14F-4D97-AF65-F5344CB8AC3E}">
        <p14:creationId xmlns:p14="http://schemas.microsoft.com/office/powerpoint/2010/main" val="27322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3B2CF02-3A11-4841-B9A6-D19D4FE2BDF8}" type="datetime1">
              <a:rPr lang="en-US"/>
              <a:pPr/>
              <a:t>10/7/2015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72C09F5-0C3A-2741-A293-DC97A4C72861}" type="slidenum">
              <a:rPr lang="en-US"/>
              <a:pPr/>
              <a:t>‹#›</a:t>
            </a:fld>
            <a:endParaRPr lang="en-US"/>
          </a:p>
        </p:txBody>
      </p:sp>
    </p:spTree>
    <p:extLst>
      <p:ext uri="{BB962C8B-B14F-4D97-AF65-F5344CB8AC3E}">
        <p14:creationId xmlns:p14="http://schemas.microsoft.com/office/powerpoint/2010/main" val="213891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9D43014-CA25-1745-822B-D4FAC025F595}" type="datetime1">
              <a:rPr lang="en-US"/>
              <a:pPr/>
              <a:t>10/7/2015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6ADE816-8123-3340-BF2A-A39A139A0B8E}" type="slidenum">
              <a:rPr lang="en-US"/>
              <a:pPr/>
              <a:t>‹#›</a:t>
            </a:fld>
            <a:endParaRPr lang="en-US"/>
          </a:p>
        </p:txBody>
      </p:sp>
    </p:spTree>
    <p:extLst>
      <p:ext uri="{BB962C8B-B14F-4D97-AF65-F5344CB8AC3E}">
        <p14:creationId xmlns:p14="http://schemas.microsoft.com/office/powerpoint/2010/main" val="32721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28559B2-A8A1-4048-A39F-2FC85F3372B5}" type="datetime1">
              <a:rPr lang="en-US"/>
              <a:pPr/>
              <a:t>10/7/2015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8D9B2E5-D32B-7F4E-9149-FCE942FDB053}" type="slidenum">
              <a:rPr lang="en-US"/>
              <a:pPr/>
              <a:t>‹#›</a:t>
            </a:fld>
            <a:endParaRPr lang="en-US"/>
          </a:p>
        </p:txBody>
      </p:sp>
    </p:spTree>
    <p:extLst>
      <p:ext uri="{BB962C8B-B14F-4D97-AF65-F5344CB8AC3E}">
        <p14:creationId xmlns:p14="http://schemas.microsoft.com/office/powerpoint/2010/main" val="375373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D0E0A8A-25FC-744B-A46D-00DAF105F4B3}" type="datetime1">
              <a:rPr lang="en-US"/>
              <a:pPr/>
              <a:t>10/7/2015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546DD30-822C-3A49-AD4E-4B88306A9E31}" type="slidenum">
              <a:rPr lang="en-US"/>
              <a:pPr/>
              <a:t>‹#›</a:t>
            </a:fld>
            <a:endParaRPr lang="en-US"/>
          </a:p>
        </p:txBody>
      </p:sp>
    </p:spTree>
    <p:extLst>
      <p:ext uri="{BB962C8B-B14F-4D97-AF65-F5344CB8AC3E}">
        <p14:creationId xmlns:p14="http://schemas.microsoft.com/office/powerpoint/2010/main" val="296691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1E97C8-E658-5742-9319-208D3288123C}" type="datetime1">
              <a:rPr lang="en-US"/>
              <a:pPr/>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EBDB6A-5099-D644-9285-6D707AA7E959}" type="slidenum">
              <a:rPr lang="en-US"/>
              <a:pPr/>
              <a:t>‹#›</a:t>
            </a:fld>
            <a:endParaRPr lang="en-US"/>
          </a:p>
        </p:txBody>
      </p:sp>
    </p:spTree>
    <p:extLst>
      <p:ext uri="{BB962C8B-B14F-4D97-AF65-F5344CB8AC3E}">
        <p14:creationId xmlns:p14="http://schemas.microsoft.com/office/powerpoint/2010/main" val="239372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395F2D8-7329-224E-B3FF-8C0C605E9152}" type="datetime1">
              <a:rPr lang="en-US"/>
              <a:pPr/>
              <a:t>10/7/2015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3488E89-44BF-1A46-87A4-C91FE3855CC8}" type="slidenum">
              <a:rPr lang="en-US"/>
              <a:pPr/>
              <a:t>‹#›</a:t>
            </a:fld>
            <a:endParaRPr lang="en-US"/>
          </a:p>
        </p:txBody>
      </p:sp>
    </p:spTree>
    <p:extLst>
      <p:ext uri="{BB962C8B-B14F-4D97-AF65-F5344CB8AC3E}">
        <p14:creationId xmlns:p14="http://schemas.microsoft.com/office/powerpoint/2010/main" val="358720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31E7E8F-0D7F-2545-BF13-C26E38621BEF}" type="datetime1">
              <a:rPr lang="en-US"/>
              <a:pPr/>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E263B6-AA4A-D049-B699-C0EFACB5F924}" type="slidenum">
              <a:rPr lang="en-US"/>
              <a:pPr/>
              <a:t>‹#›</a:t>
            </a:fld>
            <a:endParaRPr lang="en-US"/>
          </a:p>
        </p:txBody>
      </p:sp>
    </p:spTree>
    <p:extLst>
      <p:ext uri="{BB962C8B-B14F-4D97-AF65-F5344CB8AC3E}">
        <p14:creationId xmlns:p14="http://schemas.microsoft.com/office/powerpoint/2010/main" val="387441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D5F750-3349-AD45-AA35-01D740731E9D}" type="datetime1">
              <a:rPr lang="en-US"/>
              <a:pPr/>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2ABE0E-A21D-6648-AD5D-617819804B8F}" type="slidenum">
              <a:rPr lang="en-US"/>
              <a:pPr/>
              <a:t>‹#›</a:t>
            </a:fld>
            <a:endParaRPr lang="en-US"/>
          </a:p>
        </p:txBody>
      </p:sp>
    </p:spTree>
    <p:extLst>
      <p:ext uri="{BB962C8B-B14F-4D97-AF65-F5344CB8AC3E}">
        <p14:creationId xmlns:p14="http://schemas.microsoft.com/office/powerpoint/2010/main" val="4287174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317" y="168812"/>
            <a:ext cx="7772400" cy="1470025"/>
          </a:xfrm>
        </p:spPr>
        <p:txBody>
          <a:bodyPr/>
          <a:lstStyle>
            <a:lvl1pPr algn="ctr">
              <a:defRPr sz="3600"/>
            </a:lvl1pPr>
          </a:lstStyle>
          <a:p>
            <a:r>
              <a:rPr lang="en-US" smtClean="0"/>
              <a:t>Click to edit Master title style</a:t>
            </a:r>
            <a:endParaRPr lang="en-US"/>
          </a:p>
        </p:txBody>
      </p:sp>
      <p:sp>
        <p:nvSpPr>
          <p:cNvPr id="3" name="Subtitle 2"/>
          <p:cNvSpPr>
            <a:spLocks noGrp="1"/>
          </p:cNvSpPr>
          <p:nvPr>
            <p:ph type="subTitle" idx="1"/>
          </p:nvPr>
        </p:nvSpPr>
        <p:spPr>
          <a:xfrm>
            <a:off x="5401994" y="1821765"/>
            <a:ext cx="3460652" cy="3882683"/>
          </a:xfrm>
        </p:spPr>
        <p:txBody>
          <a:bodyPr/>
          <a:lstStyle>
            <a:lvl1pPr marL="0" indent="0" algn="ctr">
              <a:buNone/>
              <a:defRPr>
                <a:solidFill>
                  <a:srgbClr val="FF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84596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927534-C6B6-4D7D-A2D6-78C830B66D5A}" type="datetime1">
              <a:rPr lang="en-US" altLang="en-US"/>
              <a:pPr>
                <a:defRPr/>
              </a:pPr>
              <a:t>10/7/2015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5FFF6A-ADE5-4734-AA3A-EE901E39E06E}" type="slidenum">
              <a:rPr lang="en-US" altLang="en-US"/>
              <a:pPr>
                <a:defRPr/>
              </a:pPr>
              <a:t>‹#›</a:t>
            </a:fld>
            <a:endParaRPr lang="en-US" altLang="en-US"/>
          </a:p>
        </p:txBody>
      </p:sp>
    </p:spTree>
    <p:extLst>
      <p:ext uri="{BB962C8B-B14F-4D97-AF65-F5344CB8AC3E}">
        <p14:creationId xmlns:p14="http://schemas.microsoft.com/office/powerpoint/2010/main" val="1400730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5F83EE-7241-4347-A052-47BDF1B7B740}" type="datetime1">
              <a:rPr lang="en-US" altLang="en-US"/>
              <a:pPr>
                <a:defRPr/>
              </a:pPr>
              <a:t>10/7/2015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17C34F-A3E7-4AD5-9800-1CE08B42AD7A}" type="slidenum">
              <a:rPr lang="en-US" altLang="en-US"/>
              <a:pPr>
                <a:defRPr/>
              </a:pPr>
              <a:t>‹#›</a:t>
            </a:fld>
            <a:endParaRPr lang="en-US" altLang="en-US"/>
          </a:p>
        </p:txBody>
      </p:sp>
    </p:spTree>
    <p:extLst>
      <p:ext uri="{BB962C8B-B14F-4D97-AF65-F5344CB8AC3E}">
        <p14:creationId xmlns:p14="http://schemas.microsoft.com/office/powerpoint/2010/main" val="1416207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639010-6DFF-4C58-9043-7148D542436F}" type="datetime1">
              <a:rPr lang="en-US" altLang="en-US"/>
              <a:pPr>
                <a:defRPr/>
              </a:pPr>
              <a:t>10/7/2015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CE5C68-A3E2-4A28-B673-F28257CC0984}" type="slidenum">
              <a:rPr lang="en-US" altLang="en-US"/>
              <a:pPr>
                <a:defRPr/>
              </a:pPr>
              <a:t>‹#›</a:t>
            </a:fld>
            <a:endParaRPr lang="en-US" altLang="en-US"/>
          </a:p>
        </p:txBody>
      </p:sp>
    </p:spTree>
    <p:extLst>
      <p:ext uri="{BB962C8B-B14F-4D97-AF65-F5344CB8AC3E}">
        <p14:creationId xmlns:p14="http://schemas.microsoft.com/office/powerpoint/2010/main" val="3090161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3EBE10-C321-4327-BCEA-A135C731BEBB}" type="datetime1">
              <a:rPr lang="en-US" altLang="en-US"/>
              <a:pPr>
                <a:defRPr/>
              </a:pPr>
              <a:t>10/7/2015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88B7C5-2AF3-4D65-8A06-64599DC745D9}" type="slidenum">
              <a:rPr lang="en-US" altLang="en-US"/>
              <a:pPr>
                <a:defRPr/>
              </a:pPr>
              <a:t>‹#›</a:t>
            </a:fld>
            <a:endParaRPr lang="en-US" altLang="en-US"/>
          </a:p>
        </p:txBody>
      </p:sp>
    </p:spTree>
    <p:extLst>
      <p:ext uri="{BB962C8B-B14F-4D97-AF65-F5344CB8AC3E}">
        <p14:creationId xmlns:p14="http://schemas.microsoft.com/office/powerpoint/2010/main" val="896595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FF58E8-F895-40C8-B306-D05B5A87119B}" type="datetime1">
              <a:rPr lang="en-US" altLang="en-US"/>
              <a:pPr>
                <a:defRPr/>
              </a:pPr>
              <a:t>10/7/2015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63D5D5-6128-488D-986A-7703B37F3BC1}" type="slidenum">
              <a:rPr lang="en-US" altLang="en-US"/>
              <a:pPr>
                <a:defRPr/>
              </a:pPr>
              <a:t>‹#›</a:t>
            </a:fld>
            <a:endParaRPr lang="en-US" altLang="en-US"/>
          </a:p>
        </p:txBody>
      </p:sp>
    </p:spTree>
    <p:extLst>
      <p:ext uri="{BB962C8B-B14F-4D97-AF65-F5344CB8AC3E}">
        <p14:creationId xmlns:p14="http://schemas.microsoft.com/office/powerpoint/2010/main" val="2876575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C37529-379B-4E43-B4BC-6EC09EC7A0B9}" type="datetime1">
              <a:rPr lang="en-US" altLang="en-US"/>
              <a:pPr>
                <a:defRPr/>
              </a:pPr>
              <a:t>10/7/2015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44D98C-17CD-4298-9675-4D87DBCDFD2C}" type="slidenum">
              <a:rPr lang="en-US" altLang="en-US"/>
              <a:pPr>
                <a:defRPr/>
              </a:pPr>
              <a:t>‹#›</a:t>
            </a:fld>
            <a:endParaRPr lang="en-US" altLang="en-US"/>
          </a:p>
        </p:txBody>
      </p:sp>
    </p:spTree>
    <p:extLst>
      <p:ext uri="{BB962C8B-B14F-4D97-AF65-F5344CB8AC3E}">
        <p14:creationId xmlns:p14="http://schemas.microsoft.com/office/powerpoint/2010/main" val="196695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5B7C29-7179-394A-BE51-71E9CD9F88C5}" type="datetime1">
              <a:rPr lang="en-US"/>
              <a:pPr/>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5F8233-E66F-8C42-8AFF-476D15A7C6CC}" type="slidenum">
              <a:rPr lang="en-US"/>
              <a:pPr/>
              <a:t>‹#›</a:t>
            </a:fld>
            <a:endParaRPr lang="en-US"/>
          </a:p>
        </p:txBody>
      </p:sp>
    </p:spTree>
    <p:extLst>
      <p:ext uri="{BB962C8B-B14F-4D97-AF65-F5344CB8AC3E}">
        <p14:creationId xmlns:p14="http://schemas.microsoft.com/office/powerpoint/2010/main" val="192552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FC294B-BD6A-4659-B096-95A6AE05CE4C}" type="datetime1">
              <a:rPr lang="en-US" altLang="en-US"/>
              <a:pPr>
                <a:defRPr/>
              </a:pPr>
              <a:t>10/7/2015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53FBFD-B7B1-4C61-B0A2-33FD7A1184E3}" type="slidenum">
              <a:rPr lang="en-US" altLang="en-US"/>
              <a:pPr>
                <a:defRPr/>
              </a:pPr>
              <a:t>‹#›</a:t>
            </a:fld>
            <a:endParaRPr lang="en-US" altLang="en-US"/>
          </a:p>
        </p:txBody>
      </p:sp>
    </p:spTree>
    <p:extLst>
      <p:ext uri="{BB962C8B-B14F-4D97-AF65-F5344CB8AC3E}">
        <p14:creationId xmlns:p14="http://schemas.microsoft.com/office/powerpoint/2010/main" val="2534375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945FE7-5C73-4614-8FB1-BEE9BE6D1D96}" type="datetime1">
              <a:rPr lang="en-US" altLang="en-US"/>
              <a:pPr>
                <a:defRPr/>
              </a:pPr>
              <a:t>10/7/2015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1C24A7-C061-4238-B53F-0ACAFE8E82FD}" type="slidenum">
              <a:rPr lang="en-US" altLang="en-US"/>
              <a:pPr>
                <a:defRPr/>
              </a:pPr>
              <a:t>‹#›</a:t>
            </a:fld>
            <a:endParaRPr lang="en-US" altLang="en-US"/>
          </a:p>
        </p:txBody>
      </p:sp>
    </p:spTree>
    <p:extLst>
      <p:ext uri="{BB962C8B-B14F-4D97-AF65-F5344CB8AC3E}">
        <p14:creationId xmlns:p14="http://schemas.microsoft.com/office/powerpoint/2010/main" val="4194423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3C7AEA-730C-4B84-925A-1B980A651EF0}" type="datetime1">
              <a:rPr lang="en-US" altLang="en-US"/>
              <a:pPr>
                <a:defRPr/>
              </a:pPr>
              <a:t>10/7/2015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24596D-3FCA-4342-9F9C-0EB56D86F2AD}" type="slidenum">
              <a:rPr lang="en-US" altLang="en-US"/>
              <a:pPr>
                <a:defRPr/>
              </a:pPr>
              <a:t>‹#›</a:t>
            </a:fld>
            <a:endParaRPr lang="en-US" altLang="en-US"/>
          </a:p>
        </p:txBody>
      </p:sp>
    </p:spTree>
    <p:extLst>
      <p:ext uri="{BB962C8B-B14F-4D97-AF65-F5344CB8AC3E}">
        <p14:creationId xmlns:p14="http://schemas.microsoft.com/office/powerpoint/2010/main" val="199480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41CB04-F702-4EDE-A2A0-3DCB5344DB62}" type="datetime1">
              <a:rPr lang="en-US" altLang="en-US"/>
              <a:pPr>
                <a:defRPr/>
              </a:pPr>
              <a:t>10/7/2015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59EF4E-EB26-43A2-BFB6-41DADE50AC75}" type="slidenum">
              <a:rPr lang="en-US" altLang="en-US"/>
              <a:pPr>
                <a:defRPr/>
              </a:pPr>
              <a:t>‹#›</a:t>
            </a:fld>
            <a:endParaRPr lang="en-US" altLang="en-US"/>
          </a:p>
        </p:txBody>
      </p:sp>
    </p:spTree>
    <p:extLst>
      <p:ext uri="{BB962C8B-B14F-4D97-AF65-F5344CB8AC3E}">
        <p14:creationId xmlns:p14="http://schemas.microsoft.com/office/powerpoint/2010/main" val="2359362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317" y="168812"/>
            <a:ext cx="7772400" cy="1470025"/>
          </a:xfrm>
        </p:spPr>
        <p:txBody>
          <a:bodyPr/>
          <a:lstStyle>
            <a:lvl1pPr algn="ctr">
              <a:defRPr sz="3600"/>
            </a:lvl1pPr>
          </a:lstStyle>
          <a:p>
            <a:r>
              <a:rPr lang="en-US" smtClean="0"/>
              <a:t>Click to edit Master title style</a:t>
            </a:r>
            <a:endParaRPr lang="en-US"/>
          </a:p>
        </p:txBody>
      </p:sp>
      <p:sp>
        <p:nvSpPr>
          <p:cNvPr id="3" name="Subtitle 2"/>
          <p:cNvSpPr>
            <a:spLocks noGrp="1"/>
          </p:cNvSpPr>
          <p:nvPr>
            <p:ph type="subTitle" idx="1"/>
          </p:nvPr>
        </p:nvSpPr>
        <p:spPr>
          <a:xfrm>
            <a:off x="5401994" y="1821765"/>
            <a:ext cx="3460652" cy="3882683"/>
          </a:xfrm>
        </p:spPr>
        <p:txBody>
          <a:bodyPr/>
          <a:lstStyle>
            <a:lvl1pPr marL="0" indent="0" algn="ctr">
              <a:buNone/>
              <a:defRPr>
                <a:solidFill>
                  <a:srgbClr val="FF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84596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927534-C6B6-4D7D-A2D6-78C830B66D5A}" type="datetime1">
              <a:rPr lang="en-US" altLang="en-US"/>
              <a:pPr>
                <a:defRPr/>
              </a:pPr>
              <a:t>10/7/2015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5FFF6A-ADE5-4734-AA3A-EE901E39E06E}" type="slidenum">
              <a:rPr lang="en-US" altLang="en-US"/>
              <a:pPr>
                <a:defRPr/>
              </a:pPr>
              <a:t>‹#›</a:t>
            </a:fld>
            <a:endParaRPr lang="en-US" altLang="en-US"/>
          </a:p>
        </p:txBody>
      </p:sp>
    </p:spTree>
    <p:extLst>
      <p:ext uri="{BB962C8B-B14F-4D97-AF65-F5344CB8AC3E}">
        <p14:creationId xmlns:p14="http://schemas.microsoft.com/office/powerpoint/2010/main" val="1400730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5F83EE-7241-4347-A052-47BDF1B7B740}" type="datetime1">
              <a:rPr lang="en-US" altLang="en-US"/>
              <a:pPr>
                <a:defRPr/>
              </a:pPr>
              <a:t>10/7/2015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17C34F-A3E7-4AD5-9800-1CE08B42AD7A}" type="slidenum">
              <a:rPr lang="en-US" altLang="en-US"/>
              <a:pPr>
                <a:defRPr/>
              </a:pPr>
              <a:t>‹#›</a:t>
            </a:fld>
            <a:endParaRPr lang="en-US" altLang="en-US"/>
          </a:p>
        </p:txBody>
      </p:sp>
    </p:spTree>
    <p:extLst>
      <p:ext uri="{BB962C8B-B14F-4D97-AF65-F5344CB8AC3E}">
        <p14:creationId xmlns:p14="http://schemas.microsoft.com/office/powerpoint/2010/main" val="1416207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639010-6DFF-4C58-9043-7148D542436F}" type="datetime1">
              <a:rPr lang="en-US" altLang="en-US"/>
              <a:pPr>
                <a:defRPr/>
              </a:pPr>
              <a:t>10/7/2015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CE5C68-A3E2-4A28-B673-F28257CC0984}" type="slidenum">
              <a:rPr lang="en-US" altLang="en-US"/>
              <a:pPr>
                <a:defRPr/>
              </a:pPr>
              <a:t>‹#›</a:t>
            </a:fld>
            <a:endParaRPr lang="en-US" altLang="en-US"/>
          </a:p>
        </p:txBody>
      </p:sp>
    </p:spTree>
    <p:extLst>
      <p:ext uri="{BB962C8B-B14F-4D97-AF65-F5344CB8AC3E}">
        <p14:creationId xmlns:p14="http://schemas.microsoft.com/office/powerpoint/2010/main" val="3090161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3EBE10-C321-4327-BCEA-A135C731BEBB}" type="datetime1">
              <a:rPr lang="en-US" altLang="en-US"/>
              <a:pPr>
                <a:defRPr/>
              </a:pPr>
              <a:t>10/7/2015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88B7C5-2AF3-4D65-8A06-64599DC745D9}" type="slidenum">
              <a:rPr lang="en-US" altLang="en-US"/>
              <a:pPr>
                <a:defRPr/>
              </a:pPr>
              <a:t>‹#›</a:t>
            </a:fld>
            <a:endParaRPr lang="en-US" altLang="en-US"/>
          </a:p>
        </p:txBody>
      </p:sp>
    </p:spTree>
    <p:extLst>
      <p:ext uri="{BB962C8B-B14F-4D97-AF65-F5344CB8AC3E}">
        <p14:creationId xmlns:p14="http://schemas.microsoft.com/office/powerpoint/2010/main" val="896595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FF58E8-F895-40C8-B306-D05B5A87119B}" type="datetime1">
              <a:rPr lang="en-US" altLang="en-US"/>
              <a:pPr>
                <a:defRPr/>
              </a:pPr>
              <a:t>10/7/2015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63D5D5-6128-488D-986A-7703B37F3BC1}" type="slidenum">
              <a:rPr lang="en-US" altLang="en-US"/>
              <a:pPr>
                <a:defRPr/>
              </a:pPr>
              <a:t>‹#›</a:t>
            </a:fld>
            <a:endParaRPr lang="en-US" altLang="en-US"/>
          </a:p>
        </p:txBody>
      </p:sp>
    </p:spTree>
    <p:extLst>
      <p:ext uri="{BB962C8B-B14F-4D97-AF65-F5344CB8AC3E}">
        <p14:creationId xmlns:p14="http://schemas.microsoft.com/office/powerpoint/2010/main" val="287657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EBC0193-3975-6644-B165-60B99504EAFA}" type="datetime1">
              <a:rPr lang="en-US"/>
              <a:pPr/>
              <a:t>10/7/2015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D4543B2-1B20-C142-8260-A54C93B6EEF8}" type="slidenum">
              <a:rPr lang="en-US"/>
              <a:pPr/>
              <a:t>‹#›</a:t>
            </a:fld>
            <a:endParaRPr lang="en-US"/>
          </a:p>
        </p:txBody>
      </p:sp>
    </p:spTree>
    <p:extLst>
      <p:ext uri="{BB962C8B-B14F-4D97-AF65-F5344CB8AC3E}">
        <p14:creationId xmlns:p14="http://schemas.microsoft.com/office/powerpoint/2010/main" val="2433481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C37529-379B-4E43-B4BC-6EC09EC7A0B9}" type="datetime1">
              <a:rPr lang="en-US" altLang="en-US"/>
              <a:pPr>
                <a:defRPr/>
              </a:pPr>
              <a:t>10/7/2015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44D98C-17CD-4298-9675-4D87DBCDFD2C}" type="slidenum">
              <a:rPr lang="en-US" altLang="en-US"/>
              <a:pPr>
                <a:defRPr/>
              </a:pPr>
              <a:t>‹#›</a:t>
            </a:fld>
            <a:endParaRPr lang="en-US" altLang="en-US"/>
          </a:p>
        </p:txBody>
      </p:sp>
    </p:spTree>
    <p:extLst>
      <p:ext uri="{BB962C8B-B14F-4D97-AF65-F5344CB8AC3E}">
        <p14:creationId xmlns:p14="http://schemas.microsoft.com/office/powerpoint/2010/main" val="1966955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FC294B-BD6A-4659-B096-95A6AE05CE4C}" type="datetime1">
              <a:rPr lang="en-US" altLang="en-US"/>
              <a:pPr>
                <a:defRPr/>
              </a:pPr>
              <a:t>10/7/2015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53FBFD-B7B1-4C61-B0A2-33FD7A1184E3}" type="slidenum">
              <a:rPr lang="en-US" altLang="en-US"/>
              <a:pPr>
                <a:defRPr/>
              </a:pPr>
              <a:t>‹#›</a:t>
            </a:fld>
            <a:endParaRPr lang="en-US" altLang="en-US"/>
          </a:p>
        </p:txBody>
      </p:sp>
    </p:spTree>
    <p:extLst>
      <p:ext uri="{BB962C8B-B14F-4D97-AF65-F5344CB8AC3E}">
        <p14:creationId xmlns:p14="http://schemas.microsoft.com/office/powerpoint/2010/main" val="2534375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945FE7-5C73-4614-8FB1-BEE9BE6D1D96}" type="datetime1">
              <a:rPr lang="en-US" altLang="en-US"/>
              <a:pPr>
                <a:defRPr/>
              </a:pPr>
              <a:t>10/7/2015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1C24A7-C061-4238-B53F-0ACAFE8E82FD}" type="slidenum">
              <a:rPr lang="en-US" altLang="en-US"/>
              <a:pPr>
                <a:defRPr/>
              </a:pPr>
              <a:t>‹#›</a:t>
            </a:fld>
            <a:endParaRPr lang="en-US" altLang="en-US"/>
          </a:p>
        </p:txBody>
      </p:sp>
    </p:spTree>
    <p:extLst>
      <p:ext uri="{BB962C8B-B14F-4D97-AF65-F5344CB8AC3E}">
        <p14:creationId xmlns:p14="http://schemas.microsoft.com/office/powerpoint/2010/main" val="4194423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3C7AEA-730C-4B84-925A-1B980A651EF0}" type="datetime1">
              <a:rPr lang="en-US" altLang="en-US"/>
              <a:pPr>
                <a:defRPr/>
              </a:pPr>
              <a:t>10/7/2015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24596D-3FCA-4342-9F9C-0EB56D86F2AD}" type="slidenum">
              <a:rPr lang="en-US" altLang="en-US"/>
              <a:pPr>
                <a:defRPr/>
              </a:pPr>
              <a:t>‹#›</a:t>
            </a:fld>
            <a:endParaRPr lang="en-US" altLang="en-US"/>
          </a:p>
        </p:txBody>
      </p:sp>
    </p:spTree>
    <p:extLst>
      <p:ext uri="{BB962C8B-B14F-4D97-AF65-F5344CB8AC3E}">
        <p14:creationId xmlns:p14="http://schemas.microsoft.com/office/powerpoint/2010/main" val="199480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41CB04-F702-4EDE-A2A0-3DCB5344DB62}" type="datetime1">
              <a:rPr lang="en-US" altLang="en-US"/>
              <a:pPr>
                <a:defRPr/>
              </a:pPr>
              <a:t>10/7/2015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59EF4E-EB26-43A2-BFB6-41DADE50AC75}" type="slidenum">
              <a:rPr lang="en-US" altLang="en-US"/>
              <a:pPr>
                <a:defRPr/>
              </a:pPr>
              <a:t>‹#›</a:t>
            </a:fld>
            <a:endParaRPr lang="en-US" altLang="en-US"/>
          </a:p>
        </p:txBody>
      </p:sp>
    </p:spTree>
    <p:extLst>
      <p:ext uri="{BB962C8B-B14F-4D97-AF65-F5344CB8AC3E}">
        <p14:creationId xmlns:p14="http://schemas.microsoft.com/office/powerpoint/2010/main" val="2359362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8" name="Footer Placeholder 7"/>
          <p:cNvSpPr>
            <a:spLocks noGrp="1"/>
          </p:cNvSpPr>
          <p:nvPr>
            <p:ph type="ftr" sz="quarter" idx="11"/>
          </p:nvPr>
        </p:nvSpPr>
        <p:spPr/>
        <p:txBody>
          <a:bodyPr/>
          <a:lstStyle/>
          <a:p>
            <a:endParaRPr lang="en-US">
              <a:solidFill>
                <a:srgbClr val="287EB2"/>
              </a:solidFill>
              <a:latin typeface="Trebuchet MS"/>
            </a:endParaRPr>
          </a:p>
        </p:txBody>
      </p:sp>
      <p:sp>
        <p:nvSpPr>
          <p:cNvPr id="9" name="Slide Number Placeholder 8"/>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778FE77-ADE2-4048-8CBB-90D8B9D27FB5}" type="datetime1">
              <a:rPr lang="en-US"/>
              <a:pPr/>
              <a:t>10/7/2015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84E9ED4-74B5-9642-BFE0-7239542A7318}" type="slidenum">
              <a:rPr lang="en-US"/>
              <a:pPr/>
              <a:t>‹#›</a:t>
            </a:fld>
            <a:endParaRPr lang="en-US"/>
          </a:p>
        </p:txBody>
      </p:sp>
    </p:spTree>
    <p:extLst>
      <p:ext uri="{BB962C8B-B14F-4D97-AF65-F5344CB8AC3E}">
        <p14:creationId xmlns:p14="http://schemas.microsoft.com/office/powerpoint/2010/main" val="3285157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4" name="Footer Placeholder 3"/>
          <p:cNvSpPr>
            <a:spLocks noGrp="1"/>
          </p:cNvSpPr>
          <p:nvPr>
            <p:ph type="ftr" sz="quarter" idx="11"/>
          </p:nvPr>
        </p:nvSpPr>
        <p:spPr/>
        <p:txBody>
          <a:bodyPr/>
          <a:lstStyle/>
          <a:p>
            <a:endParaRPr lang="en-US">
              <a:solidFill>
                <a:srgbClr val="287EB2"/>
              </a:solidFill>
              <a:latin typeface="Trebuchet MS"/>
            </a:endParaRPr>
          </a:p>
        </p:txBody>
      </p:sp>
      <p:sp>
        <p:nvSpPr>
          <p:cNvPr id="5" name="Slide Number Placeholder 4"/>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3" name="Footer Placeholder 2"/>
          <p:cNvSpPr>
            <a:spLocks noGrp="1"/>
          </p:cNvSpPr>
          <p:nvPr>
            <p:ph type="ftr" sz="quarter" idx="11"/>
          </p:nvPr>
        </p:nvSpPr>
        <p:spPr/>
        <p:txBody>
          <a:bodyPr/>
          <a:lstStyle/>
          <a:p>
            <a:endParaRPr lang="en-US">
              <a:solidFill>
                <a:srgbClr val="287EB2"/>
              </a:solidFill>
              <a:latin typeface="Trebuchet MS"/>
            </a:endParaRPr>
          </a:p>
        </p:txBody>
      </p:sp>
      <p:sp>
        <p:nvSpPr>
          <p:cNvPr id="4" name="Slide Number Placeholder 3"/>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6" name="Footer Placeholder 5"/>
          <p:cNvSpPr>
            <a:spLocks noGrp="1"/>
          </p:cNvSpPr>
          <p:nvPr>
            <p:ph type="ftr" sz="quarter" idx="11"/>
          </p:nvPr>
        </p:nvSpPr>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6" name="Footer Placeholder 5"/>
          <p:cNvSpPr>
            <a:spLocks noGrp="1"/>
          </p:cNvSpPr>
          <p:nvPr>
            <p:ph type="ftr" sz="quarter" idx="11"/>
          </p:nvPr>
        </p:nvSpPr>
        <p:spPr>
          <a:xfrm>
            <a:off x="5867399" y="6288741"/>
            <a:ext cx="2675965"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a:solidFill>
                <a:srgbClr val="287EB2"/>
              </a:solidFill>
              <a:latin typeface="Trebuchet MS"/>
            </a:endParaRPr>
          </a:p>
        </p:txBody>
      </p:sp>
      <p:sp>
        <p:nvSpPr>
          <p:cNvPr id="7" name="Slide Number Placeholder 6"/>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08B5A66-A39C-4B4B-B7CC-46981F2A0521}" type="datetime1">
              <a:rPr lang="en-US"/>
              <a:pPr/>
              <a:t>10/7/2015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B5311F2-68D2-7545-BA87-36A33CFF6D55}" type="slidenum">
              <a:rPr lang="en-US"/>
              <a:pPr/>
              <a:t>‹#›</a:t>
            </a:fld>
            <a:endParaRPr lang="en-US"/>
          </a:p>
        </p:txBody>
      </p:sp>
    </p:spTree>
    <p:extLst>
      <p:ext uri="{BB962C8B-B14F-4D97-AF65-F5344CB8AC3E}">
        <p14:creationId xmlns:p14="http://schemas.microsoft.com/office/powerpoint/2010/main" val="36374083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CE554EF-835F-5C47-813B-B6D72EE85B48}" type="datetimeFigureOut">
              <a:rPr lang="en-US" smtClean="0">
                <a:solidFill>
                  <a:srgbClr val="287EB2"/>
                </a:solidFill>
                <a:latin typeface="Trebuchet MS"/>
              </a:rPr>
              <a:pPr/>
              <a:t>10/7/2015</a:t>
            </a:fld>
            <a:endParaRPr lang="en-US">
              <a:solidFill>
                <a:srgbClr val="287EB2"/>
              </a:solidFill>
              <a:latin typeface="Trebuchet MS"/>
            </a:endParaRPr>
          </a:p>
        </p:txBody>
      </p:sp>
      <p:sp>
        <p:nvSpPr>
          <p:cNvPr id="5" name="Footer Placeholder 4"/>
          <p:cNvSpPr>
            <a:spLocks noGrp="1"/>
          </p:cNvSpPr>
          <p:nvPr>
            <p:ph type="ftr" sz="quarter" idx="11"/>
          </p:nvPr>
        </p:nvSpPr>
        <p:spPr/>
        <p:txBody>
          <a:bodyPr/>
          <a:lstStyle/>
          <a:p>
            <a:endParaRPr lang="en-US">
              <a:solidFill>
                <a:srgbClr val="287EB2"/>
              </a:solidFill>
              <a:latin typeface="Trebuchet MS"/>
            </a:endParaRPr>
          </a:p>
        </p:txBody>
      </p:sp>
      <p:sp>
        <p:nvSpPr>
          <p:cNvPr id="6" name="Slide Number Placeholder 5"/>
          <p:cNvSpPr>
            <a:spLocks noGrp="1"/>
          </p:cNvSpPr>
          <p:nvPr>
            <p:ph type="sldNum" sz="quarter" idx="12"/>
          </p:nvPr>
        </p:nvSpPr>
        <p:spPr/>
        <p:txBody>
          <a:bodyPr/>
          <a:lstStyle/>
          <a:p>
            <a:fld id="{F8B88E49-A32A-9948-BF80-8E081D6EEA4E}" type="slidenum">
              <a:rPr lang="en-US" smtClean="0">
                <a:solidFill>
                  <a:srgbClr val="1B3861"/>
                </a:solidFill>
                <a:latin typeface="Trebuchet MS"/>
              </a:rPr>
              <a:pPr/>
              <a:t>‹#›</a:t>
            </a:fld>
            <a:endParaRPr lang="en-US">
              <a:solidFill>
                <a:srgbClr val="1B3861"/>
              </a:solidFill>
              <a:latin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2B3BC10-84D6-9748-BE82-16BE36922DAA}" type="datetime1">
              <a:rPr lang="en-US"/>
              <a:pPr/>
              <a:t>10/7/2015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0E65C27-9581-4544-930F-16B3C61BA30F}" type="slidenum">
              <a:rPr lang="en-US"/>
              <a:pPr/>
              <a:t>‹#›</a:t>
            </a:fld>
            <a:endParaRPr lang="en-US"/>
          </a:p>
        </p:txBody>
      </p:sp>
    </p:spTree>
    <p:extLst>
      <p:ext uri="{BB962C8B-B14F-4D97-AF65-F5344CB8AC3E}">
        <p14:creationId xmlns:p14="http://schemas.microsoft.com/office/powerpoint/2010/main" val="207246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28374CC-90FB-EC41-A0C2-05EC3E06B007}" type="datetime1">
              <a:rPr lang="en-US"/>
              <a:pPr/>
              <a:t>10/7/2015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EEE64F-E749-0F45-A142-8AFE928D6061}" type="slidenum">
              <a:rPr lang="en-US"/>
              <a:pPr/>
              <a:t>‹#›</a:t>
            </a:fld>
            <a:endParaRPr lang="en-US"/>
          </a:p>
        </p:txBody>
      </p:sp>
    </p:spTree>
    <p:extLst>
      <p:ext uri="{BB962C8B-B14F-4D97-AF65-F5344CB8AC3E}">
        <p14:creationId xmlns:p14="http://schemas.microsoft.com/office/powerpoint/2010/main" val="353404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F3E0433-B085-104D-B34A-89EB306C65F9}" type="datetime1">
              <a:rPr lang="en-US"/>
              <a:pPr/>
              <a:t>10/7/2015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F6726D6-F1F2-5047-8C54-4E0DC3D49AFC}" type="slidenum">
              <a:rPr lang="en-US"/>
              <a:pPr/>
              <a:t>‹#›</a:t>
            </a:fld>
            <a:endParaRPr lang="en-US"/>
          </a:p>
        </p:txBody>
      </p:sp>
    </p:spTree>
    <p:extLst>
      <p:ext uri="{BB962C8B-B14F-4D97-AF65-F5344CB8AC3E}">
        <p14:creationId xmlns:p14="http://schemas.microsoft.com/office/powerpoint/2010/main" val="94339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619125" y="850900"/>
            <a:ext cx="8229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16E1AAE2-BEE3-1C41-864C-73A41EA8013F}" type="datetime1">
              <a:rPr lang="en-US"/>
              <a:pPr/>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8286CCF-9470-FC45-AE03-595E0CFCD40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r" defTabSz="457200" rtl="0" eaLnBrk="1" fontAlgn="base" hangingPunct="1">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2716EABB-491F-5D4E-8400-A9718E27B0EC}" type="datetime1">
              <a:rPr lang="en-US"/>
              <a:pPr/>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5772A9A-6550-5645-B14A-422E4D9174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619125" y="850900"/>
            <a:ext cx="8229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97C8B2E-69FF-4CBD-A307-458D91F305AB}" type="datetime1">
              <a:rPr lang="en-US" altLang="en-US">
                <a:ea typeface="ＭＳ Ｐゴシック" pitchFamily="34" charset="-128"/>
                <a:cs typeface="+mn-cs"/>
              </a:rPr>
              <a:pPr>
                <a:defRPr/>
              </a:pPr>
              <a:t>10/7/2015</a:t>
            </a:fld>
            <a:endParaRPr lang="en-US" altLang="en-US">
              <a:ea typeface="ＭＳ Ｐゴシック"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D3E50EB-4001-4A9D-BFB3-EA9A2CD39A05}" type="slidenum">
              <a:rPr lang="en-US" altLang="en-US">
                <a:ea typeface="ＭＳ Ｐゴシック" pitchFamily="34" charset="-128"/>
                <a:cs typeface="+mn-cs"/>
              </a:rPr>
              <a:pPr>
                <a:defRPr/>
              </a:pPr>
              <a:t>‹#›</a:t>
            </a:fld>
            <a:endParaRPr lang="en-US" altLang="en-US">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r" defTabSz="457200"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619125" y="850900"/>
            <a:ext cx="8229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97C8B2E-69FF-4CBD-A307-458D91F305AB}" type="datetime1">
              <a:rPr lang="en-US" altLang="en-US">
                <a:ea typeface="ＭＳ Ｐゴシック" pitchFamily="34" charset="-128"/>
                <a:cs typeface="+mn-cs"/>
              </a:rPr>
              <a:pPr>
                <a:defRPr/>
              </a:pPr>
              <a:t>10/7/2015</a:t>
            </a:fld>
            <a:endParaRPr lang="en-US" altLang="en-US">
              <a:ea typeface="ＭＳ Ｐゴシック"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D3E50EB-4001-4A9D-BFB3-EA9A2CD39A05}" type="slidenum">
              <a:rPr lang="en-US" altLang="en-US">
                <a:ea typeface="ＭＳ Ｐゴシック" pitchFamily="34" charset="-128"/>
                <a:cs typeface="+mn-cs"/>
              </a:rPr>
              <a:pPr>
                <a:defRPr/>
              </a:pPr>
              <a:t>‹#›</a:t>
            </a:fld>
            <a:endParaRPr lang="en-US" altLang="en-US">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r" defTabSz="457200"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sz="1800">
              <a:solidFill>
                <a:prstClr val="white"/>
              </a:solidFill>
              <a:latin typeface="Trebuchet MS"/>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BCE554EF-835F-5C47-813B-B6D72EE85B48}" type="datetimeFigureOut">
              <a:rPr lang="en-US" smtClean="0">
                <a:solidFill>
                  <a:srgbClr val="287EB2"/>
                </a:solidFill>
                <a:latin typeface="Trebuchet MS"/>
                <a:ea typeface="+mn-ea"/>
                <a:cs typeface="+mn-cs"/>
              </a:rPr>
              <a:pPr fontAlgn="auto">
                <a:spcBef>
                  <a:spcPts val="0"/>
                </a:spcBef>
                <a:spcAft>
                  <a:spcPts val="0"/>
                </a:spcAft>
              </a:pPr>
              <a:t>10/7/2015</a:t>
            </a:fld>
            <a:endParaRPr lang="en-US">
              <a:solidFill>
                <a:srgbClr val="287EB2"/>
              </a:solidFill>
              <a:latin typeface="Trebuchet MS"/>
              <a:ea typeface="+mn-ea"/>
              <a:cs typeface="+mn-cs"/>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en-US">
              <a:solidFill>
                <a:srgbClr val="287EB2"/>
              </a:solidFill>
              <a:latin typeface="Trebuchet MS"/>
              <a:ea typeface="+mn-ea"/>
              <a:cs typeface="+mn-cs"/>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F8B88E49-A32A-9948-BF80-8E081D6EEA4E}" type="slidenum">
              <a:rPr lang="en-US" smtClean="0">
                <a:solidFill>
                  <a:srgbClr val="1B3861"/>
                </a:solidFill>
                <a:latin typeface="Trebuchet MS"/>
                <a:ea typeface="+mn-ea"/>
                <a:cs typeface="+mn-cs"/>
              </a:rPr>
              <a:pPr fontAlgn="auto">
                <a:spcBef>
                  <a:spcPts val="0"/>
                </a:spcBef>
                <a:spcAft>
                  <a:spcPts val="0"/>
                </a:spcAft>
              </a:pPr>
              <a:t>‹#›</a:t>
            </a:fld>
            <a:endParaRPr lang="en-US">
              <a:solidFill>
                <a:srgbClr val="1B3861"/>
              </a:solidFill>
              <a:latin typeface="Trebuchet MS"/>
              <a:ea typeface="+mn-ea"/>
              <a:cs typeface="+mn-cs"/>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mm.nasa.gov/education/videos/for-good-measur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53.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53.xml"/><Relationship Id="rId5" Type="http://schemas.openxmlformats.org/officeDocument/2006/relationships/image" Target="../media/image48.jpeg"/><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46.xml"/><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46.xml"/><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46.xml"/><Relationship Id="rId5" Type="http://schemas.openxmlformats.org/officeDocument/2006/relationships/image" Target="../media/image58.jp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Title 3"/>
          <p:cNvSpPr>
            <a:spLocks noGrp="1"/>
          </p:cNvSpPr>
          <p:nvPr>
            <p:ph type="ctrTitle"/>
          </p:nvPr>
        </p:nvSpPr>
        <p:spPr>
          <a:xfrm>
            <a:off x="1574800" y="436563"/>
            <a:ext cx="6561138" cy="890587"/>
          </a:xfrm>
        </p:spPr>
        <p:txBody>
          <a:bodyPr/>
          <a:lstStyle/>
          <a:p>
            <a:pPr eaLnBrk="1" hangingPunct="1"/>
            <a:r>
              <a:rPr lang="en-US" sz="2800">
                <a:effectLst/>
                <a:latin typeface="Calibri" charset="0"/>
                <a:ea typeface="ＭＳ Ｐゴシック" charset="0"/>
                <a:cs typeface="ＭＳ Ｐゴシック" charset="0"/>
              </a:rPr>
              <a:t> </a:t>
            </a:r>
            <a:endParaRPr lang="en-US" sz="2800">
              <a:effectLst>
                <a:outerShdw blurRad="38100" dist="38100" dir="2700000" algn="tl">
                  <a:srgbClr val="DDDDDD"/>
                </a:outerShdw>
              </a:effectLst>
              <a:latin typeface="Arial" charset="0"/>
              <a:ea typeface="ＭＳ Ｐゴシック" charset="0"/>
              <a:cs typeface="ＭＳ Ｐゴシック" charset="0"/>
            </a:endParaRPr>
          </a:p>
        </p:txBody>
      </p:sp>
      <p:sp>
        <p:nvSpPr>
          <p:cNvPr id="27651" name="Subtitle 4"/>
          <p:cNvSpPr>
            <a:spLocks noGrp="1"/>
          </p:cNvSpPr>
          <p:nvPr>
            <p:ph type="subTitle" sz="quarter" idx="1"/>
          </p:nvPr>
        </p:nvSpPr>
        <p:spPr>
          <a:xfrm>
            <a:off x="5575300" y="1882775"/>
            <a:ext cx="3251200" cy="4608513"/>
          </a:xfrm>
        </p:spPr>
        <p:txBody>
          <a:bodyPr/>
          <a:lstStyle/>
          <a:p>
            <a:pPr algn="l" eaLnBrk="1" hangingPunct="1"/>
            <a:r>
              <a:rPr lang="en-US" sz="2000" b="1" dirty="0" smtClean="0">
                <a:solidFill>
                  <a:srgbClr val="FED821"/>
                </a:solidFill>
                <a:latin typeface="Arial" charset="0"/>
                <a:ea typeface="ＭＳ Ｐゴシック" charset="0"/>
                <a:cs typeface="ＭＳ Ｐゴシック" charset="0"/>
              </a:rPr>
              <a:t>Developed for elementary </a:t>
            </a:r>
            <a:r>
              <a:rPr lang="en-US" sz="2000" b="1" dirty="0">
                <a:solidFill>
                  <a:srgbClr val="FED821"/>
                </a:solidFill>
                <a:latin typeface="Arial" charset="0"/>
                <a:ea typeface="ＭＳ Ｐゴシック" charset="0"/>
                <a:cs typeface="ＭＳ Ｐゴシック" charset="0"/>
              </a:rPr>
              <a:t>s</a:t>
            </a:r>
            <a:r>
              <a:rPr lang="en-US" sz="2000" b="1" dirty="0" smtClean="0">
                <a:solidFill>
                  <a:srgbClr val="FED821"/>
                </a:solidFill>
                <a:latin typeface="Arial" charset="0"/>
                <a:ea typeface="ＭＳ Ｐゴシック" charset="0"/>
                <a:cs typeface="ＭＳ Ｐゴシック" charset="0"/>
              </a:rPr>
              <a:t>chool audiences to help them learn about NASA’s upcoming ground validation campaign, OLYMPEX.</a:t>
            </a:r>
          </a:p>
          <a:p>
            <a:pPr algn="l" eaLnBrk="1" hangingPunct="1"/>
            <a:r>
              <a:rPr lang="en-US" sz="2000" b="1" dirty="0" smtClean="0">
                <a:solidFill>
                  <a:srgbClr val="FED821"/>
                </a:solidFill>
                <a:latin typeface="Arial" charset="0"/>
                <a:ea typeface="ＭＳ Ｐゴシック" charset="0"/>
                <a:cs typeface="ＭＳ Ｐゴシック" charset="0"/>
              </a:rPr>
              <a:t> </a:t>
            </a:r>
            <a:endParaRPr lang="en-US" sz="2000" b="1" dirty="0">
              <a:solidFill>
                <a:srgbClr val="FED821"/>
              </a:solidFill>
              <a:latin typeface="Arial" charset="0"/>
              <a:ea typeface="ＭＳ Ｐゴシック" charset="0"/>
              <a:cs typeface="ＭＳ Ｐゴシック" charset="0"/>
            </a:endParaRPr>
          </a:p>
          <a:p>
            <a:pPr algn="l" eaLnBrk="1" hangingPunct="1"/>
            <a:r>
              <a:rPr lang="en-US" sz="2000" b="1" dirty="0" smtClean="0">
                <a:solidFill>
                  <a:srgbClr val="FED821"/>
                </a:solidFill>
                <a:latin typeface="Arial" charset="0"/>
                <a:ea typeface="ＭＳ Ｐゴシック" charset="0"/>
                <a:cs typeface="ＭＳ Ｐゴシック" charset="0"/>
              </a:rPr>
              <a:t>October 2015</a:t>
            </a:r>
            <a:endParaRPr lang="en-US" sz="2000" b="1" dirty="0">
              <a:solidFill>
                <a:srgbClr val="FED821"/>
              </a:solidFill>
              <a:latin typeface="Arial" charset="0"/>
              <a:ea typeface="ＭＳ Ｐゴシック" charset="0"/>
              <a:cs typeface="ＭＳ Ｐゴシック" charset="0"/>
            </a:endParaRPr>
          </a:p>
          <a:p>
            <a:pPr algn="l" eaLnBrk="1" hangingPunct="1"/>
            <a:endParaRPr lang="en-US" sz="2000" b="1" dirty="0">
              <a:solidFill>
                <a:srgbClr val="FED821"/>
              </a:solidFill>
              <a:latin typeface="Arial" charset="0"/>
              <a:ea typeface="ＭＳ Ｐゴシック" charset="0"/>
              <a:cs typeface="ＭＳ Ｐゴシック" charset="0"/>
            </a:endParaRPr>
          </a:p>
          <a:p>
            <a:pPr algn="l" eaLnBrk="1" hangingPunct="1"/>
            <a:r>
              <a:rPr lang="en-US" sz="2000" b="1" dirty="0" smtClean="0">
                <a:solidFill>
                  <a:srgbClr val="FED821"/>
                </a:solidFill>
                <a:latin typeface="Arial" charset="0"/>
                <a:ea typeface="ＭＳ Ｐゴシック" charset="0"/>
                <a:cs typeface="ＭＳ Ｐゴシック" charset="0"/>
              </a:rPr>
              <a:t>Dorian </a:t>
            </a:r>
            <a:r>
              <a:rPr lang="en-US" sz="2000" b="1" dirty="0">
                <a:solidFill>
                  <a:srgbClr val="FED821"/>
                </a:solidFill>
                <a:latin typeface="Arial" charset="0"/>
                <a:ea typeface="ＭＳ Ｐゴシック" charset="0"/>
                <a:cs typeface="ＭＳ Ｐゴシック" charset="0"/>
              </a:rPr>
              <a:t>Janney</a:t>
            </a:r>
          </a:p>
          <a:p>
            <a:pPr algn="l" eaLnBrk="1" hangingPunct="1"/>
            <a:r>
              <a:rPr lang="en-US" sz="1800" i="1" dirty="0">
                <a:solidFill>
                  <a:srgbClr val="FED821"/>
                </a:solidFill>
                <a:latin typeface="Arial" charset="0"/>
                <a:ea typeface="ＭＳ Ｐゴシック" charset="0"/>
                <a:cs typeface="ＭＳ Ｐゴシック" charset="0"/>
              </a:rPr>
              <a:t>GPM Education Specialist</a:t>
            </a:r>
          </a:p>
          <a:p>
            <a:pPr algn="l" eaLnBrk="1" hangingPunct="1"/>
            <a:endParaRPr lang="en-US" sz="1800" i="1" dirty="0">
              <a:solidFill>
                <a:srgbClr val="FED821"/>
              </a:solidFill>
              <a:latin typeface="Arial" charset="0"/>
              <a:ea typeface="ＭＳ Ｐゴシック" charset="0"/>
              <a:cs typeface="ＭＳ Ｐゴシック" charset="0"/>
            </a:endParaRPr>
          </a:p>
          <a:p>
            <a:pPr algn="l" eaLnBrk="1" hangingPunct="1"/>
            <a:endParaRPr lang="en-US" sz="1600" b="1" i="1" u="sng" dirty="0">
              <a:solidFill>
                <a:srgbClr val="FED821"/>
              </a:solidFill>
              <a:latin typeface="Arial" charset="0"/>
              <a:ea typeface="ＭＳ Ｐゴシック" charset="0"/>
              <a:cs typeface="ＭＳ Ｐゴシック" charset="0"/>
            </a:endParaRPr>
          </a:p>
          <a:p>
            <a:pPr algn="l" eaLnBrk="1" hangingPunct="1"/>
            <a:endParaRPr lang="en-US" sz="1600" i="1" dirty="0">
              <a:solidFill>
                <a:srgbClr val="FED821"/>
              </a:solidFill>
              <a:latin typeface="Arial" charset="0"/>
              <a:ea typeface="ＭＳ Ｐゴシック" charset="0"/>
              <a:cs typeface="ＭＳ Ｐゴシック" charset="0"/>
            </a:endParaRPr>
          </a:p>
        </p:txBody>
      </p:sp>
      <p:sp>
        <p:nvSpPr>
          <p:cNvPr id="2" name="TextBox 1"/>
          <p:cNvSpPr txBox="1"/>
          <p:nvPr/>
        </p:nvSpPr>
        <p:spPr>
          <a:xfrm>
            <a:off x="1767134" y="571034"/>
            <a:ext cx="7059366" cy="646331"/>
          </a:xfrm>
          <a:prstGeom prst="rect">
            <a:avLst/>
          </a:prstGeom>
          <a:noFill/>
        </p:spPr>
        <p:txBody>
          <a:bodyPr wrap="square" rtlCol="0">
            <a:spAutoFit/>
          </a:bodyPr>
          <a:lstStyle/>
          <a:p>
            <a:r>
              <a:rPr lang="en-US" sz="3600" dirty="0" smtClean="0">
                <a:solidFill>
                  <a:schemeClr val="bg1"/>
                </a:solidFill>
                <a:latin typeface="+mn-lt"/>
              </a:rPr>
              <a:t>NASA’s OLYMPEX Field Campaign </a:t>
            </a:r>
            <a:r>
              <a:rPr lang="en-US" sz="3600" dirty="0" smtClean="0">
                <a:latin typeface="+mn-lt"/>
              </a:rPr>
              <a:t> </a:t>
            </a:r>
            <a:endParaRPr lang="en-US" sz="3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072" y="98425"/>
            <a:ext cx="5906091" cy="492125"/>
          </a:xfrm>
        </p:spPr>
        <p:txBody>
          <a:bodyPr/>
          <a:lstStyle/>
          <a:p>
            <a:pPr algn="ctr"/>
            <a:r>
              <a:rPr lang="en-US" sz="3200" dirty="0" smtClean="0"/>
              <a:t>Measuring Earth’s Precipitation</a:t>
            </a:r>
            <a:endParaRPr lang="en-US" sz="3200" dirty="0"/>
          </a:p>
        </p:txBody>
      </p:sp>
      <p:sp>
        <p:nvSpPr>
          <p:cNvPr id="5" name="TextBox 4"/>
          <p:cNvSpPr txBox="1"/>
          <p:nvPr/>
        </p:nvSpPr>
        <p:spPr>
          <a:xfrm>
            <a:off x="3506002" y="5833365"/>
            <a:ext cx="2979452" cy="461665"/>
          </a:xfrm>
          <a:prstGeom prst="rect">
            <a:avLst/>
          </a:prstGeom>
          <a:noFill/>
        </p:spPr>
        <p:txBody>
          <a:bodyPr wrap="none" rtlCol="0">
            <a:spAutoFit/>
          </a:bodyPr>
          <a:lstStyle/>
          <a:p>
            <a:r>
              <a:rPr lang="en-US" dirty="0" smtClean="0">
                <a:hlinkClick r:id="rId3"/>
              </a:rPr>
              <a:t>“For Good Measure”</a:t>
            </a:r>
            <a:endParaRPr lang="en-US"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2403" y="971550"/>
            <a:ext cx="7930195" cy="4480560"/>
          </a:xfrm>
          <a:prstGeom prst="rect">
            <a:avLst/>
          </a:prstGeom>
        </p:spPr>
      </p:pic>
    </p:spTree>
    <p:extLst>
      <p:ext uri="{BB962C8B-B14F-4D97-AF65-F5344CB8AC3E}">
        <p14:creationId xmlns:p14="http://schemas.microsoft.com/office/powerpoint/2010/main" val="1149593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8425"/>
            <a:ext cx="7592747" cy="492125"/>
          </a:xfrm>
        </p:spPr>
        <p:txBody>
          <a:bodyPr/>
          <a:lstStyle/>
          <a:p>
            <a:pPr algn="ctr"/>
            <a:r>
              <a:rPr lang="en-US" dirty="0" smtClean="0"/>
              <a:t>The </a:t>
            </a:r>
            <a:r>
              <a:rPr lang="en-US" dirty="0" smtClean="0"/>
              <a:t>Global Precipitation Measurement Satellite</a:t>
            </a:r>
            <a:endParaRPr lang="en-US" dirty="0"/>
          </a:p>
        </p:txBody>
      </p:sp>
      <p:pic>
        <p:nvPicPr>
          <p:cNvPr id="8" name="Content Placeholder 7" descr="GPM_spacecraft_white_0.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22910" y="1062990"/>
            <a:ext cx="8630760" cy="4857750"/>
          </a:xfrm>
        </p:spPr>
      </p:pic>
    </p:spTree>
    <p:extLst>
      <p:ext uri="{BB962C8B-B14F-4D97-AF65-F5344CB8AC3E}">
        <p14:creationId xmlns:p14="http://schemas.microsoft.com/office/powerpoint/2010/main" val="3854307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Validation Campaigns</a:t>
            </a:r>
            <a:endParaRPr lang="en-US" dirty="0"/>
          </a:p>
        </p:txBody>
      </p:sp>
      <p:sp>
        <p:nvSpPr>
          <p:cNvPr id="3" name="Content Placeholder 2"/>
          <p:cNvSpPr>
            <a:spLocks noGrp="1"/>
          </p:cNvSpPr>
          <p:nvPr>
            <p:ph idx="1"/>
          </p:nvPr>
        </p:nvSpPr>
        <p:spPr>
          <a:xfrm>
            <a:off x="619125" y="688708"/>
            <a:ext cx="8229600" cy="5486668"/>
          </a:xfrm>
        </p:spPr>
        <p:txBody>
          <a:bodyPr/>
          <a:lstStyle/>
          <a:p>
            <a:r>
              <a:rPr lang="en-US" dirty="0" smtClean="0"/>
              <a:t>Satellites make their measurements using very complicated instruments. In order to be sure that the instruments are making accurate measurements, scientists and engineers need to conduct special tests, known as “ground validation campaigns”. </a:t>
            </a:r>
          </a:p>
          <a:p>
            <a:r>
              <a:rPr lang="en-US" dirty="0" smtClean="0"/>
              <a:t>In these campaigns, large groups of scientists and engineers make a plan to figure out how to best make measurements from the ground so they can compare them with what the satellite is “seeing”- the data the satellite is collecting.</a:t>
            </a:r>
          </a:p>
          <a:p>
            <a:r>
              <a:rPr lang="en-US" dirty="0" smtClean="0"/>
              <a:t>The goal is to make sure that the satellites' instruments are accurately collecting data for lots of different types of locations.</a:t>
            </a:r>
            <a:endParaRPr lang="en-US" dirty="0"/>
          </a:p>
        </p:txBody>
      </p:sp>
    </p:spTree>
    <p:extLst>
      <p:ext uri="{BB962C8B-B14F-4D97-AF65-F5344CB8AC3E}">
        <p14:creationId xmlns:p14="http://schemas.microsoft.com/office/powerpoint/2010/main" val="23734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094" y="98425"/>
            <a:ext cx="6228070" cy="492125"/>
          </a:xfrm>
        </p:spPr>
        <p:txBody>
          <a:bodyPr/>
          <a:lstStyle/>
          <a:p>
            <a:r>
              <a:rPr lang="en-US" dirty="0" smtClean="0"/>
              <a:t>OLYMPEX Ground Validation Campaign</a:t>
            </a:r>
            <a:endParaRPr lang="en-US" dirty="0"/>
          </a:p>
        </p:txBody>
      </p:sp>
      <p:pic>
        <p:nvPicPr>
          <p:cNvPr id="4" name="Content Placeholder 3" descr="olympex-logo-smaller.png"/>
          <p:cNvPicPr>
            <a:picLocks noGrp="1" noChangeAspect="1"/>
          </p:cNvPicPr>
          <p:nvPr>
            <p:ph idx="1"/>
          </p:nvPr>
        </p:nvPicPr>
        <p:blipFill>
          <a:blip r:embed="rId3" cstate="email">
            <a:extLst>
              <a:ext uri="{28A0092B-C50C-407E-A947-70E740481C1C}">
                <a14:useLocalDpi xmlns:a14="http://schemas.microsoft.com/office/drawing/2010/main"/>
              </a:ext>
            </a:extLst>
          </a:blip>
          <a:srcRect l="-15431" r="-15431"/>
          <a:stretch>
            <a:fillRect/>
          </a:stretch>
        </p:blipFill>
        <p:spPr/>
      </p:pic>
    </p:spTree>
    <p:extLst>
      <p:ext uri="{BB962C8B-B14F-4D97-AF65-F5344CB8AC3E}">
        <p14:creationId xmlns:p14="http://schemas.microsoft.com/office/powerpoint/2010/main" val="1553450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85800"/>
          </a:xfrm>
        </p:spPr>
        <p:txBody>
          <a:bodyPr/>
          <a:lstStyle/>
          <a:p>
            <a:r>
              <a:rPr lang="en-US" dirty="0" smtClean="0"/>
              <a:t>OLYMPEX</a:t>
            </a:r>
            <a:endParaRPr lang="en-US" dirty="0"/>
          </a:p>
        </p:txBody>
      </p:sp>
      <p:sp>
        <p:nvSpPr>
          <p:cNvPr id="3" name="Content Placeholder 2"/>
          <p:cNvSpPr>
            <a:spLocks noGrp="1"/>
          </p:cNvSpPr>
          <p:nvPr>
            <p:ph idx="1"/>
          </p:nvPr>
        </p:nvSpPr>
        <p:spPr>
          <a:xfrm>
            <a:off x="533401" y="1384300"/>
            <a:ext cx="7829550" cy="5219700"/>
          </a:xfrm>
        </p:spPr>
        <p:txBody>
          <a:bodyPr>
            <a:normAutofit/>
          </a:bodyPr>
          <a:lstStyle/>
          <a:p>
            <a:r>
              <a:rPr lang="en-US" sz="2300" dirty="0" smtClean="0">
                <a:solidFill>
                  <a:schemeClr val="accent2"/>
                </a:solidFill>
              </a:rPr>
              <a:t>What </a:t>
            </a:r>
            <a:r>
              <a:rPr lang="en-US" sz="2300" dirty="0">
                <a:solidFill>
                  <a:schemeClr val="accent2"/>
                </a:solidFill>
              </a:rPr>
              <a:t>is OLYMPEX? </a:t>
            </a:r>
          </a:p>
          <a:p>
            <a:pPr lvl="1"/>
            <a:r>
              <a:rPr lang="en-US" dirty="0" smtClean="0"/>
              <a:t>Ground Validation field campaign to verify and validate a precipitation measuring satellite called Global Precipitation Measurement Mission </a:t>
            </a:r>
            <a:r>
              <a:rPr lang="en-US" dirty="0" smtClean="0">
                <a:solidFill>
                  <a:srgbClr val="DDF53D"/>
                </a:solidFill>
              </a:rPr>
              <a:t>(GPM)</a:t>
            </a:r>
          </a:p>
          <a:p>
            <a:pPr lvl="1"/>
            <a:r>
              <a:rPr lang="en-US" dirty="0" smtClean="0"/>
              <a:t>Will take place November 2015 through February 2016 on Olympic Peninsula</a:t>
            </a:r>
          </a:p>
          <a:p>
            <a:pPr lvl="1"/>
            <a:r>
              <a:rPr lang="en-US" dirty="0" smtClean="0"/>
              <a:t>Will measure the rain and snow amounts and precipitation characteristics over the ocean, the coast, and the mountains.</a:t>
            </a:r>
          </a:p>
          <a:p>
            <a:pPr lvl="1"/>
            <a:r>
              <a:rPr lang="en-US" dirty="0" smtClean="0"/>
              <a:t>Will track storms, their clouds and precipitation characteristics and their modification as they move from the ocean to the windward then </a:t>
            </a:r>
            <a:r>
              <a:rPr lang="en-US" dirty="0"/>
              <a:t>to the </a:t>
            </a:r>
            <a:r>
              <a:rPr lang="en-US" dirty="0" smtClean="0"/>
              <a:t>leeside of the Olympic mountains</a:t>
            </a:r>
          </a:p>
        </p:txBody>
      </p:sp>
      <p:pic>
        <p:nvPicPr>
          <p:cNvPr id="4" name="Picture 3" descr="logo_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9599" y="174141"/>
            <a:ext cx="1886657" cy="1599450"/>
          </a:xfrm>
          <a:prstGeom prst="rect">
            <a:avLst/>
          </a:prstGeom>
        </p:spPr>
      </p:pic>
    </p:spTree>
    <p:extLst>
      <p:ext uri="{BB962C8B-B14F-4D97-AF65-F5344CB8AC3E}">
        <p14:creationId xmlns:p14="http://schemas.microsoft.com/office/powerpoint/2010/main" val="4004740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85800"/>
          </a:xfrm>
        </p:spPr>
        <p:txBody>
          <a:bodyPr/>
          <a:lstStyle/>
          <a:p>
            <a:r>
              <a:rPr lang="en-US" dirty="0" smtClean="0"/>
              <a:t>OLYMPEX</a:t>
            </a:r>
            <a:endParaRPr lang="en-US" dirty="0"/>
          </a:p>
        </p:txBody>
      </p:sp>
      <p:sp>
        <p:nvSpPr>
          <p:cNvPr id="3" name="Content Placeholder 2"/>
          <p:cNvSpPr>
            <a:spLocks noGrp="1"/>
          </p:cNvSpPr>
          <p:nvPr>
            <p:ph idx="1"/>
          </p:nvPr>
        </p:nvSpPr>
        <p:spPr>
          <a:xfrm>
            <a:off x="533401" y="1384300"/>
            <a:ext cx="7829550" cy="2349500"/>
          </a:xfrm>
        </p:spPr>
        <p:txBody>
          <a:bodyPr>
            <a:normAutofit/>
          </a:bodyPr>
          <a:lstStyle/>
          <a:p>
            <a:r>
              <a:rPr lang="en-US" sz="2300" dirty="0" smtClean="0">
                <a:solidFill>
                  <a:srgbClr val="DDF53D"/>
                </a:solidFill>
              </a:rPr>
              <a:t>How can we measure rain?</a:t>
            </a:r>
          </a:p>
          <a:p>
            <a:pPr lvl="1"/>
            <a:r>
              <a:rPr lang="en-US" dirty="0" smtClean="0"/>
              <a:t>Hard to measure precipitation in remote locations – such as over the oceans and mountains</a:t>
            </a:r>
          </a:p>
          <a:p>
            <a:pPr lvl="1"/>
            <a:r>
              <a:rPr lang="en-US" dirty="0" smtClean="0"/>
              <a:t>A good way to monitor these locations is using </a:t>
            </a:r>
            <a:r>
              <a:rPr lang="en-US" dirty="0" smtClean="0">
                <a:solidFill>
                  <a:schemeClr val="accent2"/>
                </a:solidFill>
              </a:rPr>
              <a:t>satellites</a:t>
            </a:r>
          </a:p>
          <a:p>
            <a:pPr lvl="1"/>
            <a:r>
              <a:rPr lang="en-US" dirty="0" smtClean="0"/>
              <a:t>Need to calibrate these satellite measurements to insure good data. </a:t>
            </a:r>
          </a:p>
        </p:txBody>
      </p:sp>
      <p:pic>
        <p:nvPicPr>
          <p:cNvPr id="4" name="Picture 3" descr="logo_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9599" y="174141"/>
            <a:ext cx="1886657" cy="1599450"/>
          </a:xfrm>
          <a:prstGeom prst="rect">
            <a:avLst/>
          </a:prstGeom>
        </p:spPr>
      </p:pic>
      <p:pic>
        <p:nvPicPr>
          <p:cNvPr id="5" name="Picture 4" descr="583773main_GPM_Banner_1_fu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9571" y="3329378"/>
            <a:ext cx="2520429" cy="1890322"/>
          </a:xfrm>
          <a:prstGeom prst="rect">
            <a:avLst/>
          </a:prstGeom>
          <a:ln w="28575" cmpd="sng">
            <a:solidFill>
              <a:srgbClr val="FFFFFF"/>
            </a:solidFill>
          </a:ln>
        </p:spPr>
      </p:pic>
      <p:pic>
        <p:nvPicPr>
          <p:cNvPr id="6" name="Picture 5" descr="beach_seastac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7566" y="3886201"/>
            <a:ext cx="3318933" cy="2489200"/>
          </a:xfrm>
          <a:prstGeom prst="rect">
            <a:avLst/>
          </a:prstGeom>
        </p:spPr>
      </p:pic>
      <p:pic>
        <p:nvPicPr>
          <p:cNvPr id="7" name="Picture 6" descr="hurricane_ridge_lodge copy.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700" y="4415366"/>
            <a:ext cx="2616200" cy="1744133"/>
          </a:xfrm>
          <a:prstGeom prst="rect">
            <a:avLst/>
          </a:prstGeom>
        </p:spPr>
      </p:pic>
      <p:sp>
        <p:nvSpPr>
          <p:cNvPr id="8" name="TextBox 7"/>
          <p:cNvSpPr txBox="1"/>
          <p:nvPr/>
        </p:nvSpPr>
        <p:spPr>
          <a:xfrm>
            <a:off x="1409700" y="5854700"/>
            <a:ext cx="1498600" cy="307777"/>
          </a:xfrm>
          <a:prstGeom prst="rect">
            <a:avLst/>
          </a:prstGeom>
          <a:noFill/>
        </p:spPr>
        <p:txBody>
          <a:bodyPr wrap="square" rtlCol="0">
            <a:spAutoFit/>
          </a:bodyPr>
          <a:lstStyle/>
          <a:p>
            <a:pPr fontAlgn="auto">
              <a:spcBef>
                <a:spcPts val="0"/>
              </a:spcBef>
              <a:spcAft>
                <a:spcPts val="0"/>
              </a:spcAft>
            </a:pPr>
            <a:r>
              <a:rPr lang="en-US" sz="1400" dirty="0" smtClean="0">
                <a:solidFill>
                  <a:srgbClr val="1B3861"/>
                </a:solidFill>
                <a:latin typeface="Trebuchet MS"/>
                <a:ea typeface="+mn-ea"/>
                <a:cs typeface="+mn-cs"/>
              </a:rPr>
              <a:t>Hurricane Ridge</a:t>
            </a:r>
            <a:endParaRPr lang="en-US" sz="1400" dirty="0">
              <a:solidFill>
                <a:srgbClr val="1B3861"/>
              </a:solidFill>
              <a:latin typeface="Trebuchet MS"/>
              <a:ea typeface="+mn-ea"/>
              <a:cs typeface="+mn-cs"/>
            </a:endParaRPr>
          </a:p>
        </p:txBody>
      </p:sp>
      <p:sp>
        <p:nvSpPr>
          <p:cNvPr id="9" name="TextBox 8"/>
          <p:cNvSpPr txBox="1"/>
          <p:nvPr/>
        </p:nvSpPr>
        <p:spPr>
          <a:xfrm>
            <a:off x="3124200" y="6045200"/>
            <a:ext cx="17526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white"/>
                </a:solidFill>
                <a:latin typeface="Trebuchet MS"/>
                <a:ea typeface="+mn-ea"/>
                <a:cs typeface="+mn-cs"/>
              </a:rPr>
              <a:t>Olympic Nat’l Park</a:t>
            </a:r>
            <a:endParaRPr lang="en-US" sz="1400" dirty="0">
              <a:solidFill>
                <a:prstClr val="white"/>
              </a:solidFill>
              <a:latin typeface="Trebuchet MS"/>
              <a:ea typeface="+mn-ea"/>
              <a:cs typeface="+mn-cs"/>
            </a:endParaRPr>
          </a:p>
        </p:txBody>
      </p:sp>
      <p:sp>
        <p:nvSpPr>
          <p:cNvPr id="10" name="TextBox 9"/>
          <p:cNvSpPr txBox="1"/>
          <p:nvPr/>
        </p:nvSpPr>
        <p:spPr>
          <a:xfrm>
            <a:off x="6362700" y="4889500"/>
            <a:ext cx="19812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white"/>
                </a:solidFill>
                <a:latin typeface="Trebuchet MS"/>
                <a:ea typeface="+mn-ea"/>
                <a:cs typeface="+mn-cs"/>
              </a:rPr>
              <a:t>GPM Core Satellite</a:t>
            </a:r>
            <a:endParaRPr lang="en-US" sz="1400" dirty="0">
              <a:solidFill>
                <a:prstClr val="white"/>
              </a:solidFill>
              <a:latin typeface="Trebuchet MS"/>
              <a:ea typeface="+mn-ea"/>
              <a:cs typeface="+mn-cs"/>
            </a:endParaRPr>
          </a:p>
        </p:txBody>
      </p:sp>
    </p:spTree>
    <p:extLst>
      <p:ext uri="{BB962C8B-B14F-4D97-AF65-F5344CB8AC3E}">
        <p14:creationId xmlns:p14="http://schemas.microsoft.com/office/powerpoint/2010/main" val="4108771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will this campaign be?</a:t>
            </a:r>
            <a:endParaRPr lang="en-US" dirty="0"/>
          </a:p>
        </p:txBody>
      </p:sp>
      <p:pic>
        <p:nvPicPr>
          <p:cNvPr id="6" name="Content Placeholder 5" descr="OLYMPEX-map.png"/>
          <p:cNvPicPr>
            <a:picLocks noGrp="1" noChangeAspect="1"/>
          </p:cNvPicPr>
          <p:nvPr>
            <p:ph idx="1"/>
          </p:nvPr>
        </p:nvPicPr>
        <p:blipFill>
          <a:blip r:embed="rId3" cstate="email">
            <a:extLst>
              <a:ext uri="{28A0092B-C50C-407E-A947-70E740481C1C}">
                <a14:useLocalDpi xmlns:a14="http://schemas.microsoft.com/office/drawing/2010/main"/>
              </a:ext>
            </a:extLst>
          </a:blip>
          <a:srcRect t="-5668" b="-5668"/>
          <a:stretch>
            <a:fillRect/>
          </a:stretch>
        </p:blipFill>
        <p:spPr/>
      </p:pic>
    </p:spTree>
    <p:extLst>
      <p:ext uri="{BB962C8B-B14F-4D97-AF65-F5344CB8AC3E}">
        <p14:creationId xmlns:p14="http://schemas.microsoft.com/office/powerpoint/2010/main" val="8508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648" y="98655"/>
            <a:ext cx="7113516" cy="492125"/>
          </a:xfrm>
        </p:spPr>
        <p:txBody>
          <a:bodyPr/>
          <a:lstStyle/>
          <a:p>
            <a:pPr algn="ctr"/>
            <a:r>
              <a:rPr lang="en-US" sz="2400" dirty="0" smtClean="0"/>
              <a:t>GPM and OLYMPEX Ground Validation Campaign</a:t>
            </a:r>
            <a:endParaRPr lang="en-US" sz="2400" dirty="0"/>
          </a:p>
        </p:txBody>
      </p:sp>
      <p:sp>
        <p:nvSpPr>
          <p:cNvPr id="3" name="Content Placeholder 2"/>
          <p:cNvSpPr>
            <a:spLocks noGrp="1"/>
          </p:cNvSpPr>
          <p:nvPr>
            <p:ph idx="1"/>
          </p:nvPr>
        </p:nvSpPr>
        <p:spPr>
          <a:xfrm>
            <a:off x="393531" y="618809"/>
            <a:ext cx="8455194" cy="4425745"/>
          </a:xfrm>
        </p:spPr>
        <p:txBody>
          <a:bodyPr/>
          <a:lstStyle/>
          <a:p>
            <a:r>
              <a:rPr lang="en-US" dirty="0" smtClean="0"/>
              <a:t>In this ground validation campaign, scientists will make measurements from aircraft that have instruments that are similar to the two instruments that are flying on the GPM mission.</a:t>
            </a:r>
          </a:p>
          <a:p>
            <a:r>
              <a:rPr lang="en-US" dirty="0" smtClean="0"/>
              <a:t>They will wait for clouds and storms to come, and then will measure the precipitation in those clouds and storms from the GPM satellite, from the aircraft that have the similar instruments, and from the ground using many different kinds of instruments that measure precipitation. </a:t>
            </a:r>
          </a:p>
          <a:p>
            <a:endParaRPr lang="en-US" dirty="0" smtClean="0"/>
          </a:p>
          <a:p>
            <a:endParaRPr lang="en-US" dirty="0"/>
          </a:p>
        </p:txBody>
      </p:sp>
      <p:pic>
        <p:nvPicPr>
          <p:cNvPr id="4" name="Picture 3" descr="OLYMPEX-instrumen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079304"/>
            <a:ext cx="9144000" cy="1778696"/>
          </a:xfrm>
          <a:prstGeom prst="rect">
            <a:avLst/>
          </a:prstGeom>
        </p:spPr>
      </p:pic>
    </p:spTree>
    <p:extLst>
      <p:ext uri="{BB962C8B-B14F-4D97-AF65-F5344CB8AC3E}">
        <p14:creationId xmlns:p14="http://schemas.microsoft.com/office/powerpoint/2010/main" val="13357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230900" y="190408"/>
            <a:ext cx="8762999" cy="717550"/>
          </a:xfrm>
          <a:solidFill>
            <a:srgbClr val="FFFFFF"/>
          </a:solidFill>
        </p:spPr>
        <p:txBody>
          <a:bodyPr/>
          <a:lstStyle/>
          <a:p>
            <a:r>
              <a:rPr lang="en-US" dirty="0" smtClean="0">
                <a:solidFill>
                  <a:schemeClr val="tx1"/>
                </a:solidFill>
              </a:rPr>
              <a:t>Ground Instruments – Measuring </a:t>
            </a:r>
            <a:r>
              <a:rPr lang="en-US" dirty="0" smtClean="0">
                <a:solidFill>
                  <a:schemeClr val="tx1"/>
                </a:solidFill>
              </a:rPr>
              <a:t>Rain</a:t>
            </a:r>
            <a:endParaRPr lang="en-US" sz="2400" dirty="0">
              <a:solidFill>
                <a:schemeClr val="tx1"/>
              </a:solidFill>
            </a:endParaRPr>
          </a:p>
        </p:txBody>
      </p:sp>
      <p:sp>
        <p:nvSpPr>
          <p:cNvPr id="11" name="Freeform 10"/>
          <p:cNvSpPr/>
          <p:nvPr/>
        </p:nvSpPr>
        <p:spPr>
          <a:xfrm>
            <a:off x="3816135" y="3028950"/>
            <a:ext cx="1219415" cy="819150"/>
          </a:xfrm>
          <a:custGeom>
            <a:avLst/>
            <a:gdLst>
              <a:gd name="connsiteX0" fmla="*/ 215 w 1219415"/>
              <a:gd name="connsiteY0" fmla="*/ 762000 h 819150"/>
              <a:gd name="connsiteX1" fmla="*/ 6565 w 1219415"/>
              <a:gd name="connsiteY1" fmla="*/ 730250 h 819150"/>
              <a:gd name="connsiteX2" fmla="*/ 31965 w 1219415"/>
              <a:gd name="connsiteY2" fmla="*/ 692150 h 819150"/>
              <a:gd name="connsiteX3" fmla="*/ 44665 w 1219415"/>
              <a:gd name="connsiteY3" fmla="*/ 673100 h 819150"/>
              <a:gd name="connsiteX4" fmla="*/ 51015 w 1219415"/>
              <a:gd name="connsiteY4" fmla="*/ 654050 h 819150"/>
              <a:gd name="connsiteX5" fmla="*/ 70065 w 1219415"/>
              <a:gd name="connsiteY5" fmla="*/ 647700 h 819150"/>
              <a:gd name="connsiteX6" fmla="*/ 82765 w 1219415"/>
              <a:gd name="connsiteY6" fmla="*/ 628650 h 819150"/>
              <a:gd name="connsiteX7" fmla="*/ 89115 w 1219415"/>
              <a:gd name="connsiteY7" fmla="*/ 609600 h 819150"/>
              <a:gd name="connsiteX8" fmla="*/ 127215 w 1219415"/>
              <a:gd name="connsiteY8" fmla="*/ 590550 h 819150"/>
              <a:gd name="connsiteX9" fmla="*/ 158965 w 1219415"/>
              <a:gd name="connsiteY9" fmla="*/ 596900 h 819150"/>
              <a:gd name="connsiteX10" fmla="*/ 178015 w 1219415"/>
              <a:gd name="connsiteY10" fmla="*/ 603250 h 819150"/>
              <a:gd name="connsiteX11" fmla="*/ 209765 w 1219415"/>
              <a:gd name="connsiteY11" fmla="*/ 596900 h 819150"/>
              <a:gd name="connsiteX12" fmla="*/ 228815 w 1219415"/>
              <a:gd name="connsiteY12" fmla="*/ 539750 h 819150"/>
              <a:gd name="connsiteX13" fmla="*/ 235165 w 1219415"/>
              <a:gd name="connsiteY13" fmla="*/ 520700 h 819150"/>
              <a:gd name="connsiteX14" fmla="*/ 254215 w 1219415"/>
              <a:gd name="connsiteY14" fmla="*/ 508000 h 819150"/>
              <a:gd name="connsiteX15" fmla="*/ 298665 w 1219415"/>
              <a:gd name="connsiteY15" fmla="*/ 463550 h 819150"/>
              <a:gd name="connsiteX16" fmla="*/ 311365 w 1219415"/>
              <a:gd name="connsiteY16" fmla="*/ 444500 h 819150"/>
              <a:gd name="connsiteX17" fmla="*/ 349465 w 1219415"/>
              <a:gd name="connsiteY17" fmla="*/ 425450 h 819150"/>
              <a:gd name="connsiteX18" fmla="*/ 400265 w 1219415"/>
              <a:gd name="connsiteY18" fmla="*/ 412750 h 819150"/>
              <a:gd name="connsiteX19" fmla="*/ 438365 w 1219415"/>
              <a:gd name="connsiteY19" fmla="*/ 393700 h 819150"/>
              <a:gd name="connsiteX20" fmla="*/ 457415 w 1219415"/>
              <a:gd name="connsiteY20" fmla="*/ 400050 h 819150"/>
              <a:gd name="connsiteX21" fmla="*/ 476465 w 1219415"/>
              <a:gd name="connsiteY21" fmla="*/ 419100 h 819150"/>
              <a:gd name="connsiteX22" fmla="*/ 501865 w 1219415"/>
              <a:gd name="connsiteY22" fmla="*/ 412750 h 819150"/>
              <a:gd name="connsiteX23" fmla="*/ 533615 w 1219415"/>
              <a:gd name="connsiteY23" fmla="*/ 368300 h 819150"/>
              <a:gd name="connsiteX24" fmla="*/ 559015 w 1219415"/>
              <a:gd name="connsiteY24" fmla="*/ 361950 h 819150"/>
              <a:gd name="connsiteX25" fmla="*/ 565365 w 1219415"/>
              <a:gd name="connsiteY25" fmla="*/ 342900 h 819150"/>
              <a:gd name="connsiteX26" fmla="*/ 546315 w 1219415"/>
              <a:gd name="connsiteY26" fmla="*/ 330200 h 819150"/>
              <a:gd name="connsiteX27" fmla="*/ 539965 w 1219415"/>
              <a:gd name="connsiteY27" fmla="*/ 311150 h 819150"/>
              <a:gd name="connsiteX28" fmla="*/ 584415 w 1219415"/>
              <a:gd name="connsiteY28" fmla="*/ 292100 h 819150"/>
              <a:gd name="connsiteX29" fmla="*/ 603465 w 1219415"/>
              <a:gd name="connsiteY29" fmla="*/ 279400 h 819150"/>
              <a:gd name="connsiteX30" fmla="*/ 622515 w 1219415"/>
              <a:gd name="connsiteY30" fmla="*/ 273050 h 819150"/>
              <a:gd name="connsiteX31" fmla="*/ 647915 w 1219415"/>
              <a:gd name="connsiteY31" fmla="*/ 279400 h 819150"/>
              <a:gd name="connsiteX32" fmla="*/ 666965 w 1219415"/>
              <a:gd name="connsiteY32" fmla="*/ 285750 h 819150"/>
              <a:gd name="connsiteX33" fmla="*/ 686015 w 1219415"/>
              <a:gd name="connsiteY33" fmla="*/ 279400 h 819150"/>
              <a:gd name="connsiteX34" fmla="*/ 698715 w 1219415"/>
              <a:gd name="connsiteY34" fmla="*/ 241300 h 819150"/>
              <a:gd name="connsiteX35" fmla="*/ 705065 w 1219415"/>
              <a:gd name="connsiteY35" fmla="*/ 222250 h 819150"/>
              <a:gd name="connsiteX36" fmla="*/ 711415 w 1219415"/>
              <a:gd name="connsiteY36" fmla="*/ 165100 h 819150"/>
              <a:gd name="connsiteX37" fmla="*/ 724115 w 1219415"/>
              <a:gd name="connsiteY37" fmla="*/ 146050 h 819150"/>
              <a:gd name="connsiteX38" fmla="*/ 736815 w 1219415"/>
              <a:gd name="connsiteY38" fmla="*/ 107950 h 819150"/>
              <a:gd name="connsiteX39" fmla="*/ 749515 w 1219415"/>
              <a:gd name="connsiteY39" fmla="*/ 88900 h 819150"/>
              <a:gd name="connsiteX40" fmla="*/ 755865 w 1219415"/>
              <a:gd name="connsiteY40" fmla="*/ 69850 h 819150"/>
              <a:gd name="connsiteX41" fmla="*/ 781265 w 1219415"/>
              <a:gd name="connsiteY41" fmla="*/ 63500 h 819150"/>
              <a:gd name="connsiteX42" fmla="*/ 800315 w 1219415"/>
              <a:gd name="connsiteY42" fmla="*/ 50800 h 819150"/>
              <a:gd name="connsiteX43" fmla="*/ 813015 w 1219415"/>
              <a:gd name="connsiteY43" fmla="*/ 31750 h 819150"/>
              <a:gd name="connsiteX44" fmla="*/ 870165 w 1219415"/>
              <a:gd name="connsiteY44" fmla="*/ 0 h 819150"/>
              <a:gd name="connsiteX45" fmla="*/ 889215 w 1219415"/>
              <a:gd name="connsiteY45" fmla="*/ 6350 h 819150"/>
              <a:gd name="connsiteX46" fmla="*/ 895565 w 1219415"/>
              <a:gd name="connsiteY46" fmla="*/ 25400 h 819150"/>
              <a:gd name="connsiteX47" fmla="*/ 933665 w 1219415"/>
              <a:gd name="connsiteY47" fmla="*/ 38100 h 819150"/>
              <a:gd name="connsiteX48" fmla="*/ 978115 w 1219415"/>
              <a:gd name="connsiteY48" fmla="*/ 50800 h 819150"/>
              <a:gd name="connsiteX49" fmla="*/ 990815 w 1219415"/>
              <a:gd name="connsiteY49" fmla="*/ 69850 h 819150"/>
              <a:gd name="connsiteX50" fmla="*/ 1016215 w 1219415"/>
              <a:gd name="connsiteY50" fmla="*/ 107950 h 819150"/>
              <a:gd name="connsiteX51" fmla="*/ 1035265 w 1219415"/>
              <a:gd name="connsiteY51" fmla="*/ 114300 h 819150"/>
              <a:gd name="connsiteX52" fmla="*/ 1079715 w 1219415"/>
              <a:gd name="connsiteY52" fmla="*/ 101600 h 819150"/>
              <a:gd name="connsiteX53" fmla="*/ 1092415 w 1219415"/>
              <a:gd name="connsiteY53" fmla="*/ 82550 h 819150"/>
              <a:gd name="connsiteX54" fmla="*/ 1111465 w 1219415"/>
              <a:gd name="connsiteY54" fmla="*/ 69850 h 819150"/>
              <a:gd name="connsiteX55" fmla="*/ 1143215 w 1219415"/>
              <a:gd name="connsiteY55" fmla="*/ 38100 h 819150"/>
              <a:gd name="connsiteX56" fmla="*/ 1181315 w 1219415"/>
              <a:gd name="connsiteY56" fmla="*/ 25400 h 819150"/>
              <a:gd name="connsiteX57" fmla="*/ 1206715 w 1219415"/>
              <a:gd name="connsiteY57" fmla="*/ 31750 h 819150"/>
              <a:gd name="connsiteX58" fmla="*/ 1219415 w 1219415"/>
              <a:gd name="connsiteY58" fmla="*/ 69850 h 819150"/>
              <a:gd name="connsiteX59" fmla="*/ 1213065 w 1219415"/>
              <a:gd name="connsiteY59" fmla="*/ 101600 h 819150"/>
              <a:gd name="connsiteX60" fmla="*/ 1174965 w 1219415"/>
              <a:gd name="connsiteY60" fmla="*/ 120650 h 819150"/>
              <a:gd name="connsiteX61" fmla="*/ 1136865 w 1219415"/>
              <a:gd name="connsiteY61" fmla="*/ 146050 h 819150"/>
              <a:gd name="connsiteX62" fmla="*/ 1130515 w 1219415"/>
              <a:gd name="connsiteY62" fmla="*/ 234950 h 819150"/>
              <a:gd name="connsiteX63" fmla="*/ 1124165 w 1219415"/>
              <a:gd name="connsiteY63" fmla="*/ 254000 h 819150"/>
              <a:gd name="connsiteX64" fmla="*/ 1086065 w 1219415"/>
              <a:gd name="connsiteY64" fmla="*/ 279400 h 819150"/>
              <a:gd name="connsiteX65" fmla="*/ 1067015 w 1219415"/>
              <a:gd name="connsiteY65" fmla="*/ 292100 h 819150"/>
              <a:gd name="connsiteX66" fmla="*/ 1035265 w 1219415"/>
              <a:gd name="connsiteY66" fmla="*/ 323850 h 819150"/>
              <a:gd name="connsiteX67" fmla="*/ 1022565 w 1219415"/>
              <a:gd name="connsiteY67" fmla="*/ 342900 h 819150"/>
              <a:gd name="connsiteX68" fmla="*/ 984465 w 1219415"/>
              <a:gd name="connsiteY68" fmla="*/ 355600 h 819150"/>
              <a:gd name="connsiteX69" fmla="*/ 971765 w 1219415"/>
              <a:gd name="connsiteY69" fmla="*/ 374650 h 819150"/>
              <a:gd name="connsiteX70" fmla="*/ 965415 w 1219415"/>
              <a:gd name="connsiteY70" fmla="*/ 400050 h 819150"/>
              <a:gd name="connsiteX71" fmla="*/ 946365 w 1219415"/>
              <a:gd name="connsiteY71" fmla="*/ 406400 h 819150"/>
              <a:gd name="connsiteX72" fmla="*/ 908265 w 1219415"/>
              <a:gd name="connsiteY72" fmla="*/ 412750 h 819150"/>
              <a:gd name="connsiteX73" fmla="*/ 882865 w 1219415"/>
              <a:gd name="connsiteY73" fmla="*/ 419100 h 819150"/>
              <a:gd name="connsiteX74" fmla="*/ 838415 w 1219415"/>
              <a:gd name="connsiteY74" fmla="*/ 469900 h 819150"/>
              <a:gd name="connsiteX75" fmla="*/ 806665 w 1219415"/>
              <a:gd name="connsiteY75" fmla="*/ 463550 h 819150"/>
              <a:gd name="connsiteX76" fmla="*/ 787615 w 1219415"/>
              <a:gd name="connsiteY76" fmla="*/ 450850 h 819150"/>
              <a:gd name="connsiteX77" fmla="*/ 768565 w 1219415"/>
              <a:gd name="connsiteY77" fmla="*/ 444500 h 819150"/>
              <a:gd name="connsiteX78" fmla="*/ 705065 w 1219415"/>
              <a:gd name="connsiteY78" fmla="*/ 457200 h 819150"/>
              <a:gd name="connsiteX79" fmla="*/ 686015 w 1219415"/>
              <a:gd name="connsiteY79" fmla="*/ 469900 h 819150"/>
              <a:gd name="connsiteX80" fmla="*/ 641565 w 1219415"/>
              <a:gd name="connsiteY80" fmla="*/ 514350 h 819150"/>
              <a:gd name="connsiteX81" fmla="*/ 622515 w 1219415"/>
              <a:gd name="connsiteY81" fmla="*/ 552450 h 819150"/>
              <a:gd name="connsiteX82" fmla="*/ 584415 w 1219415"/>
              <a:gd name="connsiteY82" fmla="*/ 577850 h 819150"/>
              <a:gd name="connsiteX83" fmla="*/ 565365 w 1219415"/>
              <a:gd name="connsiteY83" fmla="*/ 596900 h 819150"/>
              <a:gd name="connsiteX84" fmla="*/ 527265 w 1219415"/>
              <a:gd name="connsiteY84" fmla="*/ 628650 h 819150"/>
              <a:gd name="connsiteX85" fmla="*/ 520915 w 1219415"/>
              <a:gd name="connsiteY85" fmla="*/ 647700 h 819150"/>
              <a:gd name="connsiteX86" fmla="*/ 514565 w 1219415"/>
              <a:gd name="connsiteY86" fmla="*/ 692150 h 819150"/>
              <a:gd name="connsiteX87" fmla="*/ 476465 w 1219415"/>
              <a:gd name="connsiteY87" fmla="*/ 711200 h 819150"/>
              <a:gd name="connsiteX88" fmla="*/ 457415 w 1219415"/>
              <a:gd name="connsiteY88" fmla="*/ 723900 h 819150"/>
              <a:gd name="connsiteX89" fmla="*/ 412965 w 1219415"/>
              <a:gd name="connsiteY89" fmla="*/ 774700 h 819150"/>
              <a:gd name="connsiteX90" fmla="*/ 381215 w 1219415"/>
              <a:gd name="connsiteY90" fmla="*/ 806450 h 819150"/>
              <a:gd name="connsiteX91" fmla="*/ 343115 w 1219415"/>
              <a:gd name="connsiteY91" fmla="*/ 819150 h 819150"/>
              <a:gd name="connsiteX92" fmla="*/ 222465 w 1219415"/>
              <a:gd name="connsiteY92" fmla="*/ 812800 h 819150"/>
              <a:gd name="connsiteX93" fmla="*/ 203415 w 1219415"/>
              <a:gd name="connsiteY93" fmla="*/ 800100 h 819150"/>
              <a:gd name="connsiteX94" fmla="*/ 197065 w 1219415"/>
              <a:gd name="connsiteY94" fmla="*/ 781050 h 819150"/>
              <a:gd name="connsiteX95" fmla="*/ 165315 w 1219415"/>
              <a:gd name="connsiteY95" fmla="*/ 787400 h 819150"/>
              <a:gd name="connsiteX96" fmla="*/ 152615 w 1219415"/>
              <a:gd name="connsiteY96" fmla="*/ 806450 h 819150"/>
              <a:gd name="connsiteX97" fmla="*/ 133565 w 1219415"/>
              <a:gd name="connsiteY97" fmla="*/ 819150 h 819150"/>
              <a:gd name="connsiteX98" fmla="*/ 108165 w 1219415"/>
              <a:gd name="connsiteY98" fmla="*/ 806450 h 819150"/>
              <a:gd name="connsiteX99" fmla="*/ 70065 w 1219415"/>
              <a:gd name="connsiteY99" fmla="*/ 781050 h 819150"/>
              <a:gd name="connsiteX100" fmla="*/ 12915 w 1219415"/>
              <a:gd name="connsiteY100" fmla="*/ 781050 h 819150"/>
              <a:gd name="connsiteX101" fmla="*/ 215 w 1219415"/>
              <a:gd name="connsiteY101" fmla="*/ 76200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415" h="819150">
                <a:moveTo>
                  <a:pt x="215" y="762000"/>
                </a:moveTo>
                <a:cubicBezTo>
                  <a:pt x="-843" y="753533"/>
                  <a:pt x="2099" y="740076"/>
                  <a:pt x="6565" y="730250"/>
                </a:cubicBezTo>
                <a:cubicBezTo>
                  <a:pt x="12881" y="716355"/>
                  <a:pt x="23498" y="704850"/>
                  <a:pt x="31965" y="692150"/>
                </a:cubicBezTo>
                <a:cubicBezTo>
                  <a:pt x="36198" y="685800"/>
                  <a:pt x="42252" y="680340"/>
                  <a:pt x="44665" y="673100"/>
                </a:cubicBezTo>
                <a:cubicBezTo>
                  <a:pt x="46782" y="666750"/>
                  <a:pt x="46282" y="658783"/>
                  <a:pt x="51015" y="654050"/>
                </a:cubicBezTo>
                <a:cubicBezTo>
                  <a:pt x="55748" y="649317"/>
                  <a:pt x="63715" y="649817"/>
                  <a:pt x="70065" y="647700"/>
                </a:cubicBezTo>
                <a:cubicBezTo>
                  <a:pt x="74298" y="641350"/>
                  <a:pt x="79352" y="635476"/>
                  <a:pt x="82765" y="628650"/>
                </a:cubicBezTo>
                <a:cubicBezTo>
                  <a:pt x="85758" y="622663"/>
                  <a:pt x="84934" y="614827"/>
                  <a:pt x="89115" y="609600"/>
                </a:cubicBezTo>
                <a:cubicBezTo>
                  <a:pt x="98067" y="598409"/>
                  <a:pt x="114666" y="594733"/>
                  <a:pt x="127215" y="590550"/>
                </a:cubicBezTo>
                <a:cubicBezTo>
                  <a:pt x="137798" y="592667"/>
                  <a:pt x="148494" y="594282"/>
                  <a:pt x="158965" y="596900"/>
                </a:cubicBezTo>
                <a:cubicBezTo>
                  <a:pt x="165459" y="598523"/>
                  <a:pt x="171322" y="603250"/>
                  <a:pt x="178015" y="603250"/>
                </a:cubicBezTo>
                <a:cubicBezTo>
                  <a:pt x="188808" y="603250"/>
                  <a:pt x="199182" y="599017"/>
                  <a:pt x="209765" y="596900"/>
                </a:cubicBezTo>
                <a:lnTo>
                  <a:pt x="228815" y="539750"/>
                </a:lnTo>
                <a:cubicBezTo>
                  <a:pt x="230932" y="533400"/>
                  <a:pt x="229596" y="524413"/>
                  <a:pt x="235165" y="520700"/>
                </a:cubicBezTo>
                <a:lnTo>
                  <a:pt x="254215" y="508000"/>
                </a:lnTo>
                <a:cubicBezTo>
                  <a:pt x="283328" y="464331"/>
                  <a:pt x="265135" y="474727"/>
                  <a:pt x="298665" y="463550"/>
                </a:cubicBezTo>
                <a:cubicBezTo>
                  <a:pt x="302898" y="457200"/>
                  <a:pt x="305969" y="449896"/>
                  <a:pt x="311365" y="444500"/>
                </a:cubicBezTo>
                <a:cubicBezTo>
                  <a:pt x="322203" y="433662"/>
                  <a:pt x="335262" y="429323"/>
                  <a:pt x="349465" y="425450"/>
                </a:cubicBezTo>
                <a:cubicBezTo>
                  <a:pt x="366304" y="420857"/>
                  <a:pt x="383706" y="418270"/>
                  <a:pt x="400265" y="412750"/>
                </a:cubicBezTo>
                <a:cubicBezTo>
                  <a:pt x="426555" y="403987"/>
                  <a:pt x="413746" y="410113"/>
                  <a:pt x="438365" y="393700"/>
                </a:cubicBezTo>
                <a:cubicBezTo>
                  <a:pt x="444715" y="395817"/>
                  <a:pt x="451846" y="396337"/>
                  <a:pt x="457415" y="400050"/>
                </a:cubicBezTo>
                <a:cubicBezTo>
                  <a:pt x="464887" y="405031"/>
                  <a:pt x="467830" y="416633"/>
                  <a:pt x="476465" y="419100"/>
                </a:cubicBezTo>
                <a:cubicBezTo>
                  <a:pt x="484856" y="421498"/>
                  <a:pt x="493398" y="414867"/>
                  <a:pt x="501865" y="412750"/>
                </a:cubicBezTo>
                <a:cubicBezTo>
                  <a:pt x="515568" y="371642"/>
                  <a:pt x="502422" y="377212"/>
                  <a:pt x="533615" y="368300"/>
                </a:cubicBezTo>
                <a:cubicBezTo>
                  <a:pt x="542006" y="365902"/>
                  <a:pt x="550548" y="364067"/>
                  <a:pt x="559015" y="361950"/>
                </a:cubicBezTo>
                <a:cubicBezTo>
                  <a:pt x="561132" y="355600"/>
                  <a:pt x="567851" y="349115"/>
                  <a:pt x="565365" y="342900"/>
                </a:cubicBezTo>
                <a:cubicBezTo>
                  <a:pt x="562531" y="335814"/>
                  <a:pt x="551083" y="336159"/>
                  <a:pt x="546315" y="330200"/>
                </a:cubicBezTo>
                <a:cubicBezTo>
                  <a:pt x="542134" y="324973"/>
                  <a:pt x="542082" y="317500"/>
                  <a:pt x="539965" y="311150"/>
                </a:cubicBezTo>
                <a:cubicBezTo>
                  <a:pt x="587791" y="279266"/>
                  <a:pt x="527008" y="316703"/>
                  <a:pt x="584415" y="292100"/>
                </a:cubicBezTo>
                <a:cubicBezTo>
                  <a:pt x="591430" y="289094"/>
                  <a:pt x="596639" y="282813"/>
                  <a:pt x="603465" y="279400"/>
                </a:cubicBezTo>
                <a:cubicBezTo>
                  <a:pt x="609452" y="276407"/>
                  <a:pt x="616165" y="275167"/>
                  <a:pt x="622515" y="273050"/>
                </a:cubicBezTo>
                <a:cubicBezTo>
                  <a:pt x="630982" y="275167"/>
                  <a:pt x="639524" y="277002"/>
                  <a:pt x="647915" y="279400"/>
                </a:cubicBezTo>
                <a:cubicBezTo>
                  <a:pt x="654351" y="281239"/>
                  <a:pt x="660272" y="285750"/>
                  <a:pt x="666965" y="285750"/>
                </a:cubicBezTo>
                <a:cubicBezTo>
                  <a:pt x="673658" y="285750"/>
                  <a:pt x="679665" y="281517"/>
                  <a:pt x="686015" y="279400"/>
                </a:cubicBezTo>
                <a:lnTo>
                  <a:pt x="698715" y="241300"/>
                </a:lnTo>
                <a:lnTo>
                  <a:pt x="705065" y="222250"/>
                </a:lnTo>
                <a:cubicBezTo>
                  <a:pt x="707182" y="203200"/>
                  <a:pt x="706766" y="183695"/>
                  <a:pt x="711415" y="165100"/>
                </a:cubicBezTo>
                <a:cubicBezTo>
                  <a:pt x="713266" y="157696"/>
                  <a:pt x="721015" y="153024"/>
                  <a:pt x="724115" y="146050"/>
                </a:cubicBezTo>
                <a:cubicBezTo>
                  <a:pt x="729552" y="133817"/>
                  <a:pt x="729389" y="119089"/>
                  <a:pt x="736815" y="107950"/>
                </a:cubicBezTo>
                <a:cubicBezTo>
                  <a:pt x="741048" y="101600"/>
                  <a:pt x="746102" y="95726"/>
                  <a:pt x="749515" y="88900"/>
                </a:cubicBezTo>
                <a:cubicBezTo>
                  <a:pt x="752508" y="82913"/>
                  <a:pt x="750638" y="74031"/>
                  <a:pt x="755865" y="69850"/>
                </a:cubicBezTo>
                <a:cubicBezTo>
                  <a:pt x="762680" y="64398"/>
                  <a:pt x="772798" y="65617"/>
                  <a:pt x="781265" y="63500"/>
                </a:cubicBezTo>
                <a:cubicBezTo>
                  <a:pt x="787615" y="59267"/>
                  <a:pt x="794919" y="56196"/>
                  <a:pt x="800315" y="50800"/>
                </a:cubicBezTo>
                <a:cubicBezTo>
                  <a:pt x="805711" y="45404"/>
                  <a:pt x="807272" y="36776"/>
                  <a:pt x="813015" y="31750"/>
                </a:cubicBezTo>
                <a:cubicBezTo>
                  <a:pt x="839888" y="8236"/>
                  <a:pt x="844000" y="8722"/>
                  <a:pt x="870165" y="0"/>
                </a:cubicBezTo>
                <a:cubicBezTo>
                  <a:pt x="876515" y="2117"/>
                  <a:pt x="884482" y="1617"/>
                  <a:pt x="889215" y="6350"/>
                </a:cubicBezTo>
                <a:cubicBezTo>
                  <a:pt x="893948" y="11083"/>
                  <a:pt x="890118" y="21509"/>
                  <a:pt x="895565" y="25400"/>
                </a:cubicBezTo>
                <a:cubicBezTo>
                  <a:pt x="906458" y="33181"/>
                  <a:pt x="920678" y="34853"/>
                  <a:pt x="933665" y="38100"/>
                </a:cubicBezTo>
                <a:cubicBezTo>
                  <a:pt x="965559" y="46073"/>
                  <a:pt x="950786" y="41690"/>
                  <a:pt x="978115" y="50800"/>
                </a:cubicBezTo>
                <a:cubicBezTo>
                  <a:pt x="982348" y="57150"/>
                  <a:pt x="987402" y="63024"/>
                  <a:pt x="990815" y="69850"/>
                </a:cubicBezTo>
                <a:cubicBezTo>
                  <a:pt x="1002465" y="93151"/>
                  <a:pt x="989131" y="89894"/>
                  <a:pt x="1016215" y="107950"/>
                </a:cubicBezTo>
                <a:cubicBezTo>
                  <a:pt x="1021784" y="111663"/>
                  <a:pt x="1028915" y="112183"/>
                  <a:pt x="1035265" y="114300"/>
                </a:cubicBezTo>
                <a:cubicBezTo>
                  <a:pt x="1036924" y="113885"/>
                  <a:pt x="1075574" y="104913"/>
                  <a:pt x="1079715" y="101600"/>
                </a:cubicBezTo>
                <a:cubicBezTo>
                  <a:pt x="1085674" y="96832"/>
                  <a:pt x="1087019" y="87946"/>
                  <a:pt x="1092415" y="82550"/>
                </a:cubicBezTo>
                <a:cubicBezTo>
                  <a:pt x="1097811" y="77154"/>
                  <a:pt x="1105115" y="74083"/>
                  <a:pt x="1111465" y="69850"/>
                </a:cubicBezTo>
                <a:cubicBezTo>
                  <a:pt x="1123051" y="52471"/>
                  <a:pt x="1123162" y="47012"/>
                  <a:pt x="1143215" y="38100"/>
                </a:cubicBezTo>
                <a:cubicBezTo>
                  <a:pt x="1155448" y="32663"/>
                  <a:pt x="1181315" y="25400"/>
                  <a:pt x="1181315" y="25400"/>
                </a:cubicBezTo>
                <a:cubicBezTo>
                  <a:pt x="1189782" y="27517"/>
                  <a:pt x="1201035" y="25124"/>
                  <a:pt x="1206715" y="31750"/>
                </a:cubicBezTo>
                <a:cubicBezTo>
                  <a:pt x="1215427" y="41914"/>
                  <a:pt x="1219415" y="69850"/>
                  <a:pt x="1219415" y="69850"/>
                </a:cubicBezTo>
                <a:cubicBezTo>
                  <a:pt x="1217298" y="80433"/>
                  <a:pt x="1218420" y="92229"/>
                  <a:pt x="1213065" y="101600"/>
                </a:cubicBezTo>
                <a:cubicBezTo>
                  <a:pt x="1205198" y="115367"/>
                  <a:pt x="1186562" y="114207"/>
                  <a:pt x="1174965" y="120650"/>
                </a:cubicBezTo>
                <a:cubicBezTo>
                  <a:pt x="1161622" y="128063"/>
                  <a:pt x="1136865" y="146050"/>
                  <a:pt x="1136865" y="146050"/>
                </a:cubicBezTo>
                <a:cubicBezTo>
                  <a:pt x="1134748" y="175683"/>
                  <a:pt x="1133986" y="205445"/>
                  <a:pt x="1130515" y="234950"/>
                </a:cubicBezTo>
                <a:cubicBezTo>
                  <a:pt x="1129733" y="241598"/>
                  <a:pt x="1128898" y="249267"/>
                  <a:pt x="1124165" y="254000"/>
                </a:cubicBezTo>
                <a:cubicBezTo>
                  <a:pt x="1113372" y="264793"/>
                  <a:pt x="1098765" y="270933"/>
                  <a:pt x="1086065" y="279400"/>
                </a:cubicBezTo>
                <a:lnTo>
                  <a:pt x="1067015" y="292100"/>
                </a:lnTo>
                <a:cubicBezTo>
                  <a:pt x="1033148" y="342900"/>
                  <a:pt x="1077598" y="281517"/>
                  <a:pt x="1035265" y="323850"/>
                </a:cubicBezTo>
                <a:cubicBezTo>
                  <a:pt x="1029869" y="329246"/>
                  <a:pt x="1029037" y="338855"/>
                  <a:pt x="1022565" y="342900"/>
                </a:cubicBezTo>
                <a:cubicBezTo>
                  <a:pt x="1011213" y="349995"/>
                  <a:pt x="984465" y="355600"/>
                  <a:pt x="984465" y="355600"/>
                </a:cubicBezTo>
                <a:cubicBezTo>
                  <a:pt x="980232" y="361950"/>
                  <a:pt x="974771" y="367635"/>
                  <a:pt x="971765" y="374650"/>
                </a:cubicBezTo>
                <a:cubicBezTo>
                  <a:pt x="968327" y="382672"/>
                  <a:pt x="970867" y="393235"/>
                  <a:pt x="965415" y="400050"/>
                </a:cubicBezTo>
                <a:cubicBezTo>
                  <a:pt x="961234" y="405277"/>
                  <a:pt x="952899" y="404948"/>
                  <a:pt x="946365" y="406400"/>
                </a:cubicBezTo>
                <a:cubicBezTo>
                  <a:pt x="933796" y="409193"/>
                  <a:pt x="920890" y="410225"/>
                  <a:pt x="908265" y="412750"/>
                </a:cubicBezTo>
                <a:cubicBezTo>
                  <a:pt x="899707" y="414462"/>
                  <a:pt x="891332" y="416983"/>
                  <a:pt x="882865" y="419100"/>
                </a:cubicBezTo>
                <a:cubicBezTo>
                  <a:pt x="853232" y="463550"/>
                  <a:pt x="870165" y="448733"/>
                  <a:pt x="838415" y="469900"/>
                </a:cubicBezTo>
                <a:cubicBezTo>
                  <a:pt x="827832" y="467783"/>
                  <a:pt x="816771" y="467340"/>
                  <a:pt x="806665" y="463550"/>
                </a:cubicBezTo>
                <a:cubicBezTo>
                  <a:pt x="799519" y="460870"/>
                  <a:pt x="794441" y="454263"/>
                  <a:pt x="787615" y="450850"/>
                </a:cubicBezTo>
                <a:cubicBezTo>
                  <a:pt x="781628" y="447857"/>
                  <a:pt x="774915" y="446617"/>
                  <a:pt x="768565" y="444500"/>
                </a:cubicBezTo>
                <a:cubicBezTo>
                  <a:pt x="759970" y="445933"/>
                  <a:pt x="717121" y="452033"/>
                  <a:pt x="705065" y="457200"/>
                </a:cubicBezTo>
                <a:cubicBezTo>
                  <a:pt x="698050" y="460206"/>
                  <a:pt x="692365" y="465667"/>
                  <a:pt x="686015" y="469900"/>
                </a:cubicBezTo>
                <a:cubicBezTo>
                  <a:pt x="656902" y="513569"/>
                  <a:pt x="675095" y="503173"/>
                  <a:pt x="641565" y="514350"/>
                </a:cubicBezTo>
                <a:cubicBezTo>
                  <a:pt x="637035" y="527939"/>
                  <a:pt x="634101" y="542313"/>
                  <a:pt x="622515" y="552450"/>
                </a:cubicBezTo>
                <a:cubicBezTo>
                  <a:pt x="611028" y="562501"/>
                  <a:pt x="595208" y="567057"/>
                  <a:pt x="584415" y="577850"/>
                </a:cubicBezTo>
                <a:cubicBezTo>
                  <a:pt x="578065" y="584200"/>
                  <a:pt x="572264" y="591151"/>
                  <a:pt x="565365" y="596900"/>
                </a:cubicBezTo>
                <a:cubicBezTo>
                  <a:pt x="512321" y="641103"/>
                  <a:pt x="582920" y="572995"/>
                  <a:pt x="527265" y="628650"/>
                </a:cubicBezTo>
                <a:cubicBezTo>
                  <a:pt x="525148" y="635000"/>
                  <a:pt x="522228" y="641136"/>
                  <a:pt x="520915" y="647700"/>
                </a:cubicBezTo>
                <a:cubicBezTo>
                  <a:pt x="517980" y="662376"/>
                  <a:pt x="520644" y="678473"/>
                  <a:pt x="514565" y="692150"/>
                </a:cubicBezTo>
                <a:cubicBezTo>
                  <a:pt x="509366" y="703849"/>
                  <a:pt x="485723" y="706571"/>
                  <a:pt x="476465" y="711200"/>
                </a:cubicBezTo>
                <a:cubicBezTo>
                  <a:pt x="469639" y="714613"/>
                  <a:pt x="463765" y="719667"/>
                  <a:pt x="457415" y="723900"/>
                </a:cubicBezTo>
                <a:cubicBezTo>
                  <a:pt x="427782" y="768350"/>
                  <a:pt x="444715" y="753533"/>
                  <a:pt x="412965" y="774700"/>
                </a:cubicBezTo>
                <a:cubicBezTo>
                  <a:pt x="401379" y="792079"/>
                  <a:pt x="401268" y="797538"/>
                  <a:pt x="381215" y="806450"/>
                </a:cubicBezTo>
                <a:cubicBezTo>
                  <a:pt x="368982" y="811887"/>
                  <a:pt x="343115" y="819150"/>
                  <a:pt x="343115" y="819150"/>
                </a:cubicBezTo>
                <a:cubicBezTo>
                  <a:pt x="302898" y="817033"/>
                  <a:pt x="262368" y="818241"/>
                  <a:pt x="222465" y="812800"/>
                </a:cubicBezTo>
                <a:cubicBezTo>
                  <a:pt x="214903" y="811769"/>
                  <a:pt x="208183" y="806059"/>
                  <a:pt x="203415" y="800100"/>
                </a:cubicBezTo>
                <a:cubicBezTo>
                  <a:pt x="199234" y="794873"/>
                  <a:pt x="199182" y="787400"/>
                  <a:pt x="197065" y="781050"/>
                </a:cubicBezTo>
                <a:cubicBezTo>
                  <a:pt x="186482" y="783167"/>
                  <a:pt x="174686" y="782045"/>
                  <a:pt x="165315" y="787400"/>
                </a:cubicBezTo>
                <a:cubicBezTo>
                  <a:pt x="158689" y="791186"/>
                  <a:pt x="158011" y="801054"/>
                  <a:pt x="152615" y="806450"/>
                </a:cubicBezTo>
                <a:cubicBezTo>
                  <a:pt x="147219" y="811846"/>
                  <a:pt x="139915" y="814917"/>
                  <a:pt x="133565" y="819150"/>
                </a:cubicBezTo>
                <a:cubicBezTo>
                  <a:pt x="125098" y="814917"/>
                  <a:pt x="116282" y="811320"/>
                  <a:pt x="108165" y="806450"/>
                </a:cubicBezTo>
                <a:cubicBezTo>
                  <a:pt x="95077" y="798597"/>
                  <a:pt x="70065" y="781050"/>
                  <a:pt x="70065" y="781050"/>
                </a:cubicBezTo>
                <a:cubicBezTo>
                  <a:pt x="49197" y="788006"/>
                  <a:pt x="37619" y="795167"/>
                  <a:pt x="12915" y="781050"/>
                </a:cubicBezTo>
                <a:cubicBezTo>
                  <a:pt x="5896" y="777039"/>
                  <a:pt x="1273" y="770467"/>
                  <a:pt x="215" y="762000"/>
                </a:cubicBezTo>
                <a:close/>
              </a:path>
            </a:pathLst>
          </a:custGeom>
          <a:noFill/>
          <a:ln w="12700" cmpd="sng">
            <a:solidFill>
              <a:schemeClr val="accent2">
                <a:lumMod val="40000"/>
                <a:lumOff val="6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2" name="Freeform 11"/>
          <p:cNvSpPr/>
          <p:nvPr/>
        </p:nvSpPr>
        <p:spPr>
          <a:xfrm>
            <a:off x="4337050" y="3422650"/>
            <a:ext cx="1759230" cy="2159000"/>
          </a:xfrm>
          <a:custGeom>
            <a:avLst/>
            <a:gdLst>
              <a:gd name="connsiteX0" fmla="*/ 38100 w 1759230"/>
              <a:gd name="connsiteY0" fmla="*/ 1047750 h 2159000"/>
              <a:gd name="connsiteX1" fmla="*/ 69850 w 1759230"/>
              <a:gd name="connsiteY1" fmla="*/ 1041400 h 2159000"/>
              <a:gd name="connsiteX2" fmla="*/ 57150 w 1759230"/>
              <a:gd name="connsiteY2" fmla="*/ 1022350 h 2159000"/>
              <a:gd name="connsiteX3" fmla="*/ 19050 w 1759230"/>
              <a:gd name="connsiteY3" fmla="*/ 996950 h 2159000"/>
              <a:gd name="connsiteX4" fmla="*/ 0 w 1759230"/>
              <a:gd name="connsiteY4" fmla="*/ 984250 h 2159000"/>
              <a:gd name="connsiteX5" fmla="*/ 6350 w 1759230"/>
              <a:gd name="connsiteY5" fmla="*/ 946150 h 2159000"/>
              <a:gd name="connsiteX6" fmla="*/ 44450 w 1759230"/>
              <a:gd name="connsiteY6" fmla="*/ 920750 h 2159000"/>
              <a:gd name="connsiteX7" fmla="*/ 50800 w 1759230"/>
              <a:gd name="connsiteY7" fmla="*/ 901700 h 2159000"/>
              <a:gd name="connsiteX8" fmla="*/ 63500 w 1759230"/>
              <a:gd name="connsiteY8" fmla="*/ 882650 h 2159000"/>
              <a:gd name="connsiteX9" fmla="*/ 69850 w 1759230"/>
              <a:gd name="connsiteY9" fmla="*/ 857250 h 2159000"/>
              <a:gd name="connsiteX10" fmla="*/ 76200 w 1759230"/>
              <a:gd name="connsiteY10" fmla="*/ 838200 h 2159000"/>
              <a:gd name="connsiteX11" fmla="*/ 88900 w 1759230"/>
              <a:gd name="connsiteY11" fmla="*/ 698500 h 2159000"/>
              <a:gd name="connsiteX12" fmla="*/ 101600 w 1759230"/>
              <a:gd name="connsiteY12" fmla="*/ 660400 h 2159000"/>
              <a:gd name="connsiteX13" fmla="*/ 107950 w 1759230"/>
              <a:gd name="connsiteY13" fmla="*/ 641350 h 2159000"/>
              <a:gd name="connsiteX14" fmla="*/ 82550 w 1759230"/>
              <a:gd name="connsiteY14" fmla="*/ 615950 h 2159000"/>
              <a:gd name="connsiteX15" fmla="*/ 69850 w 1759230"/>
              <a:gd name="connsiteY15" fmla="*/ 596900 h 2159000"/>
              <a:gd name="connsiteX16" fmla="*/ 50800 w 1759230"/>
              <a:gd name="connsiteY16" fmla="*/ 584200 h 2159000"/>
              <a:gd name="connsiteX17" fmla="*/ 44450 w 1759230"/>
              <a:gd name="connsiteY17" fmla="*/ 533400 h 2159000"/>
              <a:gd name="connsiteX18" fmla="*/ 82550 w 1759230"/>
              <a:gd name="connsiteY18" fmla="*/ 514350 h 2159000"/>
              <a:gd name="connsiteX19" fmla="*/ 120650 w 1759230"/>
              <a:gd name="connsiteY19" fmla="*/ 488950 h 2159000"/>
              <a:gd name="connsiteX20" fmla="*/ 146050 w 1759230"/>
              <a:gd name="connsiteY20" fmla="*/ 412750 h 2159000"/>
              <a:gd name="connsiteX21" fmla="*/ 152400 w 1759230"/>
              <a:gd name="connsiteY21" fmla="*/ 393700 h 2159000"/>
              <a:gd name="connsiteX22" fmla="*/ 203200 w 1759230"/>
              <a:gd name="connsiteY22" fmla="*/ 374650 h 2159000"/>
              <a:gd name="connsiteX23" fmla="*/ 209550 w 1759230"/>
              <a:gd name="connsiteY23" fmla="*/ 298450 h 2159000"/>
              <a:gd name="connsiteX24" fmla="*/ 222250 w 1759230"/>
              <a:gd name="connsiteY24" fmla="*/ 279400 h 2159000"/>
              <a:gd name="connsiteX25" fmla="*/ 241300 w 1759230"/>
              <a:gd name="connsiteY25" fmla="*/ 196850 h 2159000"/>
              <a:gd name="connsiteX26" fmla="*/ 254000 w 1759230"/>
              <a:gd name="connsiteY26" fmla="*/ 177800 h 2159000"/>
              <a:gd name="connsiteX27" fmla="*/ 292100 w 1759230"/>
              <a:gd name="connsiteY27" fmla="*/ 165100 h 2159000"/>
              <a:gd name="connsiteX28" fmla="*/ 298450 w 1759230"/>
              <a:gd name="connsiteY28" fmla="*/ 139700 h 2159000"/>
              <a:gd name="connsiteX29" fmla="*/ 304800 w 1759230"/>
              <a:gd name="connsiteY29" fmla="*/ 107950 h 2159000"/>
              <a:gd name="connsiteX30" fmla="*/ 317500 w 1759230"/>
              <a:gd name="connsiteY30" fmla="*/ 69850 h 2159000"/>
              <a:gd name="connsiteX31" fmla="*/ 336550 w 1759230"/>
              <a:gd name="connsiteY31" fmla="*/ 63500 h 2159000"/>
              <a:gd name="connsiteX32" fmla="*/ 349250 w 1759230"/>
              <a:gd name="connsiteY32" fmla="*/ 44450 h 2159000"/>
              <a:gd name="connsiteX33" fmla="*/ 387350 w 1759230"/>
              <a:gd name="connsiteY33" fmla="*/ 25400 h 2159000"/>
              <a:gd name="connsiteX34" fmla="*/ 406400 w 1759230"/>
              <a:gd name="connsiteY34" fmla="*/ 12700 h 2159000"/>
              <a:gd name="connsiteX35" fmla="*/ 444500 w 1759230"/>
              <a:gd name="connsiteY35" fmla="*/ 0 h 2159000"/>
              <a:gd name="connsiteX36" fmla="*/ 457200 w 1759230"/>
              <a:gd name="connsiteY36" fmla="*/ 19050 h 2159000"/>
              <a:gd name="connsiteX37" fmla="*/ 469900 w 1759230"/>
              <a:gd name="connsiteY37" fmla="*/ 95250 h 2159000"/>
              <a:gd name="connsiteX38" fmla="*/ 476250 w 1759230"/>
              <a:gd name="connsiteY38" fmla="*/ 171450 h 2159000"/>
              <a:gd name="connsiteX39" fmla="*/ 482600 w 1759230"/>
              <a:gd name="connsiteY39" fmla="*/ 190500 h 2159000"/>
              <a:gd name="connsiteX40" fmla="*/ 501650 w 1759230"/>
              <a:gd name="connsiteY40" fmla="*/ 203200 h 2159000"/>
              <a:gd name="connsiteX41" fmla="*/ 539750 w 1759230"/>
              <a:gd name="connsiteY41" fmla="*/ 228600 h 2159000"/>
              <a:gd name="connsiteX42" fmla="*/ 584200 w 1759230"/>
              <a:gd name="connsiteY42" fmla="*/ 222250 h 2159000"/>
              <a:gd name="connsiteX43" fmla="*/ 603250 w 1759230"/>
              <a:gd name="connsiteY43" fmla="*/ 254000 h 2159000"/>
              <a:gd name="connsiteX44" fmla="*/ 565150 w 1759230"/>
              <a:gd name="connsiteY44" fmla="*/ 266700 h 2159000"/>
              <a:gd name="connsiteX45" fmla="*/ 546100 w 1759230"/>
              <a:gd name="connsiteY45" fmla="*/ 279400 h 2159000"/>
              <a:gd name="connsiteX46" fmla="*/ 571500 w 1759230"/>
              <a:gd name="connsiteY46" fmla="*/ 304800 h 2159000"/>
              <a:gd name="connsiteX47" fmla="*/ 609600 w 1759230"/>
              <a:gd name="connsiteY47" fmla="*/ 330200 h 2159000"/>
              <a:gd name="connsiteX48" fmla="*/ 622300 w 1759230"/>
              <a:gd name="connsiteY48" fmla="*/ 368300 h 2159000"/>
              <a:gd name="connsiteX49" fmla="*/ 628650 w 1759230"/>
              <a:gd name="connsiteY49" fmla="*/ 387350 h 2159000"/>
              <a:gd name="connsiteX50" fmla="*/ 647700 w 1759230"/>
              <a:gd name="connsiteY50" fmla="*/ 393700 h 2159000"/>
              <a:gd name="connsiteX51" fmla="*/ 679450 w 1759230"/>
              <a:gd name="connsiteY51" fmla="*/ 400050 h 2159000"/>
              <a:gd name="connsiteX52" fmla="*/ 698500 w 1759230"/>
              <a:gd name="connsiteY52" fmla="*/ 457200 h 2159000"/>
              <a:gd name="connsiteX53" fmla="*/ 704850 w 1759230"/>
              <a:gd name="connsiteY53" fmla="*/ 476250 h 2159000"/>
              <a:gd name="connsiteX54" fmla="*/ 723900 w 1759230"/>
              <a:gd name="connsiteY54" fmla="*/ 488950 h 2159000"/>
              <a:gd name="connsiteX55" fmla="*/ 755650 w 1759230"/>
              <a:gd name="connsiteY55" fmla="*/ 533400 h 2159000"/>
              <a:gd name="connsiteX56" fmla="*/ 774700 w 1759230"/>
              <a:gd name="connsiteY56" fmla="*/ 546100 h 2159000"/>
              <a:gd name="connsiteX57" fmla="*/ 781050 w 1759230"/>
              <a:gd name="connsiteY57" fmla="*/ 565150 h 2159000"/>
              <a:gd name="connsiteX58" fmla="*/ 742950 w 1759230"/>
              <a:gd name="connsiteY58" fmla="*/ 641350 h 2159000"/>
              <a:gd name="connsiteX59" fmla="*/ 736600 w 1759230"/>
              <a:gd name="connsiteY59" fmla="*/ 660400 h 2159000"/>
              <a:gd name="connsiteX60" fmla="*/ 742950 w 1759230"/>
              <a:gd name="connsiteY60" fmla="*/ 679450 h 2159000"/>
              <a:gd name="connsiteX61" fmla="*/ 762000 w 1759230"/>
              <a:gd name="connsiteY61" fmla="*/ 685800 h 2159000"/>
              <a:gd name="connsiteX62" fmla="*/ 819150 w 1759230"/>
              <a:gd name="connsiteY62" fmla="*/ 692150 h 2159000"/>
              <a:gd name="connsiteX63" fmla="*/ 806450 w 1759230"/>
              <a:gd name="connsiteY63" fmla="*/ 755650 h 2159000"/>
              <a:gd name="connsiteX64" fmla="*/ 787400 w 1759230"/>
              <a:gd name="connsiteY64" fmla="*/ 793750 h 2159000"/>
              <a:gd name="connsiteX65" fmla="*/ 831850 w 1759230"/>
              <a:gd name="connsiteY65" fmla="*/ 838200 h 2159000"/>
              <a:gd name="connsiteX66" fmla="*/ 850900 w 1759230"/>
              <a:gd name="connsiteY66" fmla="*/ 850900 h 2159000"/>
              <a:gd name="connsiteX67" fmla="*/ 876300 w 1759230"/>
              <a:gd name="connsiteY67" fmla="*/ 889000 h 2159000"/>
              <a:gd name="connsiteX68" fmla="*/ 889000 w 1759230"/>
              <a:gd name="connsiteY68" fmla="*/ 908050 h 2159000"/>
              <a:gd name="connsiteX69" fmla="*/ 908050 w 1759230"/>
              <a:gd name="connsiteY69" fmla="*/ 914400 h 2159000"/>
              <a:gd name="connsiteX70" fmla="*/ 1028700 w 1759230"/>
              <a:gd name="connsiteY70" fmla="*/ 958850 h 2159000"/>
              <a:gd name="connsiteX71" fmla="*/ 1035050 w 1759230"/>
              <a:gd name="connsiteY71" fmla="*/ 977900 h 2159000"/>
              <a:gd name="connsiteX72" fmla="*/ 1016000 w 1759230"/>
              <a:gd name="connsiteY72" fmla="*/ 1041400 h 2159000"/>
              <a:gd name="connsiteX73" fmla="*/ 1041400 w 1759230"/>
              <a:gd name="connsiteY73" fmla="*/ 1117600 h 2159000"/>
              <a:gd name="connsiteX74" fmla="*/ 1085850 w 1759230"/>
              <a:gd name="connsiteY74" fmla="*/ 1111250 h 2159000"/>
              <a:gd name="connsiteX75" fmla="*/ 1104900 w 1759230"/>
              <a:gd name="connsiteY75" fmla="*/ 1104900 h 2159000"/>
              <a:gd name="connsiteX76" fmla="*/ 1123950 w 1759230"/>
              <a:gd name="connsiteY76" fmla="*/ 1092200 h 2159000"/>
              <a:gd name="connsiteX77" fmla="*/ 1276350 w 1759230"/>
              <a:gd name="connsiteY77" fmla="*/ 1085850 h 2159000"/>
              <a:gd name="connsiteX78" fmla="*/ 1301750 w 1759230"/>
              <a:gd name="connsiteY78" fmla="*/ 1092200 h 2159000"/>
              <a:gd name="connsiteX79" fmla="*/ 1314450 w 1759230"/>
              <a:gd name="connsiteY79" fmla="*/ 1130300 h 2159000"/>
              <a:gd name="connsiteX80" fmla="*/ 1327150 w 1759230"/>
              <a:gd name="connsiteY80" fmla="*/ 1168400 h 2159000"/>
              <a:gd name="connsiteX81" fmla="*/ 1333500 w 1759230"/>
              <a:gd name="connsiteY81" fmla="*/ 1187450 h 2159000"/>
              <a:gd name="connsiteX82" fmla="*/ 1339850 w 1759230"/>
              <a:gd name="connsiteY82" fmla="*/ 1206500 h 2159000"/>
              <a:gd name="connsiteX83" fmla="*/ 1377950 w 1759230"/>
              <a:gd name="connsiteY83" fmla="*/ 1231900 h 2159000"/>
              <a:gd name="connsiteX84" fmla="*/ 1397000 w 1759230"/>
              <a:gd name="connsiteY84" fmla="*/ 1244600 h 2159000"/>
              <a:gd name="connsiteX85" fmla="*/ 1422400 w 1759230"/>
              <a:gd name="connsiteY85" fmla="*/ 1282700 h 2159000"/>
              <a:gd name="connsiteX86" fmla="*/ 1536700 w 1759230"/>
              <a:gd name="connsiteY86" fmla="*/ 1308100 h 2159000"/>
              <a:gd name="connsiteX87" fmla="*/ 1555750 w 1759230"/>
              <a:gd name="connsiteY87" fmla="*/ 1327150 h 2159000"/>
              <a:gd name="connsiteX88" fmla="*/ 1574800 w 1759230"/>
              <a:gd name="connsiteY88" fmla="*/ 1339850 h 2159000"/>
              <a:gd name="connsiteX89" fmla="*/ 1644650 w 1759230"/>
              <a:gd name="connsiteY89" fmla="*/ 1352550 h 2159000"/>
              <a:gd name="connsiteX90" fmla="*/ 1670050 w 1759230"/>
              <a:gd name="connsiteY90" fmla="*/ 1390650 h 2159000"/>
              <a:gd name="connsiteX91" fmla="*/ 1682750 w 1759230"/>
              <a:gd name="connsiteY91" fmla="*/ 1409700 h 2159000"/>
              <a:gd name="connsiteX92" fmla="*/ 1720850 w 1759230"/>
              <a:gd name="connsiteY92" fmla="*/ 1435100 h 2159000"/>
              <a:gd name="connsiteX93" fmla="*/ 1739900 w 1759230"/>
              <a:gd name="connsiteY93" fmla="*/ 1447800 h 2159000"/>
              <a:gd name="connsiteX94" fmla="*/ 1752600 w 1759230"/>
              <a:gd name="connsiteY94" fmla="*/ 1466850 h 2159000"/>
              <a:gd name="connsiteX95" fmla="*/ 1752600 w 1759230"/>
              <a:gd name="connsiteY95" fmla="*/ 1619250 h 2159000"/>
              <a:gd name="connsiteX96" fmla="*/ 1746250 w 1759230"/>
              <a:gd name="connsiteY96" fmla="*/ 1638300 h 2159000"/>
              <a:gd name="connsiteX97" fmla="*/ 1708150 w 1759230"/>
              <a:gd name="connsiteY97" fmla="*/ 1663700 h 2159000"/>
              <a:gd name="connsiteX98" fmla="*/ 1689100 w 1759230"/>
              <a:gd name="connsiteY98" fmla="*/ 1676400 h 2159000"/>
              <a:gd name="connsiteX99" fmla="*/ 1670050 w 1759230"/>
              <a:gd name="connsiteY99" fmla="*/ 1689100 h 2159000"/>
              <a:gd name="connsiteX100" fmla="*/ 1663700 w 1759230"/>
              <a:gd name="connsiteY100" fmla="*/ 1752600 h 2159000"/>
              <a:gd name="connsiteX101" fmla="*/ 1638300 w 1759230"/>
              <a:gd name="connsiteY101" fmla="*/ 1765300 h 2159000"/>
              <a:gd name="connsiteX102" fmla="*/ 1600200 w 1759230"/>
              <a:gd name="connsiteY102" fmla="*/ 1790700 h 2159000"/>
              <a:gd name="connsiteX103" fmla="*/ 1562100 w 1759230"/>
              <a:gd name="connsiteY103" fmla="*/ 1803400 h 2159000"/>
              <a:gd name="connsiteX104" fmla="*/ 1536700 w 1759230"/>
              <a:gd name="connsiteY104" fmla="*/ 1828800 h 2159000"/>
              <a:gd name="connsiteX105" fmla="*/ 1517650 w 1759230"/>
              <a:gd name="connsiteY105" fmla="*/ 1841500 h 2159000"/>
              <a:gd name="connsiteX106" fmla="*/ 1219200 w 1759230"/>
              <a:gd name="connsiteY106" fmla="*/ 1847850 h 2159000"/>
              <a:gd name="connsiteX107" fmla="*/ 1187450 w 1759230"/>
              <a:gd name="connsiteY107" fmla="*/ 1873250 h 2159000"/>
              <a:gd name="connsiteX108" fmla="*/ 1149350 w 1759230"/>
              <a:gd name="connsiteY108" fmla="*/ 1892300 h 2159000"/>
              <a:gd name="connsiteX109" fmla="*/ 1117600 w 1759230"/>
              <a:gd name="connsiteY109" fmla="*/ 1885950 h 2159000"/>
              <a:gd name="connsiteX110" fmla="*/ 1079500 w 1759230"/>
              <a:gd name="connsiteY110" fmla="*/ 1873250 h 2159000"/>
              <a:gd name="connsiteX111" fmla="*/ 1066800 w 1759230"/>
              <a:gd name="connsiteY111" fmla="*/ 1892300 h 2159000"/>
              <a:gd name="connsiteX112" fmla="*/ 1079500 w 1759230"/>
              <a:gd name="connsiteY112" fmla="*/ 1943100 h 2159000"/>
              <a:gd name="connsiteX113" fmla="*/ 1060450 w 1759230"/>
              <a:gd name="connsiteY113" fmla="*/ 1993900 h 2159000"/>
              <a:gd name="connsiteX114" fmla="*/ 1041400 w 1759230"/>
              <a:gd name="connsiteY114" fmla="*/ 2000250 h 2159000"/>
              <a:gd name="connsiteX115" fmla="*/ 1028700 w 1759230"/>
              <a:gd name="connsiteY115" fmla="*/ 2019300 h 2159000"/>
              <a:gd name="connsiteX116" fmla="*/ 1009650 w 1759230"/>
              <a:gd name="connsiteY116" fmla="*/ 2032000 h 2159000"/>
              <a:gd name="connsiteX117" fmla="*/ 984250 w 1759230"/>
              <a:gd name="connsiteY117" fmla="*/ 2070100 h 2159000"/>
              <a:gd name="connsiteX118" fmla="*/ 939800 w 1759230"/>
              <a:gd name="connsiteY118" fmla="*/ 2095500 h 2159000"/>
              <a:gd name="connsiteX119" fmla="*/ 882650 w 1759230"/>
              <a:gd name="connsiteY119" fmla="*/ 2139950 h 2159000"/>
              <a:gd name="connsiteX120" fmla="*/ 844550 w 1759230"/>
              <a:gd name="connsiteY120" fmla="*/ 2152650 h 2159000"/>
              <a:gd name="connsiteX121" fmla="*/ 825500 w 1759230"/>
              <a:gd name="connsiteY121" fmla="*/ 2159000 h 2159000"/>
              <a:gd name="connsiteX122" fmla="*/ 781050 w 1759230"/>
              <a:gd name="connsiteY122" fmla="*/ 2152650 h 2159000"/>
              <a:gd name="connsiteX123" fmla="*/ 774700 w 1759230"/>
              <a:gd name="connsiteY123" fmla="*/ 2133600 h 2159000"/>
              <a:gd name="connsiteX124" fmla="*/ 736600 w 1759230"/>
              <a:gd name="connsiteY124" fmla="*/ 2139950 h 2159000"/>
              <a:gd name="connsiteX125" fmla="*/ 755650 w 1759230"/>
              <a:gd name="connsiteY125" fmla="*/ 2120900 h 2159000"/>
              <a:gd name="connsiteX126" fmla="*/ 717550 w 1759230"/>
              <a:gd name="connsiteY126" fmla="*/ 2114550 h 2159000"/>
              <a:gd name="connsiteX127" fmla="*/ 673100 w 1759230"/>
              <a:gd name="connsiteY127" fmla="*/ 2101850 h 2159000"/>
              <a:gd name="connsiteX128" fmla="*/ 660400 w 1759230"/>
              <a:gd name="connsiteY128" fmla="*/ 2082800 h 2159000"/>
              <a:gd name="connsiteX129" fmla="*/ 622300 w 1759230"/>
              <a:gd name="connsiteY129" fmla="*/ 2057400 h 2159000"/>
              <a:gd name="connsiteX130" fmla="*/ 603250 w 1759230"/>
              <a:gd name="connsiteY130" fmla="*/ 2019300 h 2159000"/>
              <a:gd name="connsiteX131" fmla="*/ 596900 w 1759230"/>
              <a:gd name="connsiteY131" fmla="*/ 2000250 h 2159000"/>
              <a:gd name="connsiteX132" fmla="*/ 571500 w 1759230"/>
              <a:gd name="connsiteY132" fmla="*/ 1962150 h 2159000"/>
              <a:gd name="connsiteX133" fmla="*/ 558800 w 1759230"/>
              <a:gd name="connsiteY133" fmla="*/ 1943100 h 2159000"/>
              <a:gd name="connsiteX134" fmla="*/ 552450 w 1759230"/>
              <a:gd name="connsiteY134" fmla="*/ 1816100 h 2159000"/>
              <a:gd name="connsiteX135" fmla="*/ 539750 w 1759230"/>
              <a:gd name="connsiteY135" fmla="*/ 1778000 h 2159000"/>
              <a:gd name="connsiteX136" fmla="*/ 501650 w 1759230"/>
              <a:gd name="connsiteY136" fmla="*/ 1752600 h 2159000"/>
              <a:gd name="connsiteX137" fmla="*/ 495300 w 1759230"/>
              <a:gd name="connsiteY137" fmla="*/ 1733550 h 2159000"/>
              <a:gd name="connsiteX138" fmla="*/ 463550 w 1759230"/>
              <a:gd name="connsiteY138" fmla="*/ 1695450 h 2159000"/>
              <a:gd name="connsiteX139" fmla="*/ 450850 w 1759230"/>
              <a:gd name="connsiteY139" fmla="*/ 1657350 h 2159000"/>
              <a:gd name="connsiteX140" fmla="*/ 457200 w 1759230"/>
              <a:gd name="connsiteY140" fmla="*/ 1619250 h 2159000"/>
              <a:gd name="connsiteX141" fmla="*/ 488950 w 1759230"/>
              <a:gd name="connsiteY141" fmla="*/ 1593850 h 2159000"/>
              <a:gd name="connsiteX142" fmla="*/ 508000 w 1759230"/>
              <a:gd name="connsiteY142" fmla="*/ 1581150 h 2159000"/>
              <a:gd name="connsiteX143" fmla="*/ 527050 w 1759230"/>
              <a:gd name="connsiteY143" fmla="*/ 1574800 h 2159000"/>
              <a:gd name="connsiteX144" fmla="*/ 577850 w 1759230"/>
              <a:gd name="connsiteY144" fmla="*/ 1562100 h 2159000"/>
              <a:gd name="connsiteX145" fmla="*/ 622300 w 1759230"/>
              <a:gd name="connsiteY145" fmla="*/ 1517650 h 2159000"/>
              <a:gd name="connsiteX146" fmla="*/ 654050 w 1759230"/>
              <a:gd name="connsiteY146" fmla="*/ 1524000 h 2159000"/>
              <a:gd name="connsiteX147" fmla="*/ 673100 w 1759230"/>
              <a:gd name="connsiteY147" fmla="*/ 1536700 h 2159000"/>
              <a:gd name="connsiteX148" fmla="*/ 692150 w 1759230"/>
              <a:gd name="connsiteY148" fmla="*/ 1543050 h 2159000"/>
              <a:gd name="connsiteX149" fmla="*/ 698500 w 1759230"/>
              <a:gd name="connsiteY149" fmla="*/ 1524000 h 2159000"/>
              <a:gd name="connsiteX150" fmla="*/ 685800 w 1759230"/>
              <a:gd name="connsiteY150" fmla="*/ 1485900 h 2159000"/>
              <a:gd name="connsiteX151" fmla="*/ 628650 w 1759230"/>
              <a:gd name="connsiteY151" fmla="*/ 1441450 h 2159000"/>
              <a:gd name="connsiteX152" fmla="*/ 615950 w 1759230"/>
              <a:gd name="connsiteY152" fmla="*/ 1339850 h 2159000"/>
              <a:gd name="connsiteX153" fmla="*/ 609600 w 1759230"/>
              <a:gd name="connsiteY153" fmla="*/ 1314450 h 2159000"/>
              <a:gd name="connsiteX154" fmla="*/ 552450 w 1759230"/>
              <a:gd name="connsiteY154" fmla="*/ 1282700 h 2159000"/>
              <a:gd name="connsiteX155" fmla="*/ 533400 w 1759230"/>
              <a:gd name="connsiteY155" fmla="*/ 1270000 h 2159000"/>
              <a:gd name="connsiteX156" fmla="*/ 520700 w 1759230"/>
              <a:gd name="connsiteY156" fmla="*/ 1231900 h 2159000"/>
              <a:gd name="connsiteX157" fmla="*/ 482600 w 1759230"/>
              <a:gd name="connsiteY157" fmla="*/ 1200150 h 2159000"/>
              <a:gd name="connsiteX158" fmla="*/ 463550 w 1759230"/>
              <a:gd name="connsiteY158" fmla="*/ 1162050 h 2159000"/>
              <a:gd name="connsiteX159" fmla="*/ 406400 w 1759230"/>
              <a:gd name="connsiteY159" fmla="*/ 1117600 h 2159000"/>
              <a:gd name="connsiteX160" fmla="*/ 349250 w 1759230"/>
              <a:gd name="connsiteY160" fmla="*/ 1111250 h 2159000"/>
              <a:gd name="connsiteX161" fmla="*/ 330200 w 1759230"/>
              <a:gd name="connsiteY161" fmla="*/ 1098550 h 2159000"/>
              <a:gd name="connsiteX162" fmla="*/ 247650 w 1759230"/>
              <a:gd name="connsiteY162" fmla="*/ 1111250 h 2159000"/>
              <a:gd name="connsiteX163" fmla="*/ 209550 w 1759230"/>
              <a:gd name="connsiteY163" fmla="*/ 1117600 h 2159000"/>
              <a:gd name="connsiteX164" fmla="*/ 171450 w 1759230"/>
              <a:gd name="connsiteY164" fmla="*/ 1130300 h 2159000"/>
              <a:gd name="connsiteX165" fmla="*/ 133350 w 1759230"/>
              <a:gd name="connsiteY165" fmla="*/ 1117600 h 2159000"/>
              <a:gd name="connsiteX166" fmla="*/ 107950 w 1759230"/>
              <a:gd name="connsiteY166" fmla="*/ 1085850 h 2159000"/>
              <a:gd name="connsiteX167" fmla="*/ 38100 w 1759230"/>
              <a:gd name="connsiteY167" fmla="*/ 104775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759230" h="2159000">
                <a:moveTo>
                  <a:pt x="38100" y="1047750"/>
                </a:moveTo>
                <a:cubicBezTo>
                  <a:pt x="31750" y="1040342"/>
                  <a:pt x="63374" y="1050034"/>
                  <a:pt x="69850" y="1041400"/>
                </a:cubicBezTo>
                <a:cubicBezTo>
                  <a:pt x="74429" y="1035295"/>
                  <a:pt x="62893" y="1027376"/>
                  <a:pt x="57150" y="1022350"/>
                </a:cubicBezTo>
                <a:cubicBezTo>
                  <a:pt x="45663" y="1012299"/>
                  <a:pt x="31750" y="1005417"/>
                  <a:pt x="19050" y="996950"/>
                </a:cubicBezTo>
                <a:lnTo>
                  <a:pt x="0" y="984250"/>
                </a:lnTo>
                <a:cubicBezTo>
                  <a:pt x="2117" y="971550"/>
                  <a:pt x="-1033" y="956698"/>
                  <a:pt x="6350" y="946150"/>
                </a:cubicBezTo>
                <a:cubicBezTo>
                  <a:pt x="15103" y="933646"/>
                  <a:pt x="44450" y="920750"/>
                  <a:pt x="44450" y="920750"/>
                </a:cubicBezTo>
                <a:cubicBezTo>
                  <a:pt x="46567" y="914400"/>
                  <a:pt x="47807" y="907687"/>
                  <a:pt x="50800" y="901700"/>
                </a:cubicBezTo>
                <a:cubicBezTo>
                  <a:pt x="54213" y="894874"/>
                  <a:pt x="60494" y="889665"/>
                  <a:pt x="63500" y="882650"/>
                </a:cubicBezTo>
                <a:cubicBezTo>
                  <a:pt x="66938" y="874628"/>
                  <a:pt x="67452" y="865641"/>
                  <a:pt x="69850" y="857250"/>
                </a:cubicBezTo>
                <a:cubicBezTo>
                  <a:pt x="71689" y="850814"/>
                  <a:pt x="74083" y="844550"/>
                  <a:pt x="76200" y="838200"/>
                </a:cubicBezTo>
                <a:cubicBezTo>
                  <a:pt x="79933" y="771011"/>
                  <a:pt x="74004" y="748152"/>
                  <a:pt x="88900" y="698500"/>
                </a:cubicBezTo>
                <a:cubicBezTo>
                  <a:pt x="92747" y="685678"/>
                  <a:pt x="97367" y="673100"/>
                  <a:pt x="101600" y="660400"/>
                </a:cubicBezTo>
                <a:lnTo>
                  <a:pt x="107950" y="641350"/>
                </a:lnTo>
                <a:cubicBezTo>
                  <a:pt x="94095" y="599786"/>
                  <a:pt x="113338" y="640580"/>
                  <a:pt x="82550" y="615950"/>
                </a:cubicBezTo>
                <a:cubicBezTo>
                  <a:pt x="76591" y="611182"/>
                  <a:pt x="75246" y="602296"/>
                  <a:pt x="69850" y="596900"/>
                </a:cubicBezTo>
                <a:cubicBezTo>
                  <a:pt x="64454" y="591504"/>
                  <a:pt x="57150" y="588433"/>
                  <a:pt x="50800" y="584200"/>
                </a:cubicBezTo>
                <a:cubicBezTo>
                  <a:pt x="37662" y="564492"/>
                  <a:pt x="28757" y="560863"/>
                  <a:pt x="44450" y="533400"/>
                </a:cubicBezTo>
                <a:cubicBezTo>
                  <a:pt x="52317" y="519633"/>
                  <a:pt x="70953" y="520793"/>
                  <a:pt x="82550" y="514350"/>
                </a:cubicBezTo>
                <a:cubicBezTo>
                  <a:pt x="95893" y="506937"/>
                  <a:pt x="120650" y="488950"/>
                  <a:pt x="120650" y="488950"/>
                </a:cubicBezTo>
                <a:lnTo>
                  <a:pt x="146050" y="412750"/>
                </a:lnTo>
                <a:cubicBezTo>
                  <a:pt x="148167" y="406400"/>
                  <a:pt x="146831" y="397413"/>
                  <a:pt x="152400" y="393700"/>
                </a:cubicBezTo>
                <a:cubicBezTo>
                  <a:pt x="180430" y="375013"/>
                  <a:pt x="163966" y="382497"/>
                  <a:pt x="203200" y="374650"/>
                </a:cubicBezTo>
                <a:cubicBezTo>
                  <a:pt x="232260" y="331060"/>
                  <a:pt x="202357" y="384763"/>
                  <a:pt x="209550" y="298450"/>
                </a:cubicBezTo>
                <a:cubicBezTo>
                  <a:pt x="210184" y="290845"/>
                  <a:pt x="218017" y="285750"/>
                  <a:pt x="222250" y="279400"/>
                </a:cubicBezTo>
                <a:cubicBezTo>
                  <a:pt x="225178" y="258907"/>
                  <a:pt x="228621" y="215868"/>
                  <a:pt x="241300" y="196850"/>
                </a:cubicBezTo>
                <a:cubicBezTo>
                  <a:pt x="245533" y="190500"/>
                  <a:pt x="247528" y="181845"/>
                  <a:pt x="254000" y="177800"/>
                </a:cubicBezTo>
                <a:cubicBezTo>
                  <a:pt x="265352" y="170705"/>
                  <a:pt x="292100" y="165100"/>
                  <a:pt x="292100" y="165100"/>
                </a:cubicBezTo>
                <a:cubicBezTo>
                  <a:pt x="294217" y="156633"/>
                  <a:pt x="296557" y="148219"/>
                  <a:pt x="298450" y="139700"/>
                </a:cubicBezTo>
                <a:cubicBezTo>
                  <a:pt x="300791" y="129164"/>
                  <a:pt x="301960" y="118363"/>
                  <a:pt x="304800" y="107950"/>
                </a:cubicBezTo>
                <a:cubicBezTo>
                  <a:pt x="308322" y="95035"/>
                  <a:pt x="304800" y="74083"/>
                  <a:pt x="317500" y="69850"/>
                </a:cubicBezTo>
                <a:lnTo>
                  <a:pt x="336550" y="63500"/>
                </a:lnTo>
                <a:cubicBezTo>
                  <a:pt x="340783" y="57150"/>
                  <a:pt x="343854" y="49846"/>
                  <a:pt x="349250" y="44450"/>
                </a:cubicBezTo>
                <a:cubicBezTo>
                  <a:pt x="367448" y="26252"/>
                  <a:pt x="366692" y="35729"/>
                  <a:pt x="387350" y="25400"/>
                </a:cubicBezTo>
                <a:cubicBezTo>
                  <a:pt x="394176" y="21987"/>
                  <a:pt x="399426" y="15800"/>
                  <a:pt x="406400" y="12700"/>
                </a:cubicBezTo>
                <a:cubicBezTo>
                  <a:pt x="418633" y="7263"/>
                  <a:pt x="444500" y="0"/>
                  <a:pt x="444500" y="0"/>
                </a:cubicBezTo>
                <a:cubicBezTo>
                  <a:pt x="448733" y="6350"/>
                  <a:pt x="454194" y="12035"/>
                  <a:pt x="457200" y="19050"/>
                </a:cubicBezTo>
                <a:cubicBezTo>
                  <a:pt x="464417" y="35890"/>
                  <a:pt x="468865" y="84901"/>
                  <a:pt x="469900" y="95250"/>
                </a:cubicBezTo>
                <a:cubicBezTo>
                  <a:pt x="472436" y="120612"/>
                  <a:pt x="472881" y="146186"/>
                  <a:pt x="476250" y="171450"/>
                </a:cubicBezTo>
                <a:cubicBezTo>
                  <a:pt x="477135" y="178085"/>
                  <a:pt x="478419" y="185273"/>
                  <a:pt x="482600" y="190500"/>
                </a:cubicBezTo>
                <a:cubicBezTo>
                  <a:pt x="487368" y="196459"/>
                  <a:pt x="495787" y="198314"/>
                  <a:pt x="501650" y="203200"/>
                </a:cubicBezTo>
                <a:cubicBezTo>
                  <a:pt x="533361" y="229626"/>
                  <a:pt x="506272" y="217441"/>
                  <a:pt x="539750" y="228600"/>
                </a:cubicBezTo>
                <a:cubicBezTo>
                  <a:pt x="554567" y="226483"/>
                  <a:pt x="569233" y="222250"/>
                  <a:pt x="584200" y="222250"/>
                </a:cubicBezTo>
                <a:cubicBezTo>
                  <a:pt x="602868" y="222250"/>
                  <a:pt x="640391" y="226144"/>
                  <a:pt x="603250" y="254000"/>
                </a:cubicBezTo>
                <a:cubicBezTo>
                  <a:pt x="592540" y="262032"/>
                  <a:pt x="576289" y="259274"/>
                  <a:pt x="565150" y="266700"/>
                </a:cubicBezTo>
                <a:lnTo>
                  <a:pt x="546100" y="279400"/>
                </a:lnTo>
                <a:cubicBezTo>
                  <a:pt x="556876" y="311727"/>
                  <a:pt x="543791" y="289406"/>
                  <a:pt x="571500" y="304800"/>
                </a:cubicBezTo>
                <a:cubicBezTo>
                  <a:pt x="584843" y="312213"/>
                  <a:pt x="609600" y="330200"/>
                  <a:pt x="609600" y="330200"/>
                </a:cubicBezTo>
                <a:lnTo>
                  <a:pt x="622300" y="368300"/>
                </a:lnTo>
                <a:cubicBezTo>
                  <a:pt x="624417" y="374650"/>
                  <a:pt x="622300" y="385233"/>
                  <a:pt x="628650" y="387350"/>
                </a:cubicBezTo>
                <a:cubicBezTo>
                  <a:pt x="635000" y="389467"/>
                  <a:pt x="641206" y="392077"/>
                  <a:pt x="647700" y="393700"/>
                </a:cubicBezTo>
                <a:cubicBezTo>
                  <a:pt x="658171" y="396318"/>
                  <a:pt x="668867" y="397933"/>
                  <a:pt x="679450" y="400050"/>
                </a:cubicBezTo>
                <a:lnTo>
                  <a:pt x="698500" y="457200"/>
                </a:lnTo>
                <a:cubicBezTo>
                  <a:pt x="700617" y="463550"/>
                  <a:pt x="699281" y="472537"/>
                  <a:pt x="704850" y="476250"/>
                </a:cubicBezTo>
                <a:lnTo>
                  <a:pt x="723900" y="488950"/>
                </a:lnTo>
                <a:cubicBezTo>
                  <a:pt x="742950" y="546100"/>
                  <a:pt x="721783" y="516467"/>
                  <a:pt x="755650" y="533400"/>
                </a:cubicBezTo>
                <a:cubicBezTo>
                  <a:pt x="762476" y="536813"/>
                  <a:pt x="768350" y="541867"/>
                  <a:pt x="774700" y="546100"/>
                </a:cubicBezTo>
                <a:cubicBezTo>
                  <a:pt x="776817" y="552450"/>
                  <a:pt x="781789" y="558497"/>
                  <a:pt x="781050" y="565150"/>
                </a:cubicBezTo>
                <a:cubicBezTo>
                  <a:pt x="773852" y="629928"/>
                  <a:pt x="763999" y="578204"/>
                  <a:pt x="742950" y="641350"/>
                </a:cubicBezTo>
                <a:lnTo>
                  <a:pt x="736600" y="660400"/>
                </a:lnTo>
                <a:cubicBezTo>
                  <a:pt x="738717" y="666750"/>
                  <a:pt x="738217" y="674717"/>
                  <a:pt x="742950" y="679450"/>
                </a:cubicBezTo>
                <a:cubicBezTo>
                  <a:pt x="747683" y="684183"/>
                  <a:pt x="755398" y="684700"/>
                  <a:pt x="762000" y="685800"/>
                </a:cubicBezTo>
                <a:cubicBezTo>
                  <a:pt x="780906" y="688951"/>
                  <a:pt x="800100" y="690033"/>
                  <a:pt x="819150" y="692150"/>
                </a:cubicBezTo>
                <a:cubicBezTo>
                  <a:pt x="816810" y="708531"/>
                  <a:pt x="815316" y="737917"/>
                  <a:pt x="806450" y="755650"/>
                </a:cubicBezTo>
                <a:cubicBezTo>
                  <a:pt x="781831" y="804889"/>
                  <a:pt x="803361" y="745867"/>
                  <a:pt x="787400" y="793750"/>
                </a:cubicBezTo>
                <a:cubicBezTo>
                  <a:pt x="798577" y="827280"/>
                  <a:pt x="788181" y="809087"/>
                  <a:pt x="831850" y="838200"/>
                </a:cubicBezTo>
                <a:lnTo>
                  <a:pt x="850900" y="850900"/>
                </a:lnTo>
                <a:lnTo>
                  <a:pt x="876300" y="889000"/>
                </a:lnTo>
                <a:cubicBezTo>
                  <a:pt x="880533" y="895350"/>
                  <a:pt x="881760" y="905637"/>
                  <a:pt x="889000" y="908050"/>
                </a:cubicBezTo>
                <a:lnTo>
                  <a:pt x="908050" y="914400"/>
                </a:lnTo>
                <a:cubicBezTo>
                  <a:pt x="932149" y="986696"/>
                  <a:pt x="907386" y="951714"/>
                  <a:pt x="1028700" y="958850"/>
                </a:cubicBezTo>
                <a:cubicBezTo>
                  <a:pt x="1030817" y="965200"/>
                  <a:pt x="1035050" y="971207"/>
                  <a:pt x="1035050" y="977900"/>
                </a:cubicBezTo>
                <a:cubicBezTo>
                  <a:pt x="1035050" y="1018761"/>
                  <a:pt x="1033214" y="1015579"/>
                  <a:pt x="1016000" y="1041400"/>
                </a:cubicBezTo>
                <a:cubicBezTo>
                  <a:pt x="1017016" y="1050540"/>
                  <a:pt x="1011761" y="1111672"/>
                  <a:pt x="1041400" y="1117600"/>
                </a:cubicBezTo>
                <a:cubicBezTo>
                  <a:pt x="1056076" y="1120535"/>
                  <a:pt x="1071033" y="1113367"/>
                  <a:pt x="1085850" y="1111250"/>
                </a:cubicBezTo>
                <a:cubicBezTo>
                  <a:pt x="1092200" y="1109133"/>
                  <a:pt x="1098913" y="1107893"/>
                  <a:pt x="1104900" y="1104900"/>
                </a:cubicBezTo>
                <a:cubicBezTo>
                  <a:pt x="1111726" y="1101487"/>
                  <a:pt x="1116365" y="1093043"/>
                  <a:pt x="1123950" y="1092200"/>
                </a:cubicBezTo>
                <a:cubicBezTo>
                  <a:pt x="1174483" y="1086585"/>
                  <a:pt x="1225550" y="1087967"/>
                  <a:pt x="1276350" y="1085850"/>
                </a:cubicBezTo>
                <a:cubicBezTo>
                  <a:pt x="1284817" y="1087967"/>
                  <a:pt x="1296070" y="1085574"/>
                  <a:pt x="1301750" y="1092200"/>
                </a:cubicBezTo>
                <a:cubicBezTo>
                  <a:pt x="1310462" y="1102364"/>
                  <a:pt x="1310217" y="1117600"/>
                  <a:pt x="1314450" y="1130300"/>
                </a:cubicBezTo>
                <a:lnTo>
                  <a:pt x="1327150" y="1168400"/>
                </a:lnTo>
                <a:lnTo>
                  <a:pt x="1333500" y="1187450"/>
                </a:lnTo>
                <a:cubicBezTo>
                  <a:pt x="1335617" y="1193800"/>
                  <a:pt x="1334281" y="1202787"/>
                  <a:pt x="1339850" y="1206500"/>
                </a:cubicBezTo>
                <a:lnTo>
                  <a:pt x="1377950" y="1231900"/>
                </a:lnTo>
                <a:lnTo>
                  <a:pt x="1397000" y="1244600"/>
                </a:lnTo>
                <a:lnTo>
                  <a:pt x="1422400" y="1282700"/>
                </a:lnTo>
                <a:cubicBezTo>
                  <a:pt x="1453923" y="1329984"/>
                  <a:pt x="1427483" y="1301274"/>
                  <a:pt x="1536700" y="1308100"/>
                </a:cubicBezTo>
                <a:cubicBezTo>
                  <a:pt x="1543050" y="1314450"/>
                  <a:pt x="1548851" y="1321401"/>
                  <a:pt x="1555750" y="1327150"/>
                </a:cubicBezTo>
                <a:cubicBezTo>
                  <a:pt x="1561613" y="1332036"/>
                  <a:pt x="1567974" y="1336437"/>
                  <a:pt x="1574800" y="1339850"/>
                </a:cubicBezTo>
                <a:cubicBezTo>
                  <a:pt x="1594377" y="1349639"/>
                  <a:pt x="1627138" y="1350361"/>
                  <a:pt x="1644650" y="1352550"/>
                </a:cubicBezTo>
                <a:lnTo>
                  <a:pt x="1670050" y="1390650"/>
                </a:lnTo>
                <a:cubicBezTo>
                  <a:pt x="1674283" y="1397000"/>
                  <a:pt x="1676400" y="1405467"/>
                  <a:pt x="1682750" y="1409700"/>
                </a:cubicBezTo>
                <a:lnTo>
                  <a:pt x="1720850" y="1435100"/>
                </a:lnTo>
                <a:lnTo>
                  <a:pt x="1739900" y="1447800"/>
                </a:lnTo>
                <a:cubicBezTo>
                  <a:pt x="1744133" y="1454150"/>
                  <a:pt x="1750407" y="1459540"/>
                  <a:pt x="1752600" y="1466850"/>
                </a:cubicBezTo>
                <a:cubicBezTo>
                  <a:pt x="1765620" y="1510249"/>
                  <a:pt x="1756042" y="1584825"/>
                  <a:pt x="1752600" y="1619250"/>
                </a:cubicBezTo>
                <a:cubicBezTo>
                  <a:pt x="1751934" y="1625910"/>
                  <a:pt x="1750983" y="1633567"/>
                  <a:pt x="1746250" y="1638300"/>
                </a:cubicBezTo>
                <a:cubicBezTo>
                  <a:pt x="1735457" y="1649093"/>
                  <a:pt x="1720850" y="1655233"/>
                  <a:pt x="1708150" y="1663700"/>
                </a:cubicBezTo>
                <a:lnTo>
                  <a:pt x="1689100" y="1676400"/>
                </a:lnTo>
                <a:lnTo>
                  <a:pt x="1670050" y="1689100"/>
                </a:lnTo>
                <a:cubicBezTo>
                  <a:pt x="1667933" y="1710267"/>
                  <a:pt x="1671882" y="1732964"/>
                  <a:pt x="1663700" y="1752600"/>
                </a:cubicBezTo>
                <a:cubicBezTo>
                  <a:pt x="1660059" y="1761338"/>
                  <a:pt x="1646417" y="1760430"/>
                  <a:pt x="1638300" y="1765300"/>
                </a:cubicBezTo>
                <a:cubicBezTo>
                  <a:pt x="1625212" y="1773153"/>
                  <a:pt x="1614680" y="1785873"/>
                  <a:pt x="1600200" y="1790700"/>
                </a:cubicBezTo>
                <a:lnTo>
                  <a:pt x="1562100" y="1803400"/>
                </a:lnTo>
                <a:cubicBezTo>
                  <a:pt x="1551940" y="1833880"/>
                  <a:pt x="1563793" y="1815253"/>
                  <a:pt x="1536700" y="1828800"/>
                </a:cubicBezTo>
                <a:cubicBezTo>
                  <a:pt x="1529874" y="1832213"/>
                  <a:pt x="1525268" y="1841043"/>
                  <a:pt x="1517650" y="1841500"/>
                </a:cubicBezTo>
                <a:cubicBezTo>
                  <a:pt x="1418323" y="1847460"/>
                  <a:pt x="1318683" y="1845733"/>
                  <a:pt x="1219200" y="1847850"/>
                </a:cubicBezTo>
                <a:cubicBezTo>
                  <a:pt x="1182114" y="1860212"/>
                  <a:pt x="1216173" y="1844527"/>
                  <a:pt x="1187450" y="1873250"/>
                </a:cubicBezTo>
                <a:cubicBezTo>
                  <a:pt x="1175140" y="1885560"/>
                  <a:pt x="1164844" y="1887135"/>
                  <a:pt x="1149350" y="1892300"/>
                </a:cubicBezTo>
                <a:cubicBezTo>
                  <a:pt x="1138767" y="1890183"/>
                  <a:pt x="1128013" y="1888790"/>
                  <a:pt x="1117600" y="1885950"/>
                </a:cubicBezTo>
                <a:cubicBezTo>
                  <a:pt x="1104685" y="1882428"/>
                  <a:pt x="1079500" y="1873250"/>
                  <a:pt x="1079500" y="1873250"/>
                </a:cubicBezTo>
                <a:cubicBezTo>
                  <a:pt x="1075267" y="1879600"/>
                  <a:pt x="1067747" y="1884727"/>
                  <a:pt x="1066800" y="1892300"/>
                </a:cubicBezTo>
                <a:cubicBezTo>
                  <a:pt x="1065407" y="1903446"/>
                  <a:pt x="1075353" y="1930660"/>
                  <a:pt x="1079500" y="1943100"/>
                </a:cubicBezTo>
                <a:cubicBezTo>
                  <a:pt x="1076058" y="1960311"/>
                  <a:pt x="1076022" y="1981442"/>
                  <a:pt x="1060450" y="1993900"/>
                </a:cubicBezTo>
                <a:cubicBezTo>
                  <a:pt x="1055223" y="1998081"/>
                  <a:pt x="1047750" y="1998133"/>
                  <a:pt x="1041400" y="2000250"/>
                </a:cubicBezTo>
                <a:cubicBezTo>
                  <a:pt x="1037167" y="2006600"/>
                  <a:pt x="1034096" y="2013904"/>
                  <a:pt x="1028700" y="2019300"/>
                </a:cubicBezTo>
                <a:cubicBezTo>
                  <a:pt x="1023304" y="2024696"/>
                  <a:pt x="1014676" y="2026257"/>
                  <a:pt x="1009650" y="2032000"/>
                </a:cubicBezTo>
                <a:cubicBezTo>
                  <a:pt x="999599" y="2043487"/>
                  <a:pt x="997902" y="2063274"/>
                  <a:pt x="984250" y="2070100"/>
                </a:cubicBezTo>
                <a:cubicBezTo>
                  <a:pt x="952024" y="2086213"/>
                  <a:pt x="966726" y="2077549"/>
                  <a:pt x="939800" y="2095500"/>
                </a:cubicBezTo>
                <a:cubicBezTo>
                  <a:pt x="904498" y="2148453"/>
                  <a:pt x="932136" y="2126454"/>
                  <a:pt x="882650" y="2139950"/>
                </a:cubicBezTo>
                <a:cubicBezTo>
                  <a:pt x="869735" y="2143472"/>
                  <a:pt x="857250" y="2148417"/>
                  <a:pt x="844550" y="2152650"/>
                </a:cubicBezTo>
                <a:lnTo>
                  <a:pt x="825500" y="2159000"/>
                </a:lnTo>
                <a:cubicBezTo>
                  <a:pt x="810683" y="2156883"/>
                  <a:pt x="794437" y="2159343"/>
                  <a:pt x="781050" y="2152650"/>
                </a:cubicBezTo>
                <a:cubicBezTo>
                  <a:pt x="775063" y="2149657"/>
                  <a:pt x="781136" y="2135439"/>
                  <a:pt x="774700" y="2133600"/>
                </a:cubicBezTo>
                <a:cubicBezTo>
                  <a:pt x="762320" y="2130063"/>
                  <a:pt x="749300" y="2137833"/>
                  <a:pt x="736600" y="2139950"/>
                </a:cubicBezTo>
                <a:cubicBezTo>
                  <a:pt x="742950" y="2133600"/>
                  <a:pt x="755650" y="2129880"/>
                  <a:pt x="755650" y="2120900"/>
                </a:cubicBezTo>
                <a:cubicBezTo>
                  <a:pt x="755650" y="2096281"/>
                  <a:pt x="722248" y="2112984"/>
                  <a:pt x="717550" y="2114550"/>
                </a:cubicBezTo>
                <a:cubicBezTo>
                  <a:pt x="715891" y="2114135"/>
                  <a:pt x="677241" y="2105163"/>
                  <a:pt x="673100" y="2101850"/>
                </a:cubicBezTo>
                <a:cubicBezTo>
                  <a:pt x="667141" y="2097082"/>
                  <a:pt x="666143" y="2087826"/>
                  <a:pt x="660400" y="2082800"/>
                </a:cubicBezTo>
                <a:cubicBezTo>
                  <a:pt x="648913" y="2072749"/>
                  <a:pt x="622300" y="2057400"/>
                  <a:pt x="622300" y="2057400"/>
                </a:cubicBezTo>
                <a:cubicBezTo>
                  <a:pt x="606339" y="2009517"/>
                  <a:pt x="627869" y="2068539"/>
                  <a:pt x="603250" y="2019300"/>
                </a:cubicBezTo>
                <a:cubicBezTo>
                  <a:pt x="600257" y="2013313"/>
                  <a:pt x="600151" y="2006101"/>
                  <a:pt x="596900" y="2000250"/>
                </a:cubicBezTo>
                <a:cubicBezTo>
                  <a:pt x="589487" y="1986907"/>
                  <a:pt x="579967" y="1974850"/>
                  <a:pt x="571500" y="1962150"/>
                </a:cubicBezTo>
                <a:lnTo>
                  <a:pt x="558800" y="1943100"/>
                </a:lnTo>
                <a:cubicBezTo>
                  <a:pt x="556683" y="1900767"/>
                  <a:pt x="557308" y="1858207"/>
                  <a:pt x="552450" y="1816100"/>
                </a:cubicBezTo>
                <a:cubicBezTo>
                  <a:pt x="550916" y="1802801"/>
                  <a:pt x="550889" y="1785426"/>
                  <a:pt x="539750" y="1778000"/>
                </a:cubicBezTo>
                <a:lnTo>
                  <a:pt x="501650" y="1752600"/>
                </a:lnTo>
                <a:cubicBezTo>
                  <a:pt x="499533" y="1746250"/>
                  <a:pt x="499013" y="1739119"/>
                  <a:pt x="495300" y="1733550"/>
                </a:cubicBezTo>
                <a:cubicBezTo>
                  <a:pt x="475361" y="1703642"/>
                  <a:pt x="477400" y="1726613"/>
                  <a:pt x="463550" y="1695450"/>
                </a:cubicBezTo>
                <a:cubicBezTo>
                  <a:pt x="458113" y="1683217"/>
                  <a:pt x="450850" y="1657350"/>
                  <a:pt x="450850" y="1657350"/>
                </a:cubicBezTo>
                <a:cubicBezTo>
                  <a:pt x="452967" y="1644650"/>
                  <a:pt x="453129" y="1631464"/>
                  <a:pt x="457200" y="1619250"/>
                </a:cubicBezTo>
                <a:cubicBezTo>
                  <a:pt x="465764" y="1593559"/>
                  <a:pt x="469544" y="1603553"/>
                  <a:pt x="488950" y="1593850"/>
                </a:cubicBezTo>
                <a:cubicBezTo>
                  <a:pt x="495776" y="1590437"/>
                  <a:pt x="501174" y="1584563"/>
                  <a:pt x="508000" y="1581150"/>
                </a:cubicBezTo>
                <a:cubicBezTo>
                  <a:pt x="513987" y="1578157"/>
                  <a:pt x="520592" y="1576561"/>
                  <a:pt x="527050" y="1574800"/>
                </a:cubicBezTo>
                <a:cubicBezTo>
                  <a:pt x="543889" y="1570207"/>
                  <a:pt x="577850" y="1562100"/>
                  <a:pt x="577850" y="1562100"/>
                </a:cubicBezTo>
                <a:cubicBezTo>
                  <a:pt x="606963" y="1518431"/>
                  <a:pt x="588770" y="1528827"/>
                  <a:pt x="622300" y="1517650"/>
                </a:cubicBezTo>
                <a:cubicBezTo>
                  <a:pt x="632883" y="1519767"/>
                  <a:pt x="643944" y="1520210"/>
                  <a:pt x="654050" y="1524000"/>
                </a:cubicBezTo>
                <a:cubicBezTo>
                  <a:pt x="661196" y="1526680"/>
                  <a:pt x="666274" y="1533287"/>
                  <a:pt x="673100" y="1536700"/>
                </a:cubicBezTo>
                <a:cubicBezTo>
                  <a:pt x="679087" y="1539693"/>
                  <a:pt x="685800" y="1540933"/>
                  <a:pt x="692150" y="1543050"/>
                </a:cubicBezTo>
                <a:cubicBezTo>
                  <a:pt x="694267" y="1536700"/>
                  <a:pt x="699239" y="1530653"/>
                  <a:pt x="698500" y="1524000"/>
                </a:cubicBezTo>
                <a:cubicBezTo>
                  <a:pt x="697022" y="1510695"/>
                  <a:pt x="696939" y="1493326"/>
                  <a:pt x="685800" y="1485900"/>
                </a:cubicBezTo>
                <a:cubicBezTo>
                  <a:pt x="640228" y="1455519"/>
                  <a:pt x="658493" y="1471293"/>
                  <a:pt x="628650" y="1441450"/>
                </a:cubicBezTo>
                <a:cubicBezTo>
                  <a:pt x="618515" y="1309692"/>
                  <a:pt x="631821" y="1395398"/>
                  <a:pt x="615950" y="1339850"/>
                </a:cubicBezTo>
                <a:cubicBezTo>
                  <a:pt x="613552" y="1331459"/>
                  <a:pt x="615347" y="1321018"/>
                  <a:pt x="609600" y="1314450"/>
                </a:cubicBezTo>
                <a:cubicBezTo>
                  <a:pt x="578455" y="1278856"/>
                  <a:pt x="580488" y="1296719"/>
                  <a:pt x="552450" y="1282700"/>
                </a:cubicBezTo>
                <a:cubicBezTo>
                  <a:pt x="545624" y="1279287"/>
                  <a:pt x="539750" y="1274233"/>
                  <a:pt x="533400" y="1270000"/>
                </a:cubicBezTo>
                <a:cubicBezTo>
                  <a:pt x="529167" y="1257300"/>
                  <a:pt x="531839" y="1239326"/>
                  <a:pt x="520700" y="1231900"/>
                </a:cubicBezTo>
                <a:cubicBezTo>
                  <a:pt x="494178" y="1214219"/>
                  <a:pt x="507046" y="1224596"/>
                  <a:pt x="482600" y="1200150"/>
                </a:cubicBezTo>
                <a:cubicBezTo>
                  <a:pt x="476716" y="1182497"/>
                  <a:pt x="476680" y="1176822"/>
                  <a:pt x="463550" y="1162050"/>
                </a:cubicBezTo>
                <a:cubicBezTo>
                  <a:pt x="443145" y="1139094"/>
                  <a:pt x="434130" y="1122222"/>
                  <a:pt x="406400" y="1117600"/>
                </a:cubicBezTo>
                <a:cubicBezTo>
                  <a:pt x="387494" y="1114449"/>
                  <a:pt x="368300" y="1113367"/>
                  <a:pt x="349250" y="1111250"/>
                </a:cubicBezTo>
                <a:cubicBezTo>
                  <a:pt x="342900" y="1107017"/>
                  <a:pt x="337805" y="1099184"/>
                  <a:pt x="330200" y="1098550"/>
                </a:cubicBezTo>
                <a:cubicBezTo>
                  <a:pt x="292498" y="1095408"/>
                  <a:pt x="278840" y="1105012"/>
                  <a:pt x="247650" y="1111250"/>
                </a:cubicBezTo>
                <a:cubicBezTo>
                  <a:pt x="235025" y="1113775"/>
                  <a:pt x="222041" y="1114477"/>
                  <a:pt x="209550" y="1117600"/>
                </a:cubicBezTo>
                <a:cubicBezTo>
                  <a:pt x="196563" y="1120847"/>
                  <a:pt x="171450" y="1130300"/>
                  <a:pt x="171450" y="1130300"/>
                </a:cubicBezTo>
                <a:cubicBezTo>
                  <a:pt x="158750" y="1126067"/>
                  <a:pt x="137583" y="1130300"/>
                  <a:pt x="133350" y="1117600"/>
                </a:cubicBezTo>
                <a:cubicBezTo>
                  <a:pt x="124587" y="1091310"/>
                  <a:pt x="132569" y="1102263"/>
                  <a:pt x="107950" y="1085850"/>
                </a:cubicBezTo>
                <a:cubicBezTo>
                  <a:pt x="90554" y="1059755"/>
                  <a:pt x="44450" y="1055158"/>
                  <a:pt x="38100" y="1047750"/>
                </a:cubicBezTo>
                <a:close/>
              </a:path>
            </a:pathLst>
          </a:custGeom>
          <a:noFill/>
          <a:ln w="12700" cmpd="sng">
            <a:solidFill>
              <a:srgbClr val="F1FBB1"/>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3" name="TextBox 2"/>
          <p:cNvSpPr txBox="1"/>
          <p:nvPr/>
        </p:nvSpPr>
        <p:spPr>
          <a:xfrm>
            <a:off x="431800" y="1130300"/>
            <a:ext cx="4572000" cy="923330"/>
          </a:xfrm>
          <a:prstGeom prst="rect">
            <a:avLst/>
          </a:prstGeom>
          <a:noFill/>
        </p:spPr>
        <p:txBody>
          <a:bodyPr wrap="square" rtlCol="0">
            <a:spAutoFit/>
          </a:bodyPr>
          <a:lstStyle/>
          <a:p>
            <a:pPr fontAlgn="auto">
              <a:spcBef>
                <a:spcPts val="0"/>
              </a:spcBef>
              <a:spcAft>
                <a:spcPts val="0"/>
              </a:spcAft>
            </a:pPr>
            <a:r>
              <a:rPr lang="en-US" sz="1800" dirty="0" smtClean="0">
                <a:solidFill>
                  <a:srgbClr val="0852A0"/>
                </a:solidFill>
                <a:latin typeface="Trebuchet MS"/>
                <a:ea typeface="+mn-ea"/>
                <a:cs typeface="+mn-cs"/>
              </a:rPr>
              <a:t>Rain Gauges</a:t>
            </a:r>
          </a:p>
          <a:p>
            <a:pPr fontAlgn="auto">
              <a:spcBef>
                <a:spcPts val="0"/>
              </a:spcBef>
              <a:spcAft>
                <a:spcPts val="0"/>
              </a:spcAft>
            </a:pPr>
            <a:r>
              <a:rPr lang="en-US" sz="1800" dirty="0">
                <a:solidFill>
                  <a:srgbClr val="0852A0"/>
                </a:solidFill>
                <a:latin typeface="Trebuchet MS"/>
                <a:ea typeface="+mn-ea"/>
                <a:cs typeface="+mn-cs"/>
              </a:rPr>
              <a:t>	</a:t>
            </a:r>
            <a:r>
              <a:rPr lang="en-US" sz="1800" dirty="0" smtClean="0">
                <a:solidFill>
                  <a:srgbClr val="0852A0"/>
                </a:solidFill>
                <a:latin typeface="Trebuchet MS"/>
                <a:ea typeface="+mn-ea"/>
                <a:cs typeface="+mn-cs"/>
              </a:rPr>
              <a:t>Tipping Bucket style (single and Dual)</a:t>
            </a:r>
          </a:p>
          <a:p>
            <a:pPr fontAlgn="auto">
              <a:spcBef>
                <a:spcPts val="0"/>
              </a:spcBef>
              <a:spcAft>
                <a:spcPts val="0"/>
              </a:spcAft>
            </a:pPr>
            <a:r>
              <a:rPr lang="en-US" sz="1800" dirty="0">
                <a:solidFill>
                  <a:srgbClr val="0852A0"/>
                </a:solidFill>
                <a:latin typeface="Trebuchet MS"/>
                <a:ea typeface="+mn-ea"/>
                <a:cs typeface="+mn-cs"/>
              </a:rPr>
              <a:t>	</a:t>
            </a:r>
            <a:r>
              <a:rPr lang="en-US" sz="1800" dirty="0" smtClean="0">
                <a:solidFill>
                  <a:srgbClr val="0852A0"/>
                </a:solidFill>
                <a:latin typeface="Trebuchet MS"/>
                <a:ea typeface="+mn-ea"/>
                <a:cs typeface="+mn-cs"/>
              </a:rPr>
              <a:t>Need to be in lower elevations</a:t>
            </a:r>
            <a:endParaRPr lang="en-US" sz="1800" dirty="0">
              <a:solidFill>
                <a:srgbClr val="0852A0"/>
              </a:solidFill>
              <a:latin typeface="Trebuchet MS"/>
              <a:ea typeface="+mn-ea"/>
              <a:cs typeface="+mn-cs"/>
            </a:endParaRPr>
          </a:p>
        </p:txBody>
      </p:sp>
      <p:pic>
        <p:nvPicPr>
          <p:cNvPr id="30" name="pasted-image.png"/>
          <p:cNvPicPr/>
          <p:nvPr/>
        </p:nvPicPr>
        <p:blipFill rotWithShape="1">
          <a:blip r:embed="rId3" cstate="screen">
            <a:extLst>
              <a:ext uri="{28A0092B-C50C-407E-A947-70E740481C1C}">
                <a14:useLocalDpi xmlns:a14="http://schemas.microsoft.com/office/drawing/2010/main"/>
              </a:ext>
            </a:extLst>
          </a:blip>
          <a:srcRect/>
          <a:stretch/>
        </p:blipFill>
        <p:spPr>
          <a:xfrm>
            <a:off x="4667250" y="2447290"/>
            <a:ext cx="3695700" cy="3187700"/>
          </a:xfrm>
          <a:prstGeom prst="rect">
            <a:avLst/>
          </a:prstGeom>
          <a:ln w="12700">
            <a:solidFill>
              <a:srgbClr val="FFFFFF"/>
            </a:solidFill>
            <a:miter lim="400000"/>
          </a:ln>
        </p:spPr>
      </p:pic>
      <p:pic>
        <p:nvPicPr>
          <p:cNvPr id="10" name="Picture 9" descr="IMG_415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310" y="2162905"/>
            <a:ext cx="3286194" cy="4381591"/>
          </a:xfrm>
          <a:prstGeom prst="rect">
            <a:avLst/>
          </a:prstGeom>
        </p:spPr>
      </p:pic>
    </p:spTree>
    <p:extLst>
      <p:ext uri="{BB962C8B-B14F-4D97-AF65-F5344CB8AC3E}">
        <p14:creationId xmlns:p14="http://schemas.microsoft.com/office/powerpoint/2010/main" val="186173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230900" y="254000"/>
            <a:ext cx="8762999" cy="711200"/>
          </a:xfrm>
          <a:solidFill>
            <a:srgbClr val="FFFFFF"/>
          </a:solidFill>
        </p:spPr>
        <p:txBody>
          <a:bodyPr/>
          <a:lstStyle/>
          <a:p>
            <a:r>
              <a:rPr lang="en-US" dirty="0" smtClean="0">
                <a:solidFill>
                  <a:schemeClr val="tx1"/>
                </a:solidFill>
              </a:rPr>
              <a:t>Ground Instruments – Measuring </a:t>
            </a:r>
            <a:r>
              <a:rPr lang="en-US" dirty="0" smtClean="0">
                <a:solidFill>
                  <a:schemeClr val="tx1"/>
                </a:solidFill>
              </a:rPr>
              <a:t>Rain</a:t>
            </a:r>
            <a:endParaRPr lang="en-US" sz="2400" dirty="0">
              <a:solidFill>
                <a:schemeClr val="tx1"/>
              </a:solidFill>
            </a:endParaRPr>
          </a:p>
        </p:txBody>
      </p:sp>
      <p:sp>
        <p:nvSpPr>
          <p:cNvPr id="11" name="Freeform 10"/>
          <p:cNvSpPr/>
          <p:nvPr/>
        </p:nvSpPr>
        <p:spPr>
          <a:xfrm>
            <a:off x="3816135" y="3028950"/>
            <a:ext cx="1219415" cy="819150"/>
          </a:xfrm>
          <a:custGeom>
            <a:avLst/>
            <a:gdLst>
              <a:gd name="connsiteX0" fmla="*/ 215 w 1219415"/>
              <a:gd name="connsiteY0" fmla="*/ 762000 h 819150"/>
              <a:gd name="connsiteX1" fmla="*/ 6565 w 1219415"/>
              <a:gd name="connsiteY1" fmla="*/ 730250 h 819150"/>
              <a:gd name="connsiteX2" fmla="*/ 31965 w 1219415"/>
              <a:gd name="connsiteY2" fmla="*/ 692150 h 819150"/>
              <a:gd name="connsiteX3" fmla="*/ 44665 w 1219415"/>
              <a:gd name="connsiteY3" fmla="*/ 673100 h 819150"/>
              <a:gd name="connsiteX4" fmla="*/ 51015 w 1219415"/>
              <a:gd name="connsiteY4" fmla="*/ 654050 h 819150"/>
              <a:gd name="connsiteX5" fmla="*/ 70065 w 1219415"/>
              <a:gd name="connsiteY5" fmla="*/ 647700 h 819150"/>
              <a:gd name="connsiteX6" fmla="*/ 82765 w 1219415"/>
              <a:gd name="connsiteY6" fmla="*/ 628650 h 819150"/>
              <a:gd name="connsiteX7" fmla="*/ 89115 w 1219415"/>
              <a:gd name="connsiteY7" fmla="*/ 609600 h 819150"/>
              <a:gd name="connsiteX8" fmla="*/ 127215 w 1219415"/>
              <a:gd name="connsiteY8" fmla="*/ 590550 h 819150"/>
              <a:gd name="connsiteX9" fmla="*/ 158965 w 1219415"/>
              <a:gd name="connsiteY9" fmla="*/ 596900 h 819150"/>
              <a:gd name="connsiteX10" fmla="*/ 178015 w 1219415"/>
              <a:gd name="connsiteY10" fmla="*/ 603250 h 819150"/>
              <a:gd name="connsiteX11" fmla="*/ 209765 w 1219415"/>
              <a:gd name="connsiteY11" fmla="*/ 596900 h 819150"/>
              <a:gd name="connsiteX12" fmla="*/ 228815 w 1219415"/>
              <a:gd name="connsiteY12" fmla="*/ 539750 h 819150"/>
              <a:gd name="connsiteX13" fmla="*/ 235165 w 1219415"/>
              <a:gd name="connsiteY13" fmla="*/ 520700 h 819150"/>
              <a:gd name="connsiteX14" fmla="*/ 254215 w 1219415"/>
              <a:gd name="connsiteY14" fmla="*/ 508000 h 819150"/>
              <a:gd name="connsiteX15" fmla="*/ 298665 w 1219415"/>
              <a:gd name="connsiteY15" fmla="*/ 463550 h 819150"/>
              <a:gd name="connsiteX16" fmla="*/ 311365 w 1219415"/>
              <a:gd name="connsiteY16" fmla="*/ 444500 h 819150"/>
              <a:gd name="connsiteX17" fmla="*/ 349465 w 1219415"/>
              <a:gd name="connsiteY17" fmla="*/ 425450 h 819150"/>
              <a:gd name="connsiteX18" fmla="*/ 400265 w 1219415"/>
              <a:gd name="connsiteY18" fmla="*/ 412750 h 819150"/>
              <a:gd name="connsiteX19" fmla="*/ 438365 w 1219415"/>
              <a:gd name="connsiteY19" fmla="*/ 393700 h 819150"/>
              <a:gd name="connsiteX20" fmla="*/ 457415 w 1219415"/>
              <a:gd name="connsiteY20" fmla="*/ 400050 h 819150"/>
              <a:gd name="connsiteX21" fmla="*/ 476465 w 1219415"/>
              <a:gd name="connsiteY21" fmla="*/ 419100 h 819150"/>
              <a:gd name="connsiteX22" fmla="*/ 501865 w 1219415"/>
              <a:gd name="connsiteY22" fmla="*/ 412750 h 819150"/>
              <a:gd name="connsiteX23" fmla="*/ 533615 w 1219415"/>
              <a:gd name="connsiteY23" fmla="*/ 368300 h 819150"/>
              <a:gd name="connsiteX24" fmla="*/ 559015 w 1219415"/>
              <a:gd name="connsiteY24" fmla="*/ 361950 h 819150"/>
              <a:gd name="connsiteX25" fmla="*/ 565365 w 1219415"/>
              <a:gd name="connsiteY25" fmla="*/ 342900 h 819150"/>
              <a:gd name="connsiteX26" fmla="*/ 546315 w 1219415"/>
              <a:gd name="connsiteY26" fmla="*/ 330200 h 819150"/>
              <a:gd name="connsiteX27" fmla="*/ 539965 w 1219415"/>
              <a:gd name="connsiteY27" fmla="*/ 311150 h 819150"/>
              <a:gd name="connsiteX28" fmla="*/ 584415 w 1219415"/>
              <a:gd name="connsiteY28" fmla="*/ 292100 h 819150"/>
              <a:gd name="connsiteX29" fmla="*/ 603465 w 1219415"/>
              <a:gd name="connsiteY29" fmla="*/ 279400 h 819150"/>
              <a:gd name="connsiteX30" fmla="*/ 622515 w 1219415"/>
              <a:gd name="connsiteY30" fmla="*/ 273050 h 819150"/>
              <a:gd name="connsiteX31" fmla="*/ 647915 w 1219415"/>
              <a:gd name="connsiteY31" fmla="*/ 279400 h 819150"/>
              <a:gd name="connsiteX32" fmla="*/ 666965 w 1219415"/>
              <a:gd name="connsiteY32" fmla="*/ 285750 h 819150"/>
              <a:gd name="connsiteX33" fmla="*/ 686015 w 1219415"/>
              <a:gd name="connsiteY33" fmla="*/ 279400 h 819150"/>
              <a:gd name="connsiteX34" fmla="*/ 698715 w 1219415"/>
              <a:gd name="connsiteY34" fmla="*/ 241300 h 819150"/>
              <a:gd name="connsiteX35" fmla="*/ 705065 w 1219415"/>
              <a:gd name="connsiteY35" fmla="*/ 222250 h 819150"/>
              <a:gd name="connsiteX36" fmla="*/ 711415 w 1219415"/>
              <a:gd name="connsiteY36" fmla="*/ 165100 h 819150"/>
              <a:gd name="connsiteX37" fmla="*/ 724115 w 1219415"/>
              <a:gd name="connsiteY37" fmla="*/ 146050 h 819150"/>
              <a:gd name="connsiteX38" fmla="*/ 736815 w 1219415"/>
              <a:gd name="connsiteY38" fmla="*/ 107950 h 819150"/>
              <a:gd name="connsiteX39" fmla="*/ 749515 w 1219415"/>
              <a:gd name="connsiteY39" fmla="*/ 88900 h 819150"/>
              <a:gd name="connsiteX40" fmla="*/ 755865 w 1219415"/>
              <a:gd name="connsiteY40" fmla="*/ 69850 h 819150"/>
              <a:gd name="connsiteX41" fmla="*/ 781265 w 1219415"/>
              <a:gd name="connsiteY41" fmla="*/ 63500 h 819150"/>
              <a:gd name="connsiteX42" fmla="*/ 800315 w 1219415"/>
              <a:gd name="connsiteY42" fmla="*/ 50800 h 819150"/>
              <a:gd name="connsiteX43" fmla="*/ 813015 w 1219415"/>
              <a:gd name="connsiteY43" fmla="*/ 31750 h 819150"/>
              <a:gd name="connsiteX44" fmla="*/ 870165 w 1219415"/>
              <a:gd name="connsiteY44" fmla="*/ 0 h 819150"/>
              <a:gd name="connsiteX45" fmla="*/ 889215 w 1219415"/>
              <a:gd name="connsiteY45" fmla="*/ 6350 h 819150"/>
              <a:gd name="connsiteX46" fmla="*/ 895565 w 1219415"/>
              <a:gd name="connsiteY46" fmla="*/ 25400 h 819150"/>
              <a:gd name="connsiteX47" fmla="*/ 933665 w 1219415"/>
              <a:gd name="connsiteY47" fmla="*/ 38100 h 819150"/>
              <a:gd name="connsiteX48" fmla="*/ 978115 w 1219415"/>
              <a:gd name="connsiteY48" fmla="*/ 50800 h 819150"/>
              <a:gd name="connsiteX49" fmla="*/ 990815 w 1219415"/>
              <a:gd name="connsiteY49" fmla="*/ 69850 h 819150"/>
              <a:gd name="connsiteX50" fmla="*/ 1016215 w 1219415"/>
              <a:gd name="connsiteY50" fmla="*/ 107950 h 819150"/>
              <a:gd name="connsiteX51" fmla="*/ 1035265 w 1219415"/>
              <a:gd name="connsiteY51" fmla="*/ 114300 h 819150"/>
              <a:gd name="connsiteX52" fmla="*/ 1079715 w 1219415"/>
              <a:gd name="connsiteY52" fmla="*/ 101600 h 819150"/>
              <a:gd name="connsiteX53" fmla="*/ 1092415 w 1219415"/>
              <a:gd name="connsiteY53" fmla="*/ 82550 h 819150"/>
              <a:gd name="connsiteX54" fmla="*/ 1111465 w 1219415"/>
              <a:gd name="connsiteY54" fmla="*/ 69850 h 819150"/>
              <a:gd name="connsiteX55" fmla="*/ 1143215 w 1219415"/>
              <a:gd name="connsiteY55" fmla="*/ 38100 h 819150"/>
              <a:gd name="connsiteX56" fmla="*/ 1181315 w 1219415"/>
              <a:gd name="connsiteY56" fmla="*/ 25400 h 819150"/>
              <a:gd name="connsiteX57" fmla="*/ 1206715 w 1219415"/>
              <a:gd name="connsiteY57" fmla="*/ 31750 h 819150"/>
              <a:gd name="connsiteX58" fmla="*/ 1219415 w 1219415"/>
              <a:gd name="connsiteY58" fmla="*/ 69850 h 819150"/>
              <a:gd name="connsiteX59" fmla="*/ 1213065 w 1219415"/>
              <a:gd name="connsiteY59" fmla="*/ 101600 h 819150"/>
              <a:gd name="connsiteX60" fmla="*/ 1174965 w 1219415"/>
              <a:gd name="connsiteY60" fmla="*/ 120650 h 819150"/>
              <a:gd name="connsiteX61" fmla="*/ 1136865 w 1219415"/>
              <a:gd name="connsiteY61" fmla="*/ 146050 h 819150"/>
              <a:gd name="connsiteX62" fmla="*/ 1130515 w 1219415"/>
              <a:gd name="connsiteY62" fmla="*/ 234950 h 819150"/>
              <a:gd name="connsiteX63" fmla="*/ 1124165 w 1219415"/>
              <a:gd name="connsiteY63" fmla="*/ 254000 h 819150"/>
              <a:gd name="connsiteX64" fmla="*/ 1086065 w 1219415"/>
              <a:gd name="connsiteY64" fmla="*/ 279400 h 819150"/>
              <a:gd name="connsiteX65" fmla="*/ 1067015 w 1219415"/>
              <a:gd name="connsiteY65" fmla="*/ 292100 h 819150"/>
              <a:gd name="connsiteX66" fmla="*/ 1035265 w 1219415"/>
              <a:gd name="connsiteY66" fmla="*/ 323850 h 819150"/>
              <a:gd name="connsiteX67" fmla="*/ 1022565 w 1219415"/>
              <a:gd name="connsiteY67" fmla="*/ 342900 h 819150"/>
              <a:gd name="connsiteX68" fmla="*/ 984465 w 1219415"/>
              <a:gd name="connsiteY68" fmla="*/ 355600 h 819150"/>
              <a:gd name="connsiteX69" fmla="*/ 971765 w 1219415"/>
              <a:gd name="connsiteY69" fmla="*/ 374650 h 819150"/>
              <a:gd name="connsiteX70" fmla="*/ 965415 w 1219415"/>
              <a:gd name="connsiteY70" fmla="*/ 400050 h 819150"/>
              <a:gd name="connsiteX71" fmla="*/ 946365 w 1219415"/>
              <a:gd name="connsiteY71" fmla="*/ 406400 h 819150"/>
              <a:gd name="connsiteX72" fmla="*/ 908265 w 1219415"/>
              <a:gd name="connsiteY72" fmla="*/ 412750 h 819150"/>
              <a:gd name="connsiteX73" fmla="*/ 882865 w 1219415"/>
              <a:gd name="connsiteY73" fmla="*/ 419100 h 819150"/>
              <a:gd name="connsiteX74" fmla="*/ 838415 w 1219415"/>
              <a:gd name="connsiteY74" fmla="*/ 469900 h 819150"/>
              <a:gd name="connsiteX75" fmla="*/ 806665 w 1219415"/>
              <a:gd name="connsiteY75" fmla="*/ 463550 h 819150"/>
              <a:gd name="connsiteX76" fmla="*/ 787615 w 1219415"/>
              <a:gd name="connsiteY76" fmla="*/ 450850 h 819150"/>
              <a:gd name="connsiteX77" fmla="*/ 768565 w 1219415"/>
              <a:gd name="connsiteY77" fmla="*/ 444500 h 819150"/>
              <a:gd name="connsiteX78" fmla="*/ 705065 w 1219415"/>
              <a:gd name="connsiteY78" fmla="*/ 457200 h 819150"/>
              <a:gd name="connsiteX79" fmla="*/ 686015 w 1219415"/>
              <a:gd name="connsiteY79" fmla="*/ 469900 h 819150"/>
              <a:gd name="connsiteX80" fmla="*/ 641565 w 1219415"/>
              <a:gd name="connsiteY80" fmla="*/ 514350 h 819150"/>
              <a:gd name="connsiteX81" fmla="*/ 622515 w 1219415"/>
              <a:gd name="connsiteY81" fmla="*/ 552450 h 819150"/>
              <a:gd name="connsiteX82" fmla="*/ 584415 w 1219415"/>
              <a:gd name="connsiteY82" fmla="*/ 577850 h 819150"/>
              <a:gd name="connsiteX83" fmla="*/ 565365 w 1219415"/>
              <a:gd name="connsiteY83" fmla="*/ 596900 h 819150"/>
              <a:gd name="connsiteX84" fmla="*/ 527265 w 1219415"/>
              <a:gd name="connsiteY84" fmla="*/ 628650 h 819150"/>
              <a:gd name="connsiteX85" fmla="*/ 520915 w 1219415"/>
              <a:gd name="connsiteY85" fmla="*/ 647700 h 819150"/>
              <a:gd name="connsiteX86" fmla="*/ 514565 w 1219415"/>
              <a:gd name="connsiteY86" fmla="*/ 692150 h 819150"/>
              <a:gd name="connsiteX87" fmla="*/ 476465 w 1219415"/>
              <a:gd name="connsiteY87" fmla="*/ 711200 h 819150"/>
              <a:gd name="connsiteX88" fmla="*/ 457415 w 1219415"/>
              <a:gd name="connsiteY88" fmla="*/ 723900 h 819150"/>
              <a:gd name="connsiteX89" fmla="*/ 412965 w 1219415"/>
              <a:gd name="connsiteY89" fmla="*/ 774700 h 819150"/>
              <a:gd name="connsiteX90" fmla="*/ 381215 w 1219415"/>
              <a:gd name="connsiteY90" fmla="*/ 806450 h 819150"/>
              <a:gd name="connsiteX91" fmla="*/ 343115 w 1219415"/>
              <a:gd name="connsiteY91" fmla="*/ 819150 h 819150"/>
              <a:gd name="connsiteX92" fmla="*/ 222465 w 1219415"/>
              <a:gd name="connsiteY92" fmla="*/ 812800 h 819150"/>
              <a:gd name="connsiteX93" fmla="*/ 203415 w 1219415"/>
              <a:gd name="connsiteY93" fmla="*/ 800100 h 819150"/>
              <a:gd name="connsiteX94" fmla="*/ 197065 w 1219415"/>
              <a:gd name="connsiteY94" fmla="*/ 781050 h 819150"/>
              <a:gd name="connsiteX95" fmla="*/ 165315 w 1219415"/>
              <a:gd name="connsiteY95" fmla="*/ 787400 h 819150"/>
              <a:gd name="connsiteX96" fmla="*/ 152615 w 1219415"/>
              <a:gd name="connsiteY96" fmla="*/ 806450 h 819150"/>
              <a:gd name="connsiteX97" fmla="*/ 133565 w 1219415"/>
              <a:gd name="connsiteY97" fmla="*/ 819150 h 819150"/>
              <a:gd name="connsiteX98" fmla="*/ 108165 w 1219415"/>
              <a:gd name="connsiteY98" fmla="*/ 806450 h 819150"/>
              <a:gd name="connsiteX99" fmla="*/ 70065 w 1219415"/>
              <a:gd name="connsiteY99" fmla="*/ 781050 h 819150"/>
              <a:gd name="connsiteX100" fmla="*/ 12915 w 1219415"/>
              <a:gd name="connsiteY100" fmla="*/ 781050 h 819150"/>
              <a:gd name="connsiteX101" fmla="*/ 215 w 1219415"/>
              <a:gd name="connsiteY101" fmla="*/ 76200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415" h="819150">
                <a:moveTo>
                  <a:pt x="215" y="762000"/>
                </a:moveTo>
                <a:cubicBezTo>
                  <a:pt x="-843" y="753533"/>
                  <a:pt x="2099" y="740076"/>
                  <a:pt x="6565" y="730250"/>
                </a:cubicBezTo>
                <a:cubicBezTo>
                  <a:pt x="12881" y="716355"/>
                  <a:pt x="23498" y="704850"/>
                  <a:pt x="31965" y="692150"/>
                </a:cubicBezTo>
                <a:cubicBezTo>
                  <a:pt x="36198" y="685800"/>
                  <a:pt x="42252" y="680340"/>
                  <a:pt x="44665" y="673100"/>
                </a:cubicBezTo>
                <a:cubicBezTo>
                  <a:pt x="46782" y="666750"/>
                  <a:pt x="46282" y="658783"/>
                  <a:pt x="51015" y="654050"/>
                </a:cubicBezTo>
                <a:cubicBezTo>
                  <a:pt x="55748" y="649317"/>
                  <a:pt x="63715" y="649817"/>
                  <a:pt x="70065" y="647700"/>
                </a:cubicBezTo>
                <a:cubicBezTo>
                  <a:pt x="74298" y="641350"/>
                  <a:pt x="79352" y="635476"/>
                  <a:pt x="82765" y="628650"/>
                </a:cubicBezTo>
                <a:cubicBezTo>
                  <a:pt x="85758" y="622663"/>
                  <a:pt x="84934" y="614827"/>
                  <a:pt x="89115" y="609600"/>
                </a:cubicBezTo>
                <a:cubicBezTo>
                  <a:pt x="98067" y="598409"/>
                  <a:pt x="114666" y="594733"/>
                  <a:pt x="127215" y="590550"/>
                </a:cubicBezTo>
                <a:cubicBezTo>
                  <a:pt x="137798" y="592667"/>
                  <a:pt x="148494" y="594282"/>
                  <a:pt x="158965" y="596900"/>
                </a:cubicBezTo>
                <a:cubicBezTo>
                  <a:pt x="165459" y="598523"/>
                  <a:pt x="171322" y="603250"/>
                  <a:pt x="178015" y="603250"/>
                </a:cubicBezTo>
                <a:cubicBezTo>
                  <a:pt x="188808" y="603250"/>
                  <a:pt x="199182" y="599017"/>
                  <a:pt x="209765" y="596900"/>
                </a:cubicBezTo>
                <a:lnTo>
                  <a:pt x="228815" y="539750"/>
                </a:lnTo>
                <a:cubicBezTo>
                  <a:pt x="230932" y="533400"/>
                  <a:pt x="229596" y="524413"/>
                  <a:pt x="235165" y="520700"/>
                </a:cubicBezTo>
                <a:lnTo>
                  <a:pt x="254215" y="508000"/>
                </a:lnTo>
                <a:cubicBezTo>
                  <a:pt x="283328" y="464331"/>
                  <a:pt x="265135" y="474727"/>
                  <a:pt x="298665" y="463550"/>
                </a:cubicBezTo>
                <a:cubicBezTo>
                  <a:pt x="302898" y="457200"/>
                  <a:pt x="305969" y="449896"/>
                  <a:pt x="311365" y="444500"/>
                </a:cubicBezTo>
                <a:cubicBezTo>
                  <a:pt x="322203" y="433662"/>
                  <a:pt x="335262" y="429323"/>
                  <a:pt x="349465" y="425450"/>
                </a:cubicBezTo>
                <a:cubicBezTo>
                  <a:pt x="366304" y="420857"/>
                  <a:pt x="383706" y="418270"/>
                  <a:pt x="400265" y="412750"/>
                </a:cubicBezTo>
                <a:cubicBezTo>
                  <a:pt x="426555" y="403987"/>
                  <a:pt x="413746" y="410113"/>
                  <a:pt x="438365" y="393700"/>
                </a:cubicBezTo>
                <a:cubicBezTo>
                  <a:pt x="444715" y="395817"/>
                  <a:pt x="451846" y="396337"/>
                  <a:pt x="457415" y="400050"/>
                </a:cubicBezTo>
                <a:cubicBezTo>
                  <a:pt x="464887" y="405031"/>
                  <a:pt x="467830" y="416633"/>
                  <a:pt x="476465" y="419100"/>
                </a:cubicBezTo>
                <a:cubicBezTo>
                  <a:pt x="484856" y="421498"/>
                  <a:pt x="493398" y="414867"/>
                  <a:pt x="501865" y="412750"/>
                </a:cubicBezTo>
                <a:cubicBezTo>
                  <a:pt x="515568" y="371642"/>
                  <a:pt x="502422" y="377212"/>
                  <a:pt x="533615" y="368300"/>
                </a:cubicBezTo>
                <a:cubicBezTo>
                  <a:pt x="542006" y="365902"/>
                  <a:pt x="550548" y="364067"/>
                  <a:pt x="559015" y="361950"/>
                </a:cubicBezTo>
                <a:cubicBezTo>
                  <a:pt x="561132" y="355600"/>
                  <a:pt x="567851" y="349115"/>
                  <a:pt x="565365" y="342900"/>
                </a:cubicBezTo>
                <a:cubicBezTo>
                  <a:pt x="562531" y="335814"/>
                  <a:pt x="551083" y="336159"/>
                  <a:pt x="546315" y="330200"/>
                </a:cubicBezTo>
                <a:cubicBezTo>
                  <a:pt x="542134" y="324973"/>
                  <a:pt x="542082" y="317500"/>
                  <a:pt x="539965" y="311150"/>
                </a:cubicBezTo>
                <a:cubicBezTo>
                  <a:pt x="587791" y="279266"/>
                  <a:pt x="527008" y="316703"/>
                  <a:pt x="584415" y="292100"/>
                </a:cubicBezTo>
                <a:cubicBezTo>
                  <a:pt x="591430" y="289094"/>
                  <a:pt x="596639" y="282813"/>
                  <a:pt x="603465" y="279400"/>
                </a:cubicBezTo>
                <a:cubicBezTo>
                  <a:pt x="609452" y="276407"/>
                  <a:pt x="616165" y="275167"/>
                  <a:pt x="622515" y="273050"/>
                </a:cubicBezTo>
                <a:cubicBezTo>
                  <a:pt x="630982" y="275167"/>
                  <a:pt x="639524" y="277002"/>
                  <a:pt x="647915" y="279400"/>
                </a:cubicBezTo>
                <a:cubicBezTo>
                  <a:pt x="654351" y="281239"/>
                  <a:pt x="660272" y="285750"/>
                  <a:pt x="666965" y="285750"/>
                </a:cubicBezTo>
                <a:cubicBezTo>
                  <a:pt x="673658" y="285750"/>
                  <a:pt x="679665" y="281517"/>
                  <a:pt x="686015" y="279400"/>
                </a:cubicBezTo>
                <a:lnTo>
                  <a:pt x="698715" y="241300"/>
                </a:lnTo>
                <a:lnTo>
                  <a:pt x="705065" y="222250"/>
                </a:lnTo>
                <a:cubicBezTo>
                  <a:pt x="707182" y="203200"/>
                  <a:pt x="706766" y="183695"/>
                  <a:pt x="711415" y="165100"/>
                </a:cubicBezTo>
                <a:cubicBezTo>
                  <a:pt x="713266" y="157696"/>
                  <a:pt x="721015" y="153024"/>
                  <a:pt x="724115" y="146050"/>
                </a:cubicBezTo>
                <a:cubicBezTo>
                  <a:pt x="729552" y="133817"/>
                  <a:pt x="729389" y="119089"/>
                  <a:pt x="736815" y="107950"/>
                </a:cubicBezTo>
                <a:cubicBezTo>
                  <a:pt x="741048" y="101600"/>
                  <a:pt x="746102" y="95726"/>
                  <a:pt x="749515" y="88900"/>
                </a:cubicBezTo>
                <a:cubicBezTo>
                  <a:pt x="752508" y="82913"/>
                  <a:pt x="750638" y="74031"/>
                  <a:pt x="755865" y="69850"/>
                </a:cubicBezTo>
                <a:cubicBezTo>
                  <a:pt x="762680" y="64398"/>
                  <a:pt x="772798" y="65617"/>
                  <a:pt x="781265" y="63500"/>
                </a:cubicBezTo>
                <a:cubicBezTo>
                  <a:pt x="787615" y="59267"/>
                  <a:pt x="794919" y="56196"/>
                  <a:pt x="800315" y="50800"/>
                </a:cubicBezTo>
                <a:cubicBezTo>
                  <a:pt x="805711" y="45404"/>
                  <a:pt x="807272" y="36776"/>
                  <a:pt x="813015" y="31750"/>
                </a:cubicBezTo>
                <a:cubicBezTo>
                  <a:pt x="839888" y="8236"/>
                  <a:pt x="844000" y="8722"/>
                  <a:pt x="870165" y="0"/>
                </a:cubicBezTo>
                <a:cubicBezTo>
                  <a:pt x="876515" y="2117"/>
                  <a:pt x="884482" y="1617"/>
                  <a:pt x="889215" y="6350"/>
                </a:cubicBezTo>
                <a:cubicBezTo>
                  <a:pt x="893948" y="11083"/>
                  <a:pt x="890118" y="21509"/>
                  <a:pt x="895565" y="25400"/>
                </a:cubicBezTo>
                <a:cubicBezTo>
                  <a:pt x="906458" y="33181"/>
                  <a:pt x="920678" y="34853"/>
                  <a:pt x="933665" y="38100"/>
                </a:cubicBezTo>
                <a:cubicBezTo>
                  <a:pt x="965559" y="46073"/>
                  <a:pt x="950786" y="41690"/>
                  <a:pt x="978115" y="50800"/>
                </a:cubicBezTo>
                <a:cubicBezTo>
                  <a:pt x="982348" y="57150"/>
                  <a:pt x="987402" y="63024"/>
                  <a:pt x="990815" y="69850"/>
                </a:cubicBezTo>
                <a:cubicBezTo>
                  <a:pt x="1002465" y="93151"/>
                  <a:pt x="989131" y="89894"/>
                  <a:pt x="1016215" y="107950"/>
                </a:cubicBezTo>
                <a:cubicBezTo>
                  <a:pt x="1021784" y="111663"/>
                  <a:pt x="1028915" y="112183"/>
                  <a:pt x="1035265" y="114300"/>
                </a:cubicBezTo>
                <a:cubicBezTo>
                  <a:pt x="1036924" y="113885"/>
                  <a:pt x="1075574" y="104913"/>
                  <a:pt x="1079715" y="101600"/>
                </a:cubicBezTo>
                <a:cubicBezTo>
                  <a:pt x="1085674" y="96832"/>
                  <a:pt x="1087019" y="87946"/>
                  <a:pt x="1092415" y="82550"/>
                </a:cubicBezTo>
                <a:cubicBezTo>
                  <a:pt x="1097811" y="77154"/>
                  <a:pt x="1105115" y="74083"/>
                  <a:pt x="1111465" y="69850"/>
                </a:cubicBezTo>
                <a:cubicBezTo>
                  <a:pt x="1123051" y="52471"/>
                  <a:pt x="1123162" y="47012"/>
                  <a:pt x="1143215" y="38100"/>
                </a:cubicBezTo>
                <a:cubicBezTo>
                  <a:pt x="1155448" y="32663"/>
                  <a:pt x="1181315" y="25400"/>
                  <a:pt x="1181315" y="25400"/>
                </a:cubicBezTo>
                <a:cubicBezTo>
                  <a:pt x="1189782" y="27517"/>
                  <a:pt x="1201035" y="25124"/>
                  <a:pt x="1206715" y="31750"/>
                </a:cubicBezTo>
                <a:cubicBezTo>
                  <a:pt x="1215427" y="41914"/>
                  <a:pt x="1219415" y="69850"/>
                  <a:pt x="1219415" y="69850"/>
                </a:cubicBezTo>
                <a:cubicBezTo>
                  <a:pt x="1217298" y="80433"/>
                  <a:pt x="1218420" y="92229"/>
                  <a:pt x="1213065" y="101600"/>
                </a:cubicBezTo>
                <a:cubicBezTo>
                  <a:pt x="1205198" y="115367"/>
                  <a:pt x="1186562" y="114207"/>
                  <a:pt x="1174965" y="120650"/>
                </a:cubicBezTo>
                <a:cubicBezTo>
                  <a:pt x="1161622" y="128063"/>
                  <a:pt x="1136865" y="146050"/>
                  <a:pt x="1136865" y="146050"/>
                </a:cubicBezTo>
                <a:cubicBezTo>
                  <a:pt x="1134748" y="175683"/>
                  <a:pt x="1133986" y="205445"/>
                  <a:pt x="1130515" y="234950"/>
                </a:cubicBezTo>
                <a:cubicBezTo>
                  <a:pt x="1129733" y="241598"/>
                  <a:pt x="1128898" y="249267"/>
                  <a:pt x="1124165" y="254000"/>
                </a:cubicBezTo>
                <a:cubicBezTo>
                  <a:pt x="1113372" y="264793"/>
                  <a:pt x="1098765" y="270933"/>
                  <a:pt x="1086065" y="279400"/>
                </a:cubicBezTo>
                <a:lnTo>
                  <a:pt x="1067015" y="292100"/>
                </a:lnTo>
                <a:cubicBezTo>
                  <a:pt x="1033148" y="342900"/>
                  <a:pt x="1077598" y="281517"/>
                  <a:pt x="1035265" y="323850"/>
                </a:cubicBezTo>
                <a:cubicBezTo>
                  <a:pt x="1029869" y="329246"/>
                  <a:pt x="1029037" y="338855"/>
                  <a:pt x="1022565" y="342900"/>
                </a:cubicBezTo>
                <a:cubicBezTo>
                  <a:pt x="1011213" y="349995"/>
                  <a:pt x="984465" y="355600"/>
                  <a:pt x="984465" y="355600"/>
                </a:cubicBezTo>
                <a:cubicBezTo>
                  <a:pt x="980232" y="361950"/>
                  <a:pt x="974771" y="367635"/>
                  <a:pt x="971765" y="374650"/>
                </a:cubicBezTo>
                <a:cubicBezTo>
                  <a:pt x="968327" y="382672"/>
                  <a:pt x="970867" y="393235"/>
                  <a:pt x="965415" y="400050"/>
                </a:cubicBezTo>
                <a:cubicBezTo>
                  <a:pt x="961234" y="405277"/>
                  <a:pt x="952899" y="404948"/>
                  <a:pt x="946365" y="406400"/>
                </a:cubicBezTo>
                <a:cubicBezTo>
                  <a:pt x="933796" y="409193"/>
                  <a:pt x="920890" y="410225"/>
                  <a:pt x="908265" y="412750"/>
                </a:cubicBezTo>
                <a:cubicBezTo>
                  <a:pt x="899707" y="414462"/>
                  <a:pt x="891332" y="416983"/>
                  <a:pt x="882865" y="419100"/>
                </a:cubicBezTo>
                <a:cubicBezTo>
                  <a:pt x="853232" y="463550"/>
                  <a:pt x="870165" y="448733"/>
                  <a:pt x="838415" y="469900"/>
                </a:cubicBezTo>
                <a:cubicBezTo>
                  <a:pt x="827832" y="467783"/>
                  <a:pt x="816771" y="467340"/>
                  <a:pt x="806665" y="463550"/>
                </a:cubicBezTo>
                <a:cubicBezTo>
                  <a:pt x="799519" y="460870"/>
                  <a:pt x="794441" y="454263"/>
                  <a:pt x="787615" y="450850"/>
                </a:cubicBezTo>
                <a:cubicBezTo>
                  <a:pt x="781628" y="447857"/>
                  <a:pt x="774915" y="446617"/>
                  <a:pt x="768565" y="444500"/>
                </a:cubicBezTo>
                <a:cubicBezTo>
                  <a:pt x="759970" y="445933"/>
                  <a:pt x="717121" y="452033"/>
                  <a:pt x="705065" y="457200"/>
                </a:cubicBezTo>
                <a:cubicBezTo>
                  <a:pt x="698050" y="460206"/>
                  <a:pt x="692365" y="465667"/>
                  <a:pt x="686015" y="469900"/>
                </a:cubicBezTo>
                <a:cubicBezTo>
                  <a:pt x="656902" y="513569"/>
                  <a:pt x="675095" y="503173"/>
                  <a:pt x="641565" y="514350"/>
                </a:cubicBezTo>
                <a:cubicBezTo>
                  <a:pt x="637035" y="527939"/>
                  <a:pt x="634101" y="542313"/>
                  <a:pt x="622515" y="552450"/>
                </a:cubicBezTo>
                <a:cubicBezTo>
                  <a:pt x="611028" y="562501"/>
                  <a:pt x="595208" y="567057"/>
                  <a:pt x="584415" y="577850"/>
                </a:cubicBezTo>
                <a:cubicBezTo>
                  <a:pt x="578065" y="584200"/>
                  <a:pt x="572264" y="591151"/>
                  <a:pt x="565365" y="596900"/>
                </a:cubicBezTo>
                <a:cubicBezTo>
                  <a:pt x="512321" y="641103"/>
                  <a:pt x="582920" y="572995"/>
                  <a:pt x="527265" y="628650"/>
                </a:cubicBezTo>
                <a:cubicBezTo>
                  <a:pt x="525148" y="635000"/>
                  <a:pt x="522228" y="641136"/>
                  <a:pt x="520915" y="647700"/>
                </a:cubicBezTo>
                <a:cubicBezTo>
                  <a:pt x="517980" y="662376"/>
                  <a:pt x="520644" y="678473"/>
                  <a:pt x="514565" y="692150"/>
                </a:cubicBezTo>
                <a:cubicBezTo>
                  <a:pt x="509366" y="703849"/>
                  <a:pt x="485723" y="706571"/>
                  <a:pt x="476465" y="711200"/>
                </a:cubicBezTo>
                <a:cubicBezTo>
                  <a:pt x="469639" y="714613"/>
                  <a:pt x="463765" y="719667"/>
                  <a:pt x="457415" y="723900"/>
                </a:cubicBezTo>
                <a:cubicBezTo>
                  <a:pt x="427782" y="768350"/>
                  <a:pt x="444715" y="753533"/>
                  <a:pt x="412965" y="774700"/>
                </a:cubicBezTo>
                <a:cubicBezTo>
                  <a:pt x="401379" y="792079"/>
                  <a:pt x="401268" y="797538"/>
                  <a:pt x="381215" y="806450"/>
                </a:cubicBezTo>
                <a:cubicBezTo>
                  <a:pt x="368982" y="811887"/>
                  <a:pt x="343115" y="819150"/>
                  <a:pt x="343115" y="819150"/>
                </a:cubicBezTo>
                <a:cubicBezTo>
                  <a:pt x="302898" y="817033"/>
                  <a:pt x="262368" y="818241"/>
                  <a:pt x="222465" y="812800"/>
                </a:cubicBezTo>
                <a:cubicBezTo>
                  <a:pt x="214903" y="811769"/>
                  <a:pt x="208183" y="806059"/>
                  <a:pt x="203415" y="800100"/>
                </a:cubicBezTo>
                <a:cubicBezTo>
                  <a:pt x="199234" y="794873"/>
                  <a:pt x="199182" y="787400"/>
                  <a:pt x="197065" y="781050"/>
                </a:cubicBezTo>
                <a:cubicBezTo>
                  <a:pt x="186482" y="783167"/>
                  <a:pt x="174686" y="782045"/>
                  <a:pt x="165315" y="787400"/>
                </a:cubicBezTo>
                <a:cubicBezTo>
                  <a:pt x="158689" y="791186"/>
                  <a:pt x="158011" y="801054"/>
                  <a:pt x="152615" y="806450"/>
                </a:cubicBezTo>
                <a:cubicBezTo>
                  <a:pt x="147219" y="811846"/>
                  <a:pt x="139915" y="814917"/>
                  <a:pt x="133565" y="819150"/>
                </a:cubicBezTo>
                <a:cubicBezTo>
                  <a:pt x="125098" y="814917"/>
                  <a:pt x="116282" y="811320"/>
                  <a:pt x="108165" y="806450"/>
                </a:cubicBezTo>
                <a:cubicBezTo>
                  <a:pt x="95077" y="798597"/>
                  <a:pt x="70065" y="781050"/>
                  <a:pt x="70065" y="781050"/>
                </a:cubicBezTo>
                <a:cubicBezTo>
                  <a:pt x="49197" y="788006"/>
                  <a:pt x="37619" y="795167"/>
                  <a:pt x="12915" y="781050"/>
                </a:cubicBezTo>
                <a:cubicBezTo>
                  <a:pt x="5896" y="777039"/>
                  <a:pt x="1273" y="770467"/>
                  <a:pt x="215" y="762000"/>
                </a:cubicBezTo>
                <a:close/>
              </a:path>
            </a:pathLst>
          </a:custGeom>
          <a:noFill/>
          <a:ln w="12700" cmpd="sng">
            <a:solidFill>
              <a:schemeClr val="accent2">
                <a:lumMod val="40000"/>
                <a:lumOff val="6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12" name="Freeform 11"/>
          <p:cNvSpPr/>
          <p:nvPr/>
        </p:nvSpPr>
        <p:spPr>
          <a:xfrm>
            <a:off x="4337050" y="3422650"/>
            <a:ext cx="1759230" cy="2159000"/>
          </a:xfrm>
          <a:custGeom>
            <a:avLst/>
            <a:gdLst>
              <a:gd name="connsiteX0" fmla="*/ 38100 w 1759230"/>
              <a:gd name="connsiteY0" fmla="*/ 1047750 h 2159000"/>
              <a:gd name="connsiteX1" fmla="*/ 69850 w 1759230"/>
              <a:gd name="connsiteY1" fmla="*/ 1041400 h 2159000"/>
              <a:gd name="connsiteX2" fmla="*/ 57150 w 1759230"/>
              <a:gd name="connsiteY2" fmla="*/ 1022350 h 2159000"/>
              <a:gd name="connsiteX3" fmla="*/ 19050 w 1759230"/>
              <a:gd name="connsiteY3" fmla="*/ 996950 h 2159000"/>
              <a:gd name="connsiteX4" fmla="*/ 0 w 1759230"/>
              <a:gd name="connsiteY4" fmla="*/ 984250 h 2159000"/>
              <a:gd name="connsiteX5" fmla="*/ 6350 w 1759230"/>
              <a:gd name="connsiteY5" fmla="*/ 946150 h 2159000"/>
              <a:gd name="connsiteX6" fmla="*/ 44450 w 1759230"/>
              <a:gd name="connsiteY6" fmla="*/ 920750 h 2159000"/>
              <a:gd name="connsiteX7" fmla="*/ 50800 w 1759230"/>
              <a:gd name="connsiteY7" fmla="*/ 901700 h 2159000"/>
              <a:gd name="connsiteX8" fmla="*/ 63500 w 1759230"/>
              <a:gd name="connsiteY8" fmla="*/ 882650 h 2159000"/>
              <a:gd name="connsiteX9" fmla="*/ 69850 w 1759230"/>
              <a:gd name="connsiteY9" fmla="*/ 857250 h 2159000"/>
              <a:gd name="connsiteX10" fmla="*/ 76200 w 1759230"/>
              <a:gd name="connsiteY10" fmla="*/ 838200 h 2159000"/>
              <a:gd name="connsiteX11" fmla="*/ 88900 w 1759230"/>
              <a:gd name="connsiteY11" fmla="*/ 698500 h 2159000"/>
              <a:gd name="connsiteX12" fmla="*/ 101600 w 1759230"/>
              <a:gd name="connsiteY12" fmla="*/ 660400 h 2159000"/>
              <a:gd name="connsiteX13" fmla="*/ 107950 w 1759230"/>
              <a:gd name="connsiteY13" fmla="*/ 641350 h 2159000"/>
              <a:gd name="connsiteX14" fmla="*/ 82550 w 1759230"/>
              <a:gd name="connsiteY14" fmla="*/ 615950 h 2159000"/>
              <a:gd name="connsiteX15" fmla="*/ 69850 w 1759230"/>
              <a:gd name="connsiteY15" fmla="*/ 596900 h 2159000"/>
              <a:gd name="connsiteX16" fmla="*/ 50800 w 1759230"/>
              <a:gd name="connsiteY16" fmla="*/ 584200 h 2159000"/>
              <a:gd name="connsiteX17" fmla="*/ 44450 w 1759230"/>
              <a:gd name="connsiteY17" fmla="*/ 533400 h 2159000"/>
              <a:gd name="connsiteX18" fmla="*/ 82550 w 1759230"/>
              <a:gd name="connsiteY18" fmla="*/ 514350 h 2159000"/>
              <a:gd name="connsiteX19" fmla="*/ 120650 w 1759230"/>
              <a:gd name="connsiteY19" fmla="*/ 488950 h 2159000"/>
              <a:gd name="connsiteX20" fmla="*/ 146050 w 1759230"/>
              <a:gd name="connsiteY20" fmla="*/ 412750 h 2159000"/>
              <a:gd name="connsiteX21" fmla="*/ 152400 w 1759230"/>
              <a:gd name="connsiteY21" fmla="*/ 393700 h 2159000"/>
              <a:gd name="connsiteX22" fmla="*/ 203200 w 1759230"/>
              <a:gd name="connsiteY22" fmla="*/ 374650 h 2159000"/>
              <a:gd name="connsiteX23" fmla="*/ 209550 w 1759230"/>
              <a:gd name="connsiteY23" fmla="*/ 298450 h 2159000"/>
              <a:gd name="connsiteX24" fmla="*/ 222250 w 1759230"/>
              <a:gd name="connsiteY24" fmla="*/ 279400 h 2159000"/>
              <a:gd name="connsiteX25" fmla="*/ 241300 w 1759230"/>
              <a:gd name="connsiteY25" fmla="*/ 196850 h 2159000"/>
              <a:gd name="connsiteX26" fmla="*/ 254000 w 1759230"/>
              <a:gd name="connsiteY26" fmla="*/ 177800 h 2159000"/>
              <a:gd name="connsiteX27" fmla="*/ 292100 w 1759230"/>
              <a:gd name="connsiteY27" fmla="*/ 165100 h 2159000"/>
              <a:gd name="connsiteX28" fmla="*/ 298450 w 1759230"/>
              <a:gd name="connsiteY28" fmla="*/ 139700 h 2159000"/>
              <a:gd name="connsiteX29" fmla="*/ 304800 w 1759230"/>
              <a:gd name="connsiteY29" fmla="*/ 107950 h 2159000"/>
              <a:gd name="connsiteX30" fmla="*/ 317500 w 1759230"/>
              <a:gd name="connsiteY30" fmla="*/ 69850 h 2159000"/>
              <a:gd name="connsiteX31" fmla="*/ 336550 w 1759230"/>
              <a:gd name="connsiteY31" fmla="*/ 63500 h 2159000"/>
              <a:gd name="connsiteX32" fmla="*/ 349250 w 1759230"/>
              <a:gd name="connsiteY32" fmla="*/ 44450 h 2159000"/>
              <a:gd name="connsiteX33" fmla="*/ 387350 w 1759230"/>
              <a:gd name="connsiteY33" fmla="*/ 25400 h 2159000"/>
              <a:gd name="connsiteX34" fmla="*/ 406400 w 1759230"/>
              <a:gd name="connsiteY34" fmla="*/ 12700 h 2159000"/>
              <a:gd name="connsiteX35" fmla="*/ 444500 w 1759230"/>
              <a:gd name="connsiteY35" fmla="*/ 0 h 2159000"/>
              <a:gd name="connsiteX36" fmla="*/ 457200 w 1759230"/>
              <a:gd name="connsiteY36" fmla="*/ 19050 h 2159000"/>
              <a:gd name="connsiteX37" fmla="*/ 469900 w 1759230"/>
              <a:gd name="connsiteY37" fmla="*/ 95250 h 2159000"/>
              <a:gd name="connsiteX38" fmla="*/ 476250 w 1759230"/>
              <a:gd name="connsiteY38" fmla="*/ 171450 h 2159000"/>
              <a:gd name="connsiteX39" fmla="*/ 482600 w 1759230"/>
              <a:gd name="connsiteY39" fmla="*/ 190500 h 2159000"/>
              <a:gd name="connsiteX40" fmla="*/ 501650 w 1759230"/>
              <a:gd name="connsiteY40" fmla="*/ 203200 h 2159000"/>
              <a:gd name="connsiteX41" fmla="*/ 539750 w 1759230"/>
              <a:gd name="connsiteY41" fmla="*/ 228600 h 2159000"/>
              <a:gd name="connsiteX42" fmla="*/ 584200 w 1759230"/>
              <a:gd name="connsiteY42" fmla="*/ 222250 h 2159000"/>
              <a:gd name="connsiteX43" fmla="*/ 603250 w 1759230"/>
              <a:gd name="connsiteY43" fmla="*/ 254000 h 2159000"/>
              <a:gd name="connsiteX44" fmla="*/ 565150 w 1759230"/>
              <a:gd name="connsiteY44" fmla="*/ 266700 h 2159000"/>
              <a:gd name="connsiteX45" fmla="*/ 546100 w 1759230"/>
              <a:gd name="connsiteY45" fmla="*/ 279400 h 2159000"/>
              <a:gd name="connsiteX46" fmla="*/ 571500 w 1759230"/>
              <a:gd name="connsiteY46" fmla="*/ 304800 h 2159000"/>
              <a:gd name="connsiteX47" fmla="*/ 609600 w 1759230"/>
              <a:gd name="connsiteY47" fmla="*/ 330200 h 2159000"/>
              <a:gd name="connsiteX48" fmla="*/ 622300 w 1759230"/>
              <a:gd name="connsiteY48" fmla="*/ 368300 h 2159000"/>
              <a:gd name="connsiteX49" fmla="*/ 628650 w 1759230"/>
              <a:gd name="connsiteY49" fmla="*/ 387350 h 2159000"/>
              <a:gd name="connsiteX50" fmla="*/ 647700 w 1759230"/>
              <a:gd name="connsiteY50" fmla="*/ 393700 h 2159000"/>
              <a:gd name="connsiteX51" fmla="*/ 679450 w 1759230"/>
              <a:gd name="connsiteY51" fmla="*/ 400050 h 2159000"/>
              <a:gd name="connsiteX52" fmla="*/ 698500 w 1759230"/>
              <a:gd name="connsiteY52" fmla="*/ 457200 h 2159000"/>
              <a:gd name="connsiteX53" fmla="*/ 704850 w 1759230"/>
              <a:gd name="connsiteY53" fmla="*/ 476250 h 2159000"/>
              <a:gd name="connsiteX54" fmla="*/ 723900 w 1759230"/>
              <a:gd name="connsiteY54" fmla="*/ 488950 h 2159000"/>
              <a:gd name="connsiteX55" fmla="*/ 755650 w 1759230"/>
              <a:gd name="connsiteY55" fmla="*/ 533400 h 2159000"/>
              <a:gd name="connsiteX56" fmla="*/ 774700 w 1759230"/>
              <a:gd name="connsiteY56" fmla="*/ 546100 h 2159000"/>
              <a:gd name="connsiteX57" fmla="*/ 781050 w 1759230"/>
              <a:gd name="connsiteY57" fmla="*/ 565150 h 2159000"/>
              <a:gd name="connsiteX58" fmla="*/ 742950 w 1759230"/>
              <a:gd name="connsiteY58" fmla="*/ 641350 h 2159000"/>
              <a:gd name="connsiteX59" fmla="*/ 736600 w 1759230"/>
              <a:gd name="connsiteY59" fmla="*/ 660400 h 2159000"/>
              <a:gd name="connsiteX60" fmla="*/ 742950 w 1759230"/>
              <a:gd name="connsiteY60" fmla="*/ 679450 h 2159000"/>
              <a:gd name="connsiteX61" fmla="*/ 762000 w 1759230"/>
              <a:gd name="connsiteY61" fmla="*/ 685800 h 2159000"/>
              <a:gd name="connsiteX62" fmla="*/ 819150 w 1759230"/>
              <a:gd name="connsiteY62" fmla="*/ 692150 h 2159000"/>
              <a:gd name="connsiteX63" fmla="*/ 806450 w 1759230"/>
              <a:gd name="connsiteY63" fmla="*/ 755650 h 2159000"/>
              <a:gd name="connsiteX64" fmla="*/ 787400 w 1759230"/>
              <a:gd name="connsiteY64" fmla="*/ 793750 h 2159000"/>
              <a:gd name="connsiteX65" fmla="*/ 831850 w 1759230"/>
              <a:gd name="connsiteY65" fmla="*/ 838200 h 2159000"/>
              <a:gd name="connsiteX66" fmla="*/ 850900 w 1759230"/>
              <a:gd name="connsiteY66" fmla="*/ 850900 h 2159000"/>
              <a:gd name="connsiteX67" fmla="*/ 876300 w 1759230"/>
              <a:gd name="connsiteY67" fmla="*/ 889000 h 2159000"/>
              <a:gd name="connsiteX68" fmla="*/ 889000 w 1759230"/>
              <a:gd name="connsiteY68" fmla="*/ 908050 h 2159000"/>
              <a:gd name="connsiteX69" fmla="*/ 908050 w 1759230"/>
              <a:gd name="connsiteY69" fmla="*/ 914400 h 2159000"/>
              <a:gd name="connsiteX70" fmla="*/ 1028700 w 1759230"/>
              <a:gd name="connsiteY70" fmla="*/ 958850 h 2159000"/>
              <a:gd name="connsiteX71" fmla="*/ 1035050 w 1759230"/>
              <a:gd name="connsiteY71" fmla="*/ 977900 h 2159000"/>
              <a:gd name="connsiteX72" fmla="*/ 1016000 w 1759230"/>
              <a:gd name="connsiteY72" fmla="*/ 1041400 h 2159000"/>
              <a:gd name="connsiteX73" fmla="*/ 1041400 w 1759230"/>
              <a:gd name="connsiteY73" fmla="*/ 1117600 h 2159000"/>
              <a:gd name="connsiteX74" fmla="*/ 1085850 w 1759230"/>
              <a:gd name="connsiteY74" fmla="*/ 1111250 h 2159000"/>
              <a:gd name="connsiteX75" fmla="*/ 1104900 w 1759230"/>
              <a:gd name="connsiteY75" fmla="*/ 1104900 h 2159000"/>
              <a:gd name="connsiteX76" fmla="*/ 1123950 w 1759230"/>
              <a:gd name="connsiteY76" fmla="*/ 1092200 h 2159000"/>
              <a:gd name="connsiteX77" fmla="*/ 1276350 w 1759230"/>
              <a:gd name="connsiteY77" fmla="*/ 1085850 h 2159000"/>
              <a:gd name="connsiteX78" fmla="*/ 1301750 w 1759230"/>
              <a:gd name="connsiteY78" fmla="*/ 1092200 h 2159000"/>
              <a:gd name="connsiteX79" fmla="*/ 1314450 w 1759230"/>
              <a:gd name="connsiteY79" fmla="*/ 1130300 h 2159000"/>
              <a:gd name="connsiteX80" fmla="*/ 1327150 w 1759230"/>
              <a:gd name="connsiteY80" fmla="*/ 1168400 h 2159000"/>
              <a:gd name="connsiteX81" fmla="*/ 1333500 w 1759230"/>
              <a:gd name="connsiteY81" fmla="*/ 1187450 h 2159000"/>
              <a:gd name="connsiteX82" fmla="*/ 1339850 w 1759230"/>
              <a:gd name="connsiteY82" fmla="*/ 1206500 h 2159000"/>
              <a:gd name="connsiteX83" fmla="*/ 1377950 w 1759230"/>
              <a:gd name="connsiteY83" fmla="*/ 1231900 h 2159000"/>
              <a:gd name="connsiteX84" fmla="*/ 1397000 w 1759230"/>
              <a:gd name="connsiteY84" fmla="*/ 1244600 h 2159000"/>
              <a:gd name="connsiteX85" fmla="*/ 1422400 w 1759230"/>
              <a:gd name="connsiteY85" fmla="*/ 1282700 h 2159000"/>
              <a:gd name="connsiteX86" fmla="*/ 1536700 w 1759230"/>
              <a:gd name="connsiteY86" fmla="*/ 1308100 h 2159000"/>
              <a:gd name="connsiteX87" fmla="*/ 1555750 w 1759230"/>
              <a:gd name="connsiteY87" fmla="*/ 1327150 h 2159000"/>
              <a:gd name="connsiteX88" fmla="*/ 1574800 w 1759230"/>
              <a:gd name="connsiteY88" fmla="*/ 1339850 h 2159000"/>
              <a:gd name="connsiteX89" fmla="*/ 1644650 w 1759230"/>
              <a:gd name="connsiteY89" fmla="*/ 1352550 h 2159000"/>
              <a:gd name="connsiteX90" fmla="*/ 1670050 w 1759230"/>
              <a:gd name="connsiteY90" fmla="*/ 1390650 h 2159000"/>
              <a:gd name="connsiteX91" fmla="*/ 1682750 w 1759230"/>
              <a:gd name="connsiteY91" fmla="*/ 1409700 h 2159000"/>
              <a:gd name="connsiteX92" fmla="*/ 1720850 w 1759230"/>
              <a:gd name="connsiteY92" fmla="*/ 1435100 h 2159000"/>
              <a:gd name="connsiteX93" fmla="*/ 1739900 w 1759230"/>
              <a:gd name="connsiteY93" fmla="*/ 1447800 h 2159000"/>
              <a:gd name="connsiteX94" fmla="*/ 1752600 w 1759230"/>
              <a:gd name="connsiteY94" fmla="*/ 1466850 h 2159000"/>
              <a:gd name="connsiteX95" fmla="*/ 1752600 w 1759230"/>
              <a:gd name="connsiteY95" fmla="*/ 1619250 h 2159000"/>
              <a:gd name="connsiteX96" fmla="*/ 1746250 w 1759230"/>
              <a:gd name="connsiteY96" fmla="*/ 1638300 h 2159000"/>
              <a:gd name="connsiteX97" fmla="*/ 1708150 w 1759230"/>
              <a:gd name="connsiteY97" fmla="*/ 1663700 h 2159000"/>
              <a:gd name="connsiteX98" fmla="*/ 1689100 w 1759230"/>
              <a:gd name="connsiteY98" fmla="*/ 1676400 h 2159000"/>
              <a:gd name="connsiteX99" fmla="*/ 1670050 w 1759230"/>
              <a:gd name="connsiteY99" fmla="*/ 1689100 h 2159000"/>
              <a:gd name="connsiteX100" fmla="*/ 1663700 w 1759230"/>
              <a:gd name="connsiteY100" fmla="*/ 1752600 h 2159000"/>
              <a:gd name="connsiteX101" fmla="*/ 1638300 w 1759230"/>
              <a:gd name="connsiteY101" fmla="*/ 1765300 h 2159000"/>
              <a:gd name="connsiteX102" fmla="*/ 1600200 w 1759230"/>
              <a:gd name="connsiteY102" fmla="*/ 1790700 h 2159000"/>
              <a:gd name="connsiteX103" fmla="*/ 1562100 w 1759230"/>
              <a:gd name="connsiteY103" fmla="*/ 1803400 h 2159000"/>
              <a:gd name="connsiteX104" fmla="*/ 1536700 w 1759230"/>
              <a:gd name="connsiteY104" fmla="*/ 1828800 h 2159000"/>
              <a:gd name="connsiteX105" fmla="*/ 1517650 w 1759230"/>
              <a:gd name="connsiteY105" fmla="*/ 1841500 h 2159000"/>
              <a:gd name="connsiteX106" fmla="*/ 1219200 w 1759230"/>
              <a:gd name="connsiteY106" fmla="*/ 1847850 h 2159000"/>
              <a:gd name="connsiteX107" fmla="*/ 1187450 w 1759230"/>
              <a:gd name="connsiteY107" fmla="*/ 1873250 h 2159000"/>
              <a:gd name="connsiteX108" fmla="*/ 1149350 w 1759230"/>
              <a:gd name="connsiteY108" fmla="*/ 1892300 h 2159000"/>
              <a:gd name="connsiteX109" fmla="*/ 1117600 w 1759230"/>
              <a:gd name="connsiteY109" fmla="*/ 1885950 h 2159000"/>
              <a:gd name="connsiteX110" fmla="*/ 1079500 w 1759230"/>
              <a:gd name="connsiteY110" fmla="*/ 1873250 h 2159000"/>
              <a:gd name="connsiteX111" fmla="*/ 1066800 w 1759230"/>
              <a:gd name="connsiteY111" fmla="*/ 1892300 h 2159000"/>
              <a:gd name="connsiteX112" fmla="*/ 1079500 w 1759230"/>
              <a:gd name="connsiteY112" fmla="*/ 1943100 h 2159000"/>
              <a:gd name="connsiteX113" fmla="*/ 1060450 w 1759230"/>
              <a:gd name="connsiteY113" fmla="*/ 1993900 h 2159000"/>
              <a:gd name="connsiteX114" fmla="*/ 1041400 w 1759230"/>
              <a:gd name="connsiteY114" fmla="*/ 2000250 h 2159000"/>
              <a:gd name="connsiteX115" fmla="*/ 1028700 w 1759230"/>
              <a:gd name="connsiteY115" fmla="*/ 2019300 h 2159000"/>
              <a:gd name="connsiteX116" fmla="*/ 1009650 w 1759230"/>
              <a:gd name="connsiteY116" fmla="*/ 2032000 h 2159000"/>
              <a:gd name="connsiteX117" fmla="*/ 984250 w 1759230"/>
              <a:gd name="connsiteY117" fmla="*/ 2070100 h 2159000"/>
              <a:gd name="connsiteX118" fmla="*/ 939800 w 1759230"/>
              <a:gd name="connsiteY118" fmla="*/ 2095500 h 2159000"/>
              <a:gd name="connsiteX119" fmla="*/ 882650 w 1759230"/>
              <a:gd name="connsiteY119" fmla="*/ 2139950 h 2159000"/>
              <a:gd name="connsiteX120" fmla="*/ 844550 w 1759230"/>
              <a:gd name="connsiteY120" fmla="*/ 2152650 h 2159000"/>
              <a:gd name="connsiteX121" fmla="*/ 825500 w 1759230"/>
              <a:gd name="connsiteY121" fmla="*/ 2159000 h 2159000"/>
              <a:gd name="connsiteX122" fmla="*/ 781050 w 1759230"/>
              <a:gd name="connsiteY122" fmla="*/ 2152650 h 2159000"/>
              <a:gd name="connsiteX123" fmla="*/ 774700 w 1759230"/>
              <a:gd name="connsiteY123" fmla="*/ 2133600 h 2159000"/>
              <a:gd name="connsiteX124" fmla="*/ 736600 w 1759230"/>
              <a:gd name="connsiteY124" fmla="*/ 2139950 h 2159000"/>
              <a:gd name="connsiteX125" fmla="*/ 755650 w 1759230"/>
              <a:gd name="connsiteY125" fmla="*/ 2120900 h 2159000"/>
              <a:gd name="connsiteX126" fmla="*/ 717550 w 1759230"/>
              <a:gd name="connsiteY126" fmla="*/ 2114550 h 2159000"/>
              <a:gd name="connsiteX127" fmla="*/ 673100 w 1759230"/>
              <a:gd name="connsiteY127" fmla="*/ 2101850 h 2159000"/>
              <a:gd name="connsiteX128" fmla="*/ 660400 w 1759230"/>
              <a:gd name="connsiteY128" fmla="*/ 2082800 h 2159000"/>
              <a:gd name="connsiteX129" fmla="*/ 622300 w 1759230"/>
              <a:gd name="connsiteY129" fmla="*/ 2057400 h 2159000"/>
              <a:gd name="connsiteX130" fmla="*/ 603250 w 1759230"/>
              <a:gd name="connsiteY130" fmla="*/ 2019300 h 2159000"/>
              <a:gd name="connsiteX131" fmla="*/ 596900 w 1759230"/>
              <a:gd name="connsiteY131" fmla="*/ 2000250 h 2159000"/>
              <a:gd name="connsiteX132" fmla="*/ 571500 w 1759230"/>
              <a:gd name="connsiteY132" fmla="*/ 1962150 h 2159000"/>
              <a:gd name="connsiteX133" fmla="*/ 558800 w 1759230"/>
              <a:gd name="connsiteY133" fmla="*/ 1943100 h 2159000"/>
              <a:gd name="connsiteX134" fmla="*/ 552450 w 1759230"/>
              <a:gd name="connsiteY134" fmla="*/ 1816100 h 2159000"/>
              <a:gd name="connsiteX135" fmla="*/ 539750 w 1759230"/>
              <a:gd name="connsiteY135" fmla="*/ 1778000 h 2159000"/>
              <a:gd name="connsiteX136" fmla="*/ 501650 w 1759230"/>
              <a:gd name="connsiteY136" fmla="*/ 1752600 h 2159000"/>
              <a:gd name="connsiteX137" fmla="*/ 495300 w 1759230"/>
              <a:gd name="connsiteY137" fmla="*/ 1733550 h 2159000"/>
              <a:gd name="connsiteX138" fmla="*/ 463550 w 1759230"/>
              <a:gd name="connsiteY138" fmla="*/ 1695450 h 2159000"/>
              <a:gd name="connsiteX139" fmla="*/ 450850 w 1759230"/>
              <a:gd name="connsiteY139" fmla="*/ 1657350 h 2159000"/>
              <a:gd name="connsiteX140" fmla="*/ 457200 w 1759230"/>
              <a:gd name="connsiteY140" fmla="*/ 1619250 h 2159000"/>
              <a:gd name="connsiteX141" fmla="*/ 488950 w 1759230"/>
              <a:gd name="connsiteY141" fmla="*/ 1593850 h 2159000"/>
              <a:gd name="connsiteX142" fmla="*/ 508000 w 1759230"/>
              <a:gd name="connsiteY142" fmla="*/ 1581150 h 2159000"/>
              <a:gd name="connsiteX143" fmla="*/ 527050 w 1759230"/>
              <a:gd name="connsiteY143" fmla="*/ 1574800 h 2159000"/>
              <a:gd name="connsiteX144" fmla="*/ 577850 w 1759230"/>
              <a:gd name="connsiteY144" fmla="*/ 1562100 h 2159000"/>
              <a:gd name="connsiteX145" fmla="*/ 622300 w 1759230"/>
              <a:gd name="connsiteY145" fmla="*/ 1517650 h 2159000"/>
              <a:gd name="connsiteX146" fmla="*/ 654050 w 1759230"/>
              <a:gd name="connsiteY146" fmla="*/ 1524000 h 2159000"/>
              <a:gd name="connsiteX147" fmla="*/ 673100 w 1759230"/>
              <a:gd name="connsiteY147" fmla="*/ 1536700 h 2159000"/>
              <a:gd name="connsiteX148" fmla="*/ 692150 w 1759230"/>
              <a:gd name="connsiteY148" fmla="*/ 1543050 h 2159000"/>
              <a:gd name="connsiteX149" fmla="*/ 698500 w 1759230"/>
              <a:gd name="connsiteY149" fmla="*/ 1524000 h 2159000"/>
              <a:gd name="connsiteX150" fmla="*/ 685800 w 1759230"/>
              <a:gd name="connsiteY150" fmla="*/ 1485900 h 2159000"/>
              <a:gd name="connsiteX151" fmla="*/ 628650 w 1759230"/>
              <a:gd name="connsiteY151" fmla="*/ 1441450 h 2159000"/>
              <a:gd name="connsiteX152" fmla="*/ 615950 w 1759230"/>
              <a:gd name="connsiteY152" fmla="*/ 1339850 h 2159000"/>
              <a:gd name="connsiteX153" fmla="*/ 609600 w 1759230"/>
              <a:gd name="connsiteY153" fmla="*/ 1314450 h 2159000"/>
              <a:gd name="connsiteX154" fmla="*/ 552450 w 1759230"/>
              <a:gd name="connsiteY154" fmla="*/ 1282700 h 2159000"/>
              <a:gd name="connsiteX155" fmla="*/ 533400 w 1759230"/>
              <a:gd name="connsiteY155" fmla="*/ 1270000 h 2159000"/>
              <a:gd name="connsiteX156" fmla="*/ 520700 w 1759230"/>
              <a:gd name="connsiteY156" fmla="*/ 1231900 h 2159000"/>
              <a:gd name="connsiteX157" fmla="*/ 482600 w 1759230"/>
              <a:gd name="connsiteY157" fmla="*/ 1200150 h 2159000"/>
              <a:gd name="connsiteX158" fmla="*/ 463550 w 1759230"/>
              <a:gd name="connsiteY158" fmla="*/ 1162050 h 2159000"/>
              <a:gd name="connsiteX159" fmla="*/ 406400 w 1759230"/>
              <a:gd name="connsiteY159" fmla="*/ 1117600 h 2159000"/>
              <a:gd name="connsiteX160" fmla="*/ 349250 w 1759230"/>
              <a:gd name="connsiteY160" fmla="*/ 1111250 h 2159000"/>
              <a:gd name="connsiteX161" fmla="*/ 330200 w 1759230"/>
              <a:gd name="connsiteY161" fmla="*/ 1098550 h 2159000"/>
              <a:gd name="connsiteX162" fmla="*/ 247650 w 1759230"/>
              <a:gd name="connsiteY162" fmla="*/ 1111250 h 2159000"/>
              <a:gd name="connsiteX163" fmla="*/ 209550 w 1759230"/>
              <a:gd name="connsiteY163" fmla="*/ 1117600 h 2159000"/>
              <a:gd name="connsiteX164" fmla="*/ 171450 w 1759230"/>
              <a:gd name="connsiteY164" fmla="*/ 1130300 h 2159000"/>
              <a:gd name="connsiteX165" fmla="*/ 133350 w 1759230"/>
              <a:gd name="connsiteY165" fmla="*/ 1117600 h 2159000"/>
              <a:gd name="connsiteX166" fmla="*/ 107950 w 1759230"/>
              <a:gd name="connsiteY166" fmla="*/ 1085850 h 2159000"/>
              <a:gd name="connsiteX167" fmla="*/ 38100 w 1759230"/>
              <a:gd name="connsiteY167" fmla="*/ 104775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759230" h="2159000">
                <a:moveTo>
                  <a:pt x="38100" y="1047750"/>
                </a:moveTo>
                <a:cubicBezTo>
                  <a:pt x="31750" y="1040342"/>
                  <a:pt x="63374" y="1050034"/>
                  <a:pt x="69850" y="1041400"/>
                </a:cubicBezTo>
                <a:cubicBezTo>
                  <a:pt x="74429" y="1035295"/>
                  <a:pt x="62893" y="1027376"/>
                  <a:pt x="57150" y="1022350"/>
                </a:cubicBezTo>
                <a:cubicBezTo>
                  <a:pt x="45663" y="1012299"/>
                  <a:pt x="31750" y="1005417"/>
                  <a:pt x="19050" y="996950"/>
                </a:cubicBezTo>
                <a:lnTo>
                  <a:pt x="0" y="984250"/>
                </a:lnTo>
                <a:cubicBezTo>
                  <a:pt x="2117" y="971550"/>
                  <a:pt x="-1033" y="956698"/>
                  <a:pt x="6350" y="946150"/>
                </a:cubicBezTo>
                <a:cubicBezTo>
                  <a:pt x="15103" y="933646"/>
                  <a:pt x="44450" y="920750"/>
                  <a:pt x="44450" y="920750"/>
                </a:cubicBezTo>
                <a:cubicBezTo>
                  <a:pt x="46567" y="914400"/>
                  <a:pt x="47807" y="907687"/>
                  <a:pt x="50800" y="901700"/>
                </a:cubicBezTo>
                <a:cubicBezTo>
                  <a:pt x="54213" y="894874"/>
                  <a:pt x="60494" y="889665"/>
                  <a:pt x="63500" y="882650"/>
                </a:cubicBezTo>
                <a:cubicBezTo>
                  <a:pt x="66938" y="874628"/>
                  <a:pt x="67452" y="865641"/>
                  <a:pt x="69850" y="857250"/>
                </a:cubicBezTo>
                <a:cubicBezTo>
                  <a:pt x="71689" y="850814"/>
                  <a:pt x="74083" y="844550"/>
                  <a:pt x="76200" y="838200"/>
                </a:cubicBezTo>
                <a:cubicBezTo>
                  <a:pt x="79933" y="771011"/>
                  <a:pt x="74004" y="748152"/>
                  <a:pt x="88900" y="698500"/>
                </a:cubicBezTo>
                <a:cubicBezTo>
                  <a:pt x="92747" y="685678"/>
                  <a:pt x="97367" y="673100"/>
                  <a:pt x="101600" y="660400"/>
                </a:cubicBezTo>
                <a:lnTo>
                  <a:pt x="107950" y="641350"/>
                </a:lnTo>
                <a:cubicBezTo>
                  <a:pt x="94095" y="599786"/>
                  <a:pt x="113338" y="640580"/>
                  <a:pt x="82550" y="615950"/>
                </a:cubicBezTo>
                <a:cubicBezTo>
                  <a:pt x="76591" y="611182"/>
                  <a:pt x="75246" y="602296"/>
                  <a:pt x="69850" y="596900"/>
                </a:cubicBezTo>
                <a:cubicBezTo>
                  <a:pt x="64454" y="591504"/>
                  <a:pt x="57150" y="588433"/>
                  <a:pt x="50800" y="584200"/>
                </a:cubicBezTo>
                <a:cubicBezTo>
                  <a:pt x="37662" y="564492"/>
                  <a:pt x="28757" y="560863"/>
                  <a:pt x="44450" y="533400"/>
                </a:cubicBezTo>
                <a:cubicBezTo>
                  <a:pt x="52317" y="519633"/>
                  <a:pt x="70953" y="520793"/>
                  <a:pt x="82550" y="514350"/>
                </a:cubicBezTo>
                <a:cubicBezTo>
                  <a:pt x="95893" y="506937"/>
                  <a:pt x="120650" y="488950"/>
                  <a:pt x="120650" y="488950"/>
                </a:cubicBezTo>
                <a:lnTo>
                  <a:pt x="146050" y="412750"/>
                </a:lnTo>
                <a:cubicBezTo>
                  <a:pt x="148167" y="406400"/>
                  <a:pt x="146831" y="397413"/>
                  <a:pt x="152400" y="393700"/>
                </a:cubicBezTo>
                <a:cubicBezTo>
                  <a:pt x="180430" y="375013"/>
                  <a:pt x="163966" y="382497"/>
                  <a:pt x="203200" y="374650"/>
                </a:cubicBezTo>
                <a:cubicBezTo>
                  <a:pt x="232260" y="331060"/>
                  <a:pt x="202357" y="384763"/>
                  <a:pt x="209550" y="298450"/>
                </a:cubicBezTo>
                <a:cubicBezTo>
                  <a:pt x="210184" y="290845"/>
                  <a:pt x="218017" y="285750"/>
                  <a:pt x="222250" y="279400"/>
                </a:cubicBezTo>
                <a:cubicBezTo>
                  <a:pt x="225178" y="258907"/>
                  <a:pt x="228621" y="215868"/>
                  <a:pt x="241300" y="196850"/>
                </a:cubicBezTo>
                <a:cubicBezTo>
                  <a:pt x="245533" y="190500"/>
                  <a:pt x="247528" y="181845"/>
                  <a:pt x="254000" y="177800"/>
                </a:cubicBezTo>
                <a:cubicBezTo>
                  <a:pt x="265352" y="170705"/>
                  <a:pt x="292100" y="165100"/>
                  <a:pt x="292100" y="165100"/>
                </a:cubicBezTo>
                <a:cubicBezTo>
                  <a:pt x="294217" y="156633"/>
                  <a:pt x="296557" y="148219"/>
                  <a:pt x="298450" y="139700"/>
                </a:cubicBezTo>
                <a:cubicBezTo>
                  <a:pt x="300791" y="129164"/>
                  <a:pt x="301960" y="118363"/>
                  <a:pt x="304800" y="107950"/>
                </a:cubicBezTo>
                <a:cubicBezTo>
                  <a:pt x="308322" y="95035"/>
                  <a:pt x="304800" y="74083"/>
                  <a:pt x="317500" y="69850"/>
                </a:cubicBezTo>
                <a:lnTo>
                  <a:pt x="336550" y="63500"/>
                </a:lnTo>
                <a:cubicBezTo>
                  <a:pt x="340783" y="57150"/>
                  <a:pt x="343854" y="49846"/>
                  <a:pt x="349250" y="44450"/>
                </a:cubicBezTo>
                <a:cubicBezTo>
                  <a:pt x="367448" y="26252"/>
                  <a:pt x="366692" y="35729"/>
                  <a:pt x="387350" y="25400"/>
                </a:cubicBezTo>
                <a:cubicBezTo>
                  <a:pt x="394176" y="21987"/>
                  <a:pt x="399426" y="15800"/>
                  <a:pt x="406400" y="12700"/>
                </a:cubicBezTo>
                <a:cubicBezTo>
                  <a:pt x="418633" y="7263"/>
                  <a:pt x="444500" y="0"/>
                  <a:pt x="444500" y="0"/>
                </a:cubicBezTo>
                <a:cubicBezTo>
                  <a:pt x="448733" y="6350"/>
                  <a:pt x="454194" y="12035"/>
                  <a:pt x="457200" y="19050"/>
                </a:cubicBezTo>
                <a:cubicBezTo>
                  <a:pt x="464417" y="35890"/>
                  <a:pt x="468865" y="84901"/>
                  <a:pt x="469900" y="95250"/>
                </a:cubicBezTo>
                <a:cubicBezTo>
                  <a:pt x="472436" y="120612"/>
                  <a:pt x="472881" y="146186"/>
                  <a:pt x="476250" y="171450"/>
                </a:cubicBezTo>
                <a:cubicBezTo>
                  <a:pt x="477135" y="178085"/>
                  <a:pt x="478419" y="185273"/>
                  <a:pt x="482600" y="190500"/>
                </a:cubicBezTo>
                <a:cubicBezTo>
                  <a:pt x="487368" y="196459"/>
                  <a:pt x="495787" y="198314"/>
                  <a:pt x="501650" y="203200"/>
                </a:cubicBezTo>
                <a:cubicBezTo>
                  <a:pt x="533361" y="229626"/>
                  <a:pt x="506272" y="217441"/>
                  <a:pt x="539750" y="228600"/>
                </a:cubicBezTo>
                <a:cubicBezTo>
                  <a:pt x="554567" y="226483"/>
                  <a:pt x="569233" y="222250"/>
                  <a:pt x="584200" y="222250"/>
                </a:cubicBezTo>
                <a:cubicBezTo>
                  <a:pt x="602868" y="222250"/>
                  <a:pt x="640391" y="226144"/>
                  <a:pt x="603250" y="254000"/>
                </a:cubicBezTo>
                <a:cubicBezTo>
                  <a:pt x="592540" y="262032"/>
                  <a:pt x="576289" y="259274"/>
                  <a:pt x="565150" y="266700"/>
                </a:cubicBezTo>
                <a:lnTo>
                  <a:pt x="546100" y="279400"/>
                </a:lnTo>
                <a:cubicBezTo>
                  <a:pt x="556876" y="311727"/>
                  <a:pt x="543791" y="289406"/>
                  <a:pt x="571500" y="304800"/>
                </a:cubicBezTo>
                <a:cubicBezTo>
                  <a:pt x="584843" y="312213"/>
                  <a:pt x="609600" y="330200"/>
                  <a:pt x="609600" y="330200"/>
                </a:cubicBezTo>
                <a:lnTo>
                  <a:pt x="622300" y="368300"/>
                </a:lnTo>
                <a:cubicBezTo>
                  <a:pt x="624417" y="374650"/>
                  <a:pt x="622300" y="385233"/>
                  <a:pt x="628650" y="387350"/>
                </a:cubicBezTo>
                <a:cubicBezTo>
                  <a:pt x="635000" y="389467"/>
                  <a:pt x="641206" y="392077"/>
                  <a:pt x="647700" y="393700"/>
                </a:cubicBezTo>
                <a:cubicBezTo>
                  <a:pt x="658171" y="396318"/>
                  <a:pt x="668867" y="397933"/>
                  <a:pt x="679450" y="400050"/>
                </a:cubicBezTo>
                <a:lnTo>
                  <a:pt x="698500" y="457200"/>
                </a:lnTo>
                <a:cubicBezTo>
                  <a:pt x="700617" y="463550"/>
                  <a:pt x="699281" y="472537"/>
                  <a:pt x="704850" y="476250"/>
                </a:cubicBezTo>
                <a:lnTo>
                  <a:pt x="723900" y="488950"/>
                </a:lnTo>
                <a:cubicBezTo>
                  <a:pt x="742950" y="546100"/>
                  <a:pt x="721783" y="516467"/>
                  <a:pt x="755650" y="533400"/>
                </a:cubicBezTo>
                <a:cubicBezTo>
                  <a:pt x="762476" y="536813"/>
                  <a:pt x="768350" y="541867"/>
                  <a:pt x="774700" y="546100"/>
                </a:cubicBezTo>
                <a:cubicBezTo>
                  <a:pt x="776817" y="552450"/>
                  <a:pt x="781789" y="558497"/>
                  <a:pt x="781050" y="565150"/>
                </a:cubicBezTo>
                <a:cubicBezTo>
                  <a:pt x="773852" y="629928"/>
                  <a:pt x="763999" y="578204"/>
                  <a:pt x="742950" y="641350"/>
                </a:cubicBezTo>
                <a:lnTo>
                  <a:pt x="736600" y="660400"/>
                </a:lnTo>
                <a:cubicBezTo>
                  <a:pt x="738717" y="666750"/>
                  <a:pt x="738217" y="674717"/>
                  <a:pt x="742950" y="679450"/>
                </a:cubicBezTo>
                <a:cubicBezTo>
                  <a:pt x="747683" y="684183"/>
                  <a:pt x="755398" y="684700"/>
                  <a:pt x="762000" y="685800"/>
                </a:cubicBezTo>
                <a:cubicBezTo>
                  <a:pt x="780906" y="688951"/>
                  <a:pt x="800100" y="690033"/>
                  <a:pt x="819150" y="692150"/>
                </a:cubicBezTo>
                <a:cubicBezTo>
                  <a:pt x="816810" y="708531"/>
                  <a:pt x="815316" y="737917"/>
                  <a:pt x="806450" y="755650"/>
                </a:cubicBezTo>
                <a:cubicBezTo>
                  <a:pt x="781831" y="804889"/>
                  <a:pt x="803361" y="745867"/>
                  <a:pt x="787400" y="793750"/>
                </a:cubicBezTo>
                <a:cubicBezTo>
                  <a:pt x="798577" y="827280"/>
                  <a:pt x="788181" y="809087"/>
                  <a:pt x="831850" y="838200"/>
                </a:cubicBezTo>
                <a:lnTo>
                  <a:pt x="850900" y="850900"/>
                </a:lnTo>
                <a:lnTo>
                  <a:pt x="876300" y="889000"/>
                </a:lnTo>
                <a:cubicBezTo>
                  <a:pt x="880533" y="895350"/>
                  <a:pt x="881760" y="905637"/>
                  <a:pt x="889000" y="908050"/>
                </a:cubicBezTo>
                <a:lnTo>
                  <a:pt x="908050" y="914400"/>
                </a:lnTo>
                <a:cubicBezTo>
                  <a:pt x="932149" y="986696"/>
                  <a:pt x="907386" y="951714"/>
                  <a:pt x="1028700" y="958850"/>
                </a:cubicBezTo>
                <a:cubicBezTo>
                  <a:pt x="1030817" y="965200"/>
                  <a:pt x="1035050" y="971207"/>
                  <a:pt x="1035050" y="977900"/>
                </a:cubicBezTo>
                <a:cubicBezTo>
                  <a:pt x="1035050" y="1018761"/>
                  <a:pt x="1033214" y="1015579"/>
                  <a:pt x="1016000" y="1041400"/>
                </a:cubicBezTo>
                <a:cubicBezTo>
                  <a:pt x="1017016" y="1050540"/>
                  <a:pt x="1011761" y="1111672"/>
                  <a:pt x="1041400" y="1117600"/>
                </a:cubicBezTo>
                <a:cubicBezTo>
                  <a:pt x="1056076" y="1120535"/>
                  <a:pt x="1071033" y="1113367"/>
                  <a:pt x="1085850" y="1111250"/>
                </a:cubicBezTo>
                <a:cubicBezTo>
                  <a:pt x="1092200" y="1109133"/>
                  <a:pt x="1098913" y="1107893"/>
                  <a:pt x="1104900" y="1104900"/>
                </a:cubicBezTo>
                <a:cubicBezTo>
                  <a:pt x="1111726" y="1101487"/>
                  <a:pt x="1116365" y="1093043"/>
                  <a:pt x="1123950" y="1092200"/>
                </a:cubicBezTo>
                <a:cubicBezTo>
                  <a:pt x="1174483" y="1086585"/>
                  <a:pt x="1225550" y="1087967"/>
                  <a:pt x="1276350" y="1085850"/>
                </a:cubicBezTo>
                <a:cubicBezTo>
                  <a:pt x="1284817" y="1087967"/>
                  <a:pt x="1296070" y="1085574"/>
                  <a:pt x="1301750" y="1092200"/>
                </a:cubicBezTo>
                <a:cubicBezTo>
                  <a:pt x="1310462" y="1102364"/>
                  <a:pt x="1310217" y="1117600"/>
                  <a:pt x="1314450" y="1130300"/>
                </a:cubicBezTo>
                <a:lnTo>
                  <a:pt x="1327150" y="1168400"/>
                </a:lnTo>
                <a:lnTo>
                  <a:pt x="1333500" y="1187450"/>
                </a:lnTo>
                <a:cubicBezTo>
                  <a:pt x="1335617" y="1193800"/>
                  <a:pt x="1334281" y="1202787"/>
                  <a:pt x="1339850" y="1206500"/>
                </a:cubicBezTo>
                <a:lnTo>
                  <a:pt x="1377950" y="1231900"/>
                </a:lnTo>
                <a:lnTo>
                  <a:pt x="1397000" y="1244600"/>
                </a:lnTo>
                <a:lnTo>
                  <a:pt x="1422400" y="1282700"/>
                </a:lnTo>
                <a:cubicBezTo>
                  <a:pt x="1453923" y="1329984"/>
                  <a:pt x="1427483" y="1301274"/>
                  <a:pt x="1536700" y="1308100"/>
                </a:cubicBezTo>
                <a:cubicBezTo>
                  <a:pt x="1543050" y="1314450"/>
                  <a:pt x="1548851" y="1321401"/>
                  <a:pt x="1555750" y="1327150"/>
                </a:cubicBezTo>
                <a:cubicBezTo>
                  <a:pt x="1561613" y="1332036"/>
                  <a:pt x="1567974" y="1336437"/>
                  <a:pt x="1574800" y="1339850"/>
                </a:cubicBezTo>
                <a:cubicBezTo>
                  <a:pt x="1594377" y="1349639"/>
                  <a:pt x="1627138" y="1350361"/>
                  <a:pt x="1644650" y="1352550"/>
                </a:cubicBezTo>
                <a:lnTo>
                  <a:pt x="1670050" y="1390650"/>
                </a:lnTo>
                <a:cubicBezTo>
                  <a:pt x="1674283" y="1397000"/>
                  <a:pt x="1676400" y="1405467"/>
                  <a:pt x="1682750" y="1409700"/>
                </a:cubicBezTo>
                <a:lnTo>
                  <a:pt x="1720850" y="1435100"/>
                </a:lnTo>
                <a:lnTo>
                  <a:pt x="1739900" y="1447800"/>
                </a:lnTo>
                <a:cubicBezTo>
                  <a:pt x="1744133" y="1454150"/>
                  <a:pt x="1750407" y="1459540"/>
                  <a:pt x="1752600" y="1466850"/>
                </a:cubicBezTo>
                <a:cubicBezTo>
                  <a:pt x="1765620" y="1510249"/>
                  <a:pt x="1756042" y="1584825"/>
                  <a:pt x="1752600" y="1619250"/>
                </a:cubicBezTo>
                <a:cubicBezTo>
                  <a:pt x="1751934" y="1625910"/>
                  <a:pt x="1750983" y="1633567"/>
                  <a:pt x="1746250" y="1638300"/>
                </a:cubicBezTo>
                <a:cubicBezTo>
                  <a:pt x="1735457" y="1649093"/>
                  <a:pt x="1720850" y="1655233"/>
                  <a:pt x="1708150" y="1663700"/>
                </a:cubicBezTo>
                <a:lnTo>
                  <a:pt x="1689100" y="1676400"/>
                </a:lnTo>
                <a:lnTo>
                  <a:pt x="1670050" y="1689100"/>
                </a:lnTo>
                <a:cubicBezTo>
                  <a:pt x="1667933" y="1710267"/>
                  <a:pt x="1671882" y="1732964"/>
                  <a:pt x="1663700" y="1752600"/>
                </a:cubicBezTo>
                <a:cubicBezTo>
                  <a:pt x="1660059" y="1761338"/>
                  <a:pt x="1646417" y="1760430"/>
                  <a:pt x="1638300" y="1765300"/>
                </a:cubicBezTo>
                <a:cubicBezTo>
                  <a:pt x="1625212" y="1773153"/>
                  <a:pt x="1614680" y="1785873"/>
                  <a:pt x="1600200" y="1790700"/>
                </a:cubicBezTo>
                <a:lnTo>
                  <a:pt x="1562100" y="1803400"/>
                </a:lnTo>
                <a:cubicBezTo>
                  <a:pt x="1551940" y="1833880"/>
                  <a:pt x="1563793" y="1815253"/>
                  <a:pt x="1536700" y="1828800"/>
                </a:cubicBezTo>
                <a:cubicBezTo>
                  <a:pt x="1529874" y="1832213"/>
                  <a:pt x="1525268" y="1841043"/>
                  <a:pt x="1517650" y="1841500"/>
                </a:cubicBezTo>
                <a:cubicBezTo>
                  <a:pt x="1418323" y="1847460"/>
                  <a:pt x="1318683" y="1845733"/>
                  <a:pt x="1219200" y="1847850"/>
                </a:cubicBezTo>
                <a:cubicBezTo>
                  <a:pt x="1182114" y="1860212"/>
                  <a:pt x="1216173" y="1844527"/>
                  <a:pt x="1187450" y="1873250"/>
                </a:cubicBezTo>
                <a:cubicBezTo>
                  <a:pt x="1175140" y="1885560"/>
                  <a:pt x="1164844" y="1887135"/>
                  <a:pt x="1149350" y="1892300"/>
                </a:cubicBezTo>
                <a:cubicBezTo>
                  <a:pt x="1138767" y="1890183"/>
                  <a:pt x="1128013" y="1888790"/>
                  <a:pt x="1117600" y="1885950"/>
                </a:cubicBezTo>
                <a:cubicBezTo>
                  <a:pt x="1104685" y="1882428"/>
                  <a:pt x="1079500" y="1873250"/>
                  <a:pt x="1079500" y="1873250"/>
                </a:cubicBezTo>
                <a:cubicBezTo>
                  <a:pt x="1075267" y="1879600"/>
                  <a:pt x="1067747" y="1884727"/>
                  <a:pt x="1066800" y="1892300"/>
                </a:cubicBezTo>
                <a:cubicBezTo>
                  <a:pt x="1065407" y="1903446"/>
                  <a:pt x="1075353" y="1930660"/>
                  <a:pt x="1079500" y="1943100"/>
                </a:cubicBezTo>
                <a:cubicBezTo>
                  <a:pt x="1076058" y="1960311"/>
                  <a:pt x="1076022" y="1981442"/>
                  <a:pt x="1060450" y="1993900"/>
                </a:cubicBezTo>
                <a:cubicBezTo>
                  <a:pt x="1055223" y="1998081"/>
                  <a:pt x="1047750" y="1998133"/>
                  <a:pt x="1041400" y="2000250"/>
                </a:cubicBezTo>
                <a:cubicBezTo>
                  <a:pt x="1037167" y="2006600"/>
                  <a:pt x="1034096" y="2013904"/>
                  <a:pt x="1028700" y="2019300"/>
                </a:cubicBezTo>
                <a:cubicBezTo>
                  <a:pt x="1023304" y="2024696"/>
                  <a:pt x="1014676" y="2026257"/>
                  <a:pt x="1009650" y="2032000"/>
                </a:cubicBezTo>
                <a:cubicBezTo>
                  <a:pt x="999599" y="2043487"/>
                  <a:pt x="997902" y="2063274"/>
                  <a:pt x="984250" y="2070100"/>
                </a:cubicBezTo>
                <a:cubicBezTo>
                  <a:pt x="952024" y="2086213"/>
                  <a:pt x="966726" y="2077549"/>
                  <a:pt x="939800" y="2095500"/>
                </a:cubicBezTo>
                <a:cubicBezTo>
                  <a:pt x="904498" y="2148453"/>
                  <a:pt x="932136" y="2126454"/>
                  <a:pt x="882650" y="2139950"/>
                </a:cubicBezTo>
                <a:cubicBezTo>
                  <a:pt x="869735" y="2143472"/>
                  <a:pt x="857250" y="2148417"/>
                  <a:pt x="844550" y="2152650"/>
                </a:cubicBezTo>
                <a:lnTo>
                  <a:pt x="825500" y="2159000"/>
                </a:lnTo>
                <a:cubicBezTo>
                  <a:pt x="810683" y="2156883"/>
                  <a:pt x="794437" y="2159343"/>
                  <a:pt x="781050" y="2152650"/>
                </a:cubicBezTo>
                <a:cubicBezTo>
                  <a:pt x="775063" y="2149657"/>
                  <a:pt x="781136" y="2135439"/>
                  <a:pt x="774700" y="2133600"/>
                </a:cubicBezTo>
                <a:cubicBezTo>
                  <a:pt x="762320" y="2130063"/>
                  <a:pt x="749300" y="2137833"/>
                  <a:pt x="736600" y="2139950"/>
                </a:cubicBezTo>
                <a:cubicBezTo>
                  <a:pt x="742950" y="2133600"/>
                  <a:pt x="755650" y="2129880"/>
                  <a:pt x="755650" y="2120900"/>
                </a:cubicBezTo>
                <a:cubicBezTo>
                  <a:pt x="755650" y="2096281"/>
                  <a:pt x="722248" y="2112984"/>
                  <a:pt x="717550" y="2114550"/>
                </a:cubicBezTo>
                <a:cubicBezTo>
                  <a:pt x="715891" y="2114135"/>
                  <a:pt x="677241" y="2105163"/>
                  <a:pt x="673100" y="2101850"/>
                </a:cubicBezTo>
                <a:cubicBezTo>
                  <a:pt x="667141" y="2097082"/>
                  <a:pt x="666143" y="2087826"/>
                  <a:pt x="660400" y="2082800"/>
                </a:cubicBezTo>
                <a:cubicBezTo>
                  <a:pt x="648913" y="2072749"/>
                  <a:pt x="622300" y="2057400"/>
                  <a:pt x="622300" y="2057400"/>
                </a:cubicBezTo>
                <a:cubicBezTo>
                  <a:pt x="606339" y="2009517"/>
                  <a:pt x="627869" y="2068539"/>
                  <a:pt x="603250" y="2019300"/>
                </a:cubicBezTo>
                <a:cubicBezTo>
                  <a:pt x="600257" y="2013313"/>
                  <a:pt x="600151" y="2006101"/>
                  <a:pt x="596900" y="2000250"/>
                </a:cubicBezTo>
                <a:cubicBezTo>
                  <a:pt x="589487" y="1986907"/>
                  <a:pt x="579967" y="1974850"/>
                  <a:pt x="571500" y="1962150"/>
                </a:cubicBezTo>
                <a:lnTo>
                  <a:pt x="558800" y="1943100"/>
                </a:lnTo>
                <a:cubicBezTo>
                  <a:pt x="556683" y="1900767"/>
                  <a:pt x="557308" y="1858207"/>
                  <a:pt x="552450" y="1816100"/>
                </a:cubicBezTo>
                <a:cubicBezTo>
                  <a:pt x="550916" y="1802801"/>
                  <a:pt x="550889" y="1785426"/>
                  <a:pt x="539750" y="1778000"/>
                </a:cubicBezTo>
                <a:lnTo>
                  <a:pt x="501650" y="1752600"/>
                </a:lnTo>
                <a:cubicBezTo>
                  <a:pt x="499533" y="1746250"/>
                  <a:pt x="499013" y="1739119"/>
                  <a:pt x="495300" y="1733550"/>
                </a:cubicBezTo>
                <a:cubicBezTo>
                  <a:pt x="475361" y="1703642"/>
                  <a:pt x="477400" y="1726613"/>
                  <a:pt x="463550" y="1695450"/>
                </a:cubicBezTo>
                <a:cubicBezTo>
                  <a:pt x="458113" y="1683217"/>
                  <a:pt x="450850" y="1657350"/>
                  <a:pt x="450850" y="1657350"/>
                </a:cubicBezTo>
                <a:cubicBezTo>
                  <a:pt x="452967" y="1644650"/>
                  <a:pt x="453129" y="1631464"/>
                  <a:pt x="457200" y="1619250"/>
                </a:cubicBezTo>
                <a:cubicBezTo>
                  <a:pt x="465764" y="1593559"/>
                  <a:pt x="469544" y="1603553"/>
                  <a:pt x="488950" y="1593850"/>
                </a:cubicBezTo>
                <a:cubicBezTo>
                  <a:pt x="495776" y="1590437"/>
                  <a:pt x="501174" y="1584563"/>
                  <a:pt x="508000" y="1581150"/>
                </a:cubicBezTo>
                <a:cubicBezTo>
                  <a:pt x="513987" y="1578157"/>
                  <a:pt x="520592" y="1576561"/>
                  <a:pt x="527050" y="1574800"/>
                </a:cubicBezTo>
                <a:cubicBezTo>
                  <a:pt x="543889" y="1570207"/>
                  <a:pt x="577850" y="1562100"/>
                  <a:pt x="577850" y="1562100"/>
                </a:cubicBezTo>
                <a:cubicBezTo>
                  <a:pt x="606963" y="1518431"/>
                  <a:pt x="588770" y="1528827"/>
                  <a:pt x="622300" y="1517650"/>
                </a:cubicBezTo>
                <a:cubicBezTo>
                  <a:pt x="632883" y="1519767"/>
                  <a:pt x="643944" y="1520210"/>
                  <a:pt x="654050" y="1524000"/>
                </a:cubicBezTo>
                <a:cubicBezTo>
                  <a:pt x="661196" y="1526680"/>
                  <a:pt x="666274" y="1533287"/>
                  <a:pt x="673100" y="1536700"/>
                </a:cubicBezTo>
                <a:cubicBezTo>
                  <a:pt x="679087" y="1539693"/>
                  <a:pt x="685800" y="1540933"/>
                  <a:pt x="692150" y="1543050"/>
                </a:cubicBezTo>
                <a:cubicBezTo>
                  <a:pt x="694267" y="1536700"/>
                  <a:pt x="699239" y="1530653"/>
                  <a:pt x="698500" y="1524000"/>
                </a:cubicBezTo>
                <a:cubicBezTo>
                  <a:pt x="697022" y="1510695"/>
                  <a:pt x="696939" y="1493326"/>
                  <a:pt x="685800" y="1485900"/>
                </a:cubicBezTo>
                <a:cubicBezTo>
                  <a:pt x="640228" y="1455519"/>
                  <a:pt x="658493" y="1471293"/>
                  <a:pt x="628650" y="1441450"/>
                </a:cubicBezTo>
                <a:cubicBezTo>
                  <a:pt x="618515" y="1309692"/>
                  <a:pt x="631821" y="1395398"/>
                  <a:pt x="615950" y="1339850"/>
                </a:cubicBezTo>
                <a:cubicBezTo>
                  <a:pt x="613552" y="1331459"/>
                  <a:pt x="615347" y="1321018"/>
                  <a:pt x="609600" y="1314450"/>
                </a:cubicBezTo>
                <a:cubicBezTo>
                  <a:pt x="578455" y="1278856"/>
                  <a:pt x="580488" y="1296719"/>
                  <a:pt x="552450" y="1282700"/>
                </a:cubicBezTo>
                <a:cubicBezTo>
                  <a:pt x="545624" y="1279287"/>
                  <a:pt x="539750" y="1274233"/>
                  <a:pt x="533400" y="1270000"/>
                </a:cubicBezTo>
                <a:cubicBezTo>
                  <a:pt x="529167" y="1257300"/>
                  <a:pt x="531839" y="1239326"/>
                  <a:pt x="520700" y="1231900"/>
                </a:cubicBezTo>
                <a:cubicBezTo>
                  <a:pt x="494178" y="1214219"/>
                  <a:pt x="507046" y="1224596"/>
                  <a:pt x="482600" y="1200150"/>
                </a:cubicBezTo>
                <a:cubicBezTo>
                  <a:pt x="476716" y="1182497"/>
                  <a:pt x="476680" y="1176822"/>
                  <a:pt x="463550" y="1162050"/>
                </a:cubicBezTo>
                <a:cubicBezTo>
                  <a:pt x="443145" y="1139094"/>
                  <a:pt x="434130" y="1122222"/>
                  <a:pt x="406400" y="1117600"/>
                </a:cubicBezTo>
                <a:cubicBezTo>
                  <a:pt x="387494" y="1114449"/>
                  <a:pt x="368300" y="1113367"/>
                  <a:pt x="349250" y="1111250"/>
                </a:cubicBezTo>
                <a:cubicBezTo>
                  <a:pt x="342900" y="1107017"/>
                  <a:pt x="337805" y="1099184"/>
                  <a:pt x="330200" y="1098550"/>
                </a:cubicBezTo>
                <a:cubicBezTo>
                  <a:pt x="292498" y="1095408"/>
                  <a:pt x="278840" y="1105012"/>
                  <a:pt x="247650" y="1111250"/>
                </a:cubicBezTo>
                <a:cubicBezTo>
                  <a:pt x="235025" y="1113775"/>
                  <a:pt x="222041" y="1114477"/>
                  <a:pt x="209550" y="1117600"/>
                </a:cubicBezTo>
                <a:cubicBezTo>
                  <a:pt x="196563" y="1120847"/>
                  <a:pt x="171450" y="1130300"/>
                  <a:pt x="171450" y="1130300"/>
                </a:cubicBezTo>
                <a:cubicBezTo>
                  <a:pt x="158750" y="1126067"/>
                  <a:pt x="137583" y="1130300"/>
                  <a:pt x="133350" y="1117600"/>
                </a:cubicBezTo>
                <a:cubicBezTo>
                  <a:pt x="124587" y="1091310"/>
                  <a:pt x="132569" y="1102263"/>
                  <a:pt x="107950" y="1085850"/>
                </a:cubicBezTo>
                <a:cubicBezTo>
                  <a:pt x="90554" y="1059755"/>
                  <a:pt x="44450" y="1055158"/>
                  <a:pt x="38100" y="1047750"/>
                </a:cubicBezTo>
                <a:close/>
              </a:path>
            </a:pathLst>
          </a:custGeom>
          <a:noFill/>
          <a:ln w="12700" cmpd="sng">
            <a:solidFill>
              <a:srgbClr val="F1FBB1"/>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3" name="TextBox 2"/>
          <p:cNvSpPr txBox="1"/>
          <p:nvPr/>
        </p:nvSpPr>
        <p:spPr>
          <a:xfrm>
            <a:off x="139700" y="965200"/>
            <a:ext cx="8839200" cy="646331"/>
          </a:xfrm>
          <a:prstGeom prst="rect">
            <a:avLst/>
          </a:prstGeom>
          <a:noFill/>
        </p:spPr>
        <p:txBody>
          <a:bodyPr wrap="square" rtlCol="0">
            <a:spAutoFit/>
          </a:bodyPr>
          <a:lstStyle/>
          <a:p>
            <a:pPr fontAlgn="auto">
              <a:spcBef>
                <a:spcPts val="0"/>
              </a:spcBef>
              <a:spcAft>
                <a:spcPts val="0"/>
              </a:spcAft>
            </a:pPr>
            <a:r>
              <a:rPr lang="en-US" sz="1800" dirty="0" smtClean="0">
                <a:solidFill>
                  <a:srgbClr val="0852A0"/>
                </a:solidFill>
                <a:latin typeface="Trebuchet MS"/>
                <a:ea typeface="+mn-ea"/>
                <a:cs typeface="+mn-cs"/>
              </a:rPr>
              <a:t>Instruments that measure characteristics of the precipitation – drop size, reflectivity, etc.</a:t>
            </a:r>
            <a:endParaRPr lang="en-US" sz="1800" dirty="0">
              <a:solidFill>
                <a:srgbClr val="0852A0"/>
              </a:solidFill>
              <a:latin typeface="Trebuchet MS"/>
              <a:ea typeface="+mn-ea"/>
              <a:cs typeface="+mn-cs"/>
            </a:endParaRPr>
          </a:p>
        </p:txBody>
      </p:sp>
      <p:pic>
        <p:nvPicPr>
          <p:cNvPr id="10" name="Picture 9" descr="IMG_265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429000" y="2527300"/>
            <a:ext cx="2641600" cy="5486400"/>
          </a:xfrm>
          <a:prstGeom prst="rect">
            <a:avLst/>
          </a:prstGeom>
          <a:ln w="19050" cmpd="sng">
            <a:solidFill>
              <a:srgbClr val="FFFFFF"/>
            </a:solidFill>
          </a:ln>
        </p:spPr>
      </p:pic>
      <p:pic>
        <p:nvPicPr>
          <p:cNvPr id="13" name="Picture 12" descr="MRR_Parsive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100" y="1524000"/>
            <a:ext cx="2133600" cy="2133600"/>
          </a:xfrm>
          <a:prstGeom prst="rect">
            <a:avLst/>
          </a:prstGeom>
          <a:ln>
            <a:solidFill>
              <a:srgbClr val="FFFFFF"/>
            </a:solidFill>
          </a:ln>
        </p:spPr>
      </p:pic>
      <p:pic>
        <p:nvPicPr>
          <p:cNvPr id="14" name="Picture 13" descr="PVI-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1941" y="1435100"/>
            <a:ext cx="3114376" cy="2336800"/>
          </a:xfrm>
          <a:prstGeom prst="rect">
            <a:avLst/>
          </a:prstGeom>
          <a:ln>
            <a:solidFill>
              <a:srgbClr val="FFFFFF"/>
            </a:solidFill>
          </a:ln>
        </p:spPr>
      </p:pic>
      <p:sp>
        <p:nvSpPr>
          <p:cNvPr id="7" name="TextBox 6"/>
          <p:cNvSpPr txBox="1"/>
          <p:nvPr/>
        </p:nvSpPr>
        <p:spPr>
          <a:xfrm>
            <a:off x="520700" y="4051300"/>
            <a:ext cx="1549400" cy="1477328"/>
          </a:xfrm>
          <a:prstGeom prst="rect">
            <a:avLst/>
          </a:prstGeom>
          <a:noFill/>
        </p:spPr>
        <p:txBody>
          <a:bodyPr wrap="square" rtlCol="0">
            <a:spAutoFit/>
          </a:bodyPr>
          <a:lstStyle/>
          <a:p>
            <a:pPr fontAlgn="auto">
              <a:spcBef>
                <a:spcPts val="0"/>
              </a:spcBef>
              <a:spcAft>
                <a:spcPts val="0"/>
              </a:spcAft>
            </a:pPr>
            <a:r>
              <a:rPr lang="en-US" sz="1800" dirty="0" err="1" smtClean="0">
                <a:solidFill>
                  <a:srgbClr val="660075">
                    <a:lumMod val="60000"/>
                    <a:lumOff val="40000"/>
                  </a:srgbClr>
                </a:solidFill>
                <a:latin typeface="Trebuchet MS"/>
                <a:ea typeface="+mn-ea"/>
                <a:cs typeface="+mn-cs"/>
              </a:rPr>
              <a:t>Pluvio</a:t>
            </a:r>
            <a:r>
              <a:rPr lang="en-US" sz="1800" dirty="0" smtClean="0">
                <a:solidFill>
                  <a:srgbClr val="660075">
                    <a:lumMod val="60000"/>
                    <a:lumOff val="40000"/>
                  </a:srgbClr>
                </a:solidFill>
                <a:latin typeface="Trebuchet MS"/>
                <a:ea typeface="+mn-ea"/>
                <a:cs typeface="+mn-cs"/>
              </a:rPr>
              <a:t>: Weighing rain gauge for rain/snow</a:t>
            </a:r>
            <a:endParaRPr lang="en-US" sz="1800" dirty="0">
              <a:solidFill>
                <a:srgbClr val="660075">
                  <a:lumMod val="60000"/>
                  <a:lumOff val="40000"/>
                </a:srgbClr>
              </a:solidFill>
              <a:latin typeface="Trebuchet MS"/>
              <a:ea typeface="+mn-ea"/>
              <a:cs typeface="+mn-cs"/>
            </a:endParaRPr>
          </a:p>
        </p:txBody>
      </p:sp>
      <p:sp>
        <p:nvSpPr>
          <p:cNvPr id="15" name="TextBox 14"/>
          <p:cNvSpPr txBox="1"/>
          <p:nvPr/>
        </p:nvSpPr>
        <p:spPr>
          <a:xfrm>
            <a:off x="7454900" y="4457700"/>
            <a:ext cx="1549400" cy="1477328"/>
          </a:xfrm>
          <a:prstGeom prst="rect">
            <a:avLst/>
          </a:prstGeom>
          <a:noFill/>
        </p:spPr>
        <p:txBody>
          <a:bodyPr wrap="square" rtlCol="0">
            <a:spAutoFit/>
          </a:bodyPr>
          <a:lstStyle/>
          <a:p>
            <a:pPr fontAlgn="auto">
              <a:spcBef>
                <a:spcPts val="0"/>
              </a:spcBef>
              <a:spcAft>
                <a:spcPts val="0"/>
              </a:spcAft>
            </a:pPr>
            <a:r>
              <a:rPr lang="en-US" sz="1800" dirty="0" err="1" smtClean="0">
                <a:solidFill>
                  <a:srgbClr val="660075">
                    <a:lumMod val="60000"/>
                    <a:lumOff val="40000"/>
                  </a:srgbClr>
                </a:solidFill>
                <a:latin typeface="Trebuchet MS"/>
                <a:ea typeface="+mn-ea"/>
                <a:cs typeface="+mn-cs"/>
              </a:rPr>
              <a:t>Parsivel</a:t>
            </a:r>
            <a:r>
              <a:rPr lang="en-US" sz="1800" dirty="0" smtClean="0">
                <a:solidFill>
                  <a:srgbClr val="660075">
                    <a:lumMod val="60000"/>
                    <a:lumOff val="40000"/>
                  </a:srgbClr>
                </a:solidFill>
                <a:latin typeface="Trebuchet MS"/>
                <a:ea typeface="+mn-ea"/>
                <a:cs typeface="+mn-cs"/>
              </a:rPr>
              <a:t> – Can measure the number of drops and their sizes</a:t>
            </a:r>
            <a:endParaRPr lang="en-US" sz="1800" dirty="0">
              <a:solidFill>
                <a:srgbClr val="660075">
                  <a:lumMod val="60000"/>
                  <a:lumOff val="40000"/>
                </a:srgbClr>
              </a:solidFill>
              <a:latin typeface="Trebuchet MS"/>
              <a:ea typeface="+mn-ea"/>
              <a:cs typeface="+mn-cs"/>
            </a:endParaRPr>
          </a:p>
        </p:txBody>
      </p:sp>
      <p:sp>
        <p:nvSpPr>
          <p:cNvPr id="16" name="TextBox 15"/>
          <p:cNvSpPr txBox="1"/>
          <p:nvPr/>
        </p:nvSpPr>
        <p:spPr>
          <a:xfrm>
            <a:off x="3530600" y="2844800"/>
            <a:ext cx="15494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MRR</a:t>
            </a:r>
            <a:endParaRPr lang="en-US" sz="1800" dirty="0">
              <a:solidFill>
                <a:srgbClr val="FFFF00"/>
              </a:solidFill>
              <a:latin typeface="Trebuchet MS"/>
              <a:ea typeface="+mn-ea"/>
              <a:cs typeface="+mn-cs"/>
            </a:endParaRPr>
          </a:p>
        </p:txBody>
      </p:sp>
      <p:sp>
        <p:nvSpPr>
          <p:cNvPr id="17" name="TextBox 16"/>
          <p:cNvSpPr txBox="1"/>
          <p:nvPr/>
        </p:nvSpPr>
        <p:spPr>
          <a:xfrm>
            <a:off x="5410200" y="3352800"/>
            <a:ext cx="15494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PIP</a:t>
            </a:r>
            <a:endParaRPr lang="en-US" sz="1800" dirty="0">
              <a:solidFill>
                <a:srgbClr val="FFFF00"/>
              </a:solidFill>
              <a:latin typeface="Trebuchet MS"/>
              <a:ea typeface="+mn-ea"/>
              <a:cs typeface="+mn-cs"/>
            </a:endParaRPr>
          </a:p>
        </p:txBody>
      </p:sp>
      <p:sp>
        <p:nvSpPr>
          <p:cNvPr id="18" name="TextBox 17"/>
          <p:cNvSpPr txBox="1"/>
          <p:nvPr/>
        </p:nvSpPr>
        <p:spPr>
          <a:xfrm>
            <a:off x="304800" y="1892300"/>
            <a:ext cx="1549400" cy="1200329"/>
          </a:xfrm>
          <a:prstGeom prst="rect">
            <a:avLst/>
          </a:prstGeom>
          <a:noFill/>
        </p:spPr>
        <p:txBody>
          <a:bodyPr wrap="square" rtlCol="0">
            <a:spAutoFit/>
          </a:bodyPr>
          <a:lstStyle/>
          <a:p>
            <a:pPr fontAlgn="auto">
              <a:spcBef>
                <a:spcPts val="0"/>
              </a:spcBef>
              <a:spcAft>
                <a:spcPts val="0"/>
              </a:spcAft>
            </a:pPr>
            <a:r>
              <a:rPr lang="en-US" sz="1800" dirty="0" smtClean="0">
                <a:solidFill>
                  <a:srgbClr val="660075">
                    <a:lumMod val="60000"/>
                    <a:lumOff val="40000"/>
                  </a:srgbClr>
                </a:solidFill>
                <a:latin typeface="Trebuchet MS"/>
                <a:ea typeface="+mn-ea"/>
                <a:cs typeface="+mn-cs"/>
              </a:rPr>
              <a:t>MRR – Micro Rain Radar, a radar that looks up only</a:t>
            </a:r>
            <a:endParaRPr lang="en-US" sz="1800" dirty="0">
              <a:solidFill>
                <a:srgbClr val="660075">
                  <a:lumMod val="60000"/>
                  <a:lumOff val="40000"/>
                </a:srgbClr>
              </a:solidFill>
              <a:latin typeface="Trebuchet MS"/>
              <a:ea typeface="+mn-ea"/>
              <a:cs typeface="+mn-cs"/>
            </a:endParaRPr>
          </a:p>
        </p:txBody>
      </p:sp>
      <p:sp>
        <p:nvSpPr>
          <p:cNvPr id="19" name="TextBox 18"/>
          <p:cNvSpPr txBox="1"/>
          <p:nvPr/>
        </p:nvSpPr>
        <p:spPr>
          <a:xfrm>
            <a:off x="7493000" y="1637030"/>
            <a:ext cx="1549400" cy="1200329"/>
          </a:xfrm>
          <a:prstGeom prst="rect">
            <a:avLst/>
          </a:prstGeom>
          <a:noFill/>
        </p:spPr>
        <p:txBody>
          <a:bodyPr wrap="square" rtlCol="0">
            <a:spAutoFit/>
          </a:bodyPr>
          <a:lstStyle/>
          <a:p>
            <a:pPr fontAlgn="auto">
              <a:spcBef>
                <a:spcPts val="0"/>
              </a:spcBef>
              <a:spcAft>
                <a:spcPts val="0"/>
              </a:spcAft>
            </a:pPr>
            <a:r>
              <a:rPr lang="en-US" sz="1800" dirty="0" smtClean="0">
                <a:solidFill>
                  <a:srgbClr val="660075">
                    <a:lumMod val="60000"/>
                    <a:lumOff val="40000"/>
                  </a:srgbClr>
                </a:solidFill>
                <a:latin typeface="Trebuchet MS"/>
                <a:ea typeface="+mn-ea"/>
                <a:cs typeface="+mn-cs"/>
              </a:rPr>
              <a:t>PIP – Can measure snow crystal shapes</a:t>
            </a:r>
            <a:endParaRPr lang="en-US" sz="1800" dirty="0">
              <a:solidFill>
                <a:srgbClr val="660075">
                  <a:lumMod val="60000"/>
                  <a:lumOff val="40000"/>
                </a:srgbClr>
              </a:solidFill>
              <a:latin typeface="Trebuchet MS"/>
              <a:ea typeface="+mn-ea"/>
              <a:cs typeface="+mn-cs"/>
            </a:endParaRPr>
          </a:p>
        </p:txBody>
      </p:sp>
    </p:spTree>
    <p:extLst>
      <p:ext uri="{BB962C8B-B14F-4D97-AF65-F5344CB8AC3E}">
        <p14:creationId xmlns:p14="http://schemas.microsoft.com/office/powerpoint/2010/main" val="264406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Learn</a:t>
            </a:r>
            <a:endParaRPr lang="en-US" dirty="0"/>
          </a:p>
        </p:txBody>
      </p:sp>
      <p:sp>
        <p:nvSpPr>
          <p:cNvPr id="3" name="Content Placeholder 2"/>
          <p:cNvSpPr>
            <a:spLocks noGrp="1"/>
          </p:cNvSpPr>
          <p:nvPr>
            <p:ph idx="1"/>
          </p:nvPr>
        </p:nvSpPr>
        <p:spPr/>
        <p:txBody>
          <a:bodyPr/>
          <a:lstStyle/>
          <a:p>
            <a:pPr marL="0" indent="0">
              <a:buNone/>
            </a:pPr>
            <a:r>
              <a:rPr lang="en-US" dirty="0" smtClean="0"/>
              <a:t>In this presentation, we will learn:</a:t>
            </a:r>
          </a:p>
          <a:p>
            <a:r>
              <a:rPr lang="en-US" dirty="0" smtClean="0"/>
              <a:t>What NASA studies</a:t>
            </a:r>
          </a:p>
          <a:p>
            <a:r>
              <a:rPr lang="en-US" dirty="0" smtClean="0"/>
              <a:t>About Earth’s “spheres” </a:t>
            </a:r>
          </a:p>
          <a:p>
            <a:r>
              <a:rPr lang="en-US" dirty="0" smtClean="0"/>
              <a:t>How NASA studies Earth from space</a:t>
            </a:r>
          </a:p>
          <a:p>
            <a:r>
              <a:rPr lang="en-US" dirty="0" smtClean="0"/>
              <a:t>About measuring precipitation</a:t>
            </a:r>
          </a:p>
          <a:p>
            <a:r>
              <a:rPr lang="en-US" dirty="0" smtClean="0"/>
              <a:t>About ground validation campaigns</a:t>
            </a:r>
          </a:p>
          <a:p>
            <a:r>
              <a:rPr lang="en-US" dirty="0" smtClean="0"/>
              <a:t>About the next GPM ground validation campaign- called “OLYMPEX”</a:t>
            </a:r>
          </a:p>
          <a:p>
            <a:r>
              <a:rPr lang="en-US" dirty="0" smtClean="0"/>
              <a:t>And finally, how you can measure precipitation too!</a:t>
            </a:r>
            <a:endParaRPr lang="en-US" dirty="0"/>
          </a:p>
        </p:txBody>
      </p:sp>
      <p:pic>
        <p:nvPicPr>
          <p:cNvPr id="5" name="Picture 4" descr="GPM above Earth.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4402" y="713075"/>
            <a:ext cx="1771125" cy="1771125"/>
          </a:xfrm>
          <a:prstGeom prst="rect">
            <a:avLst/>
          </a:prstGeom>
        </p:spPr>
      </p:pic>
      <p:pic>
        <p:nvPicPr>
          <p:cNvPr id="4" name="Picture 3" descr="olympex-logo-small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86701">
            <a:off x="7212324" y="889686"/>
            <a:ext cx="1945149" cy="1646893"/>
          </a:xfrm>
          <a:prstGeom prst="rect">
            <a:avLst/>
          </a:prstGeom>
        </p:spPr>
      </p:pic>
      <p:pic>
        <p:nvPicPr>
          <p:cNvPr id="7" name="Picture 6" descr="rain kids with umbrell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6454">
            <a:off x="6545621" y="2440424"/>
            <a:ext cx="1513416" cy="1513416"/>
          </a:xfrm>
          <a:prstGeom prst="rect">
            <a:avLst/>
          </a:prstGeom>
        </p:spPr>
      </p:pic>
    </p:spTree>
    <p:extLst>
      <p:ext uri="{BB962C8B-B14F-4D97-AF65-F5344CB8AC3E}">
        <p14:creationId xmlns:p14="http://schemas.microsoft.com/office/powerpoint/2010/main" val="55975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457200" y="5257"/>
            <a:ext cx="8229600" cy="1143000"/>
          </a:xfrm>
        </p:spPr>
        <p:txBody>
          <a:bodyPr>
            <a:normAutofit fontScale="90000"/>
          </a:bodyPr>
          <a:lstStyle/>
          <a:p>
            <a:r>
              <a:rPr lang="en-US" dirty="0" smtClean="0">
                <a:solidFill>
                  <a:srgbClr val="1B3861"/>
                </a:solidFill>
              </a:rPr>
              <a:t>Ground Sites NPOL – Weather Radar on Coast</a:t>
            </a:r>
            <a:endParaRPr lang="en-US" dirty="0">
              <a:solidFill>
                <a:srgbClr val="1B3861"/>
              </a:solidFill>
            </a:endParaRPr>
          </a:p>
        </p:txBody>
      </p:sp>
      <p:sp>
        <p:nvSpPr>
          <p:cNvPr id="3" name="TextBox 2"/>
          <p:cNvSpPr txBox="1"/>
          <p:nvPr/>
        </p:nvSpPr>
        <p:spPr>
          <a:xfrm>
            <a:off x="139700" y="3346271"/>
            <a:ext cx="9004300" cy="646331"/>
          </a:xfrm>
          <a:prstGeom prst="rect">
            <a:avLst/>
          </a:prstGeom>
          <a:noFill/>
        </p:spPr>
        <p:txBody>
          <a:bodyPr wrap="square" rtlCol="0">
            <a:spAutoFit/>
          </a:bodyPr>
          <a:lstStyle/>
          <a:p>
            <a:pPr fontAlgn="auto">
              <a:spcBef>
                <a:spcPts val="0"/>
              </a:spcBef>
              <a:spcAft>
                <a:spcPts val="0"/>
              </a:spcAft>
            </a:pPr>
            <a:r>
              <a:rPr lang="en-US" sz="1800" dirty="0" smtClean="0">
                <a:solidFill>
                  <a:srgbClr val="1B3861"/>
                </a:solidFill>
                <a:latin typeface="Trebuchet MS"/>
                <a:ea typeface="+mn-ea"/>
                <a:cs typeface="+mn-cs"/>
              </a:rPr>
              <a:t>Just installed NPOL Radar on the Quinault Indian Nation near the coast with clear views towards the Ocean and towards the Olympic Mountains</a:t>
            </a:r>
            <a:endParaRPr lang="en-US" sz="1800" dirty="0">
              <a:solidFill>
                <a:srgbClr val="1B3861"/>
              </a:solidFill>
              <a:latin typeface="Trebuchet MS"/>
              <a:ea typeface="+mn-ea"/>
              <a:cs typeface="+mn-cs"/>
            </a:endParaRPr>
          </a:p>
        </p:txBody>
      </p:sp>
      <p:pic>
        <p:nvPicPr>
          <p:cNvPr id="6" name="Picture 5" descr="NPOL at GXY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1624" y="4089401"/>
            <a:ext cx="3546804" cy="2552700"/>
          </a:xfrm>
          <a:prstGeom prst="rect">
            <a:avLst/>
          </a:prstGeom>
        </p:spPr>
      </p:pic>
      <p:pic>
        <p:nvPicPr>
          <p:cNvPr id="7"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19216" y="1325562"/>
            <a:ext cx="8891203" cy="1977195"/>
          </a:xfrm>
        </p:spPr>
      </p:pic>
      <p:cxnSp>
        <p:nvCxnSpPr>
          <p:cNvPr id="9" name="Straight Arrow Connector 8"/>
          <p:cNvCxnSpPr/>
          <p:nvPr/>
        </p:nvCxnSpPr>
        <p:spPr>
          <a:xfrm>
            <a:off x="1587500" y="1778000"/>
            <a:ext cx="1016000" cy="63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3100" y="1498600"/>
            <a:ext cx="18796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Ocean View</a:t>
            </a:r>
            <a:endParaRPr lang="en-US" sz="1800" dirty="0">
              <a:solidFill>
                <a:srgbClr val="FFFF00"/>
              </a:solidFill>
              <a:latin typeface="Trebuchet MS"/>
              <a:ea typeface="+mn-ea"/>
              <a:cs typeface="+mn-cs"/>
            </a:endParaRPr>
          </a:p>
        </p:txBody>
      </p:sp>
      <p:cxnSp>
        <p:nvCxnSpPr>
          <p:cNvPr id="11" name="Straight Arrow Connector 10"/>
          <p:cNvCxnSpPr/>
          <p:nvPr/>
        </p:nvCxnSpPr>
        <p:spPr>
          <a:xfrm>
            <a:off x="7327900" y="1701800"/>
            <a:ext cx="1016000" cy="63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248400" y="1536700"/>
            <a:ext cx="18796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Olympics</a:t>
            </a:r>
            <a:endParaRPr lang="en-US" sz="1800" dirty="0">
              <a:solidFill>
                <a:srgbClr val="FFFF00"/>
              </a:solidFill>
              <a:latin typeface="Trebuchet MS"/>
              <a:ea typeface="+mn-ea"/>
              <a:cs typeface="+mn-cs"/>
            </a:endParaRPr>
          </a:p>
        </p:txBody>
      </p:sp>
      <p:pic>
        <p:nvPicPr>
          <p:cNvPr id="14" name="Content Placeholder 4" descr="IMG_354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5319" y="4076700"/>
            <a:ext cx="4580981" cy="2519363"/>
          </a:xfrm>
          <a:prstGeom prst="rect">
            <a:avLst/>
          </a:prstGeom>
        </p:spPr>
      </p:pic>
      <p:sp>
        <p:nvSpPr>
          <p:cNvPr id="15" name="TextBox 14"/>
          <p:cNvSpPr txBox="1"/>
          <p:nvPr/>
        </p:nvSpPr>
        <p:spPr>
          <a:xfrm>
            <a:off x="1168400" y="6184900"/>
            <a:ext cx="35560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Putting together the reflector</a:t>
            </a:r>
            <a:endParaRPr lang="en-US" sz="1800" dirty="0">
              <a:solidFill>
                <a:srgbClr val="FFFF00"/>
              </a:solidFill>
              <a:latin typeface="Trebuchet MS"/>
              <a:ea typeface="+mn-ea"/>
              <a:cs typeface="+mn-cs"/>
            </a:endParaRPr>
          </a:p>
        </p:txBody>
      </p:sp>
      <p:sp>
        <p:nvSpPr>
          <p:cNvPr id="16" name="TextBox 15"/>
          <p:cNvSpPr txBox="1"/>
          <p:nvPr/>
        </p:nvSpPr>
        <p:spPr>
          <a:xfrm>
            <a:off x="5283200" y="6261100"/>
            <a:ext cx="38608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The NPOL radar when operating</a:t>
            </a:r>
            <a:endParaRPr lang="en-US" sz="1800" dirty="0">
              <a:solidFill>
                <a:srgbClr val="FFFF00"/>
              </a:solidFill>
              <a:latin typeface="Trebuchet MS"/>
              <a:ea typeface="+mn-ea"/>
              <a:cs typeface="+mn-cs"/>
            </a:endParaRPr>
          </a:p>
        </p:txBody>
      </p:sp>
    </p:spTree>
    <p:extLst>
      <p:ext uri="{BB962C8B-B14F-4D97-AF65-F5344CB8AC3E}">
        <p14:creationId xmlns:p14="http://schemas.microsoft.com/office/powerpoint/2010/main" val="3905175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1459865" y="947901"/>
            <a:ext cx="6415405" cy="478482"/>
          </a:xfrm>
        </p:spPr>
        <p:txBody>
          <a:bodyPr>
            <a:normAutofit fontScale="90000"/>
          </a:bodyPr>
          <a:lstStyle/>
          <a:p>
            <a:pPr algn="ctr"/>
            <a:r>
              <a:rPr lang="en-US" dirty="0" smtClean="0">
                <a:solidFill>
                  <a:srgbClr val="1B3861"/>
                </a:solidFill>
              </a:rPr>
              <a:t>Ground Sites Radar: Doppler on Wheels (DOW)</a:t>
            </a:r>
            <a:endParaRPr lang="en-US" dirty="0">
              <a:solidFill>
                <a:srgbClr val="1B3861"/>
              </a:solidFill>
            </a:endParaRPr>
          </a:p>
        </p:txBody>
      </p:sp>
      <p:sp>
        <p:nvSpPr>
          <p:cNvPr id="3" name="TextBox 2"/>
          <p:cNvSpPr txBox="1"/>
          <p:nvPr/>
        </p:nvSpPr>
        <p:spPr>
          <a:xfrm>
            <a:off x="546100" y="5467577"/>
            <a:ext cx="7645400" cy="646331"/>
          </a:xfrm>
          <a:prstGeom prst="rect">
            <a:avLst/>
          </a:prstGeom>
          <a:noFill/>
        </p:spPr>
        <p:txBody>
          <a:bodyPr wrap="square" rtlCol="0">
            <a:spAutoFit/>
          </a:bodyPr>
          <a:lstStyle/>
          <a:p>
            <a:pPr fontAlgn="auto">
              <a:spcBef>
                <a:spcPts val="0"/>
              </a:spcBef>
              <a:spcAft>
                <a:spcPts val="0"/>
              </a:spcAft>
            </a:pPr>
            <a:r>
              <a:rPr lang="en-US" sz="1800" dirty="0" smtClean="0">
                <a:solidFill>
                  <a:srgbClr val="1B3861"/>
                </a:solidFill>
                <a:latin typeface="Trebuchet MS"/>
                <a:ea typeface="+mn-ea"/>
                <a:cs typeface="+mn-cs"/>
              </a:rPr>
              <a:t>Will be installed at Lake Quinault so it can make measurements where the NPOL cannot see up the Quinault Valley.</a:t>
            </a:r>
            <a:endParaRPr lang="en-US" sz="1800" dirty="0">
              <a:solidFill>
                <a:srgbClr val="1B3861"/>
              </a:solidFill>
              <a:latin typeface="Trebuchet MS"/>
              <a:ea typeface="+mn-ea"/>
              <a:cs typeface="+mn-cs"/>
            </a:endParaRPr>
          </a:p>
        </p:txBody>
      </p:sp>
      <p:pic>
        <p:nvPicPr>
          <p:cNvPr id="8" name="Picture 7" descr="Vortex 2 (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6100" y="1616711"/>
            <a:ext cx="5334000" cy="3557111"/>
          </a:xfrm>
          <a:prstGeom prst="rect">
            <a:avLst/>
          </a:prstGeom>
        </p:spPr>
      </p:pic>
    </p:spTree>
    <p:extLst>
      <p:ext uri="{BB962C8B-B14F-4D97-AF65-F5344CB8AC3E}">
        <p14:creationId xmlns:p14="http://schemas.microsoft.com/office/powerpoint/2010/main" val="1192485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794"/>
            <a:ext cx="9144000" cy="67412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sp>
        <p:nvSpPr>
          <p:cNvPr id="2" name="Title 1"/>
          <p:cNvSpPr>
            <a:spLocks noGrp="1"/>
          </p:cNvSpPr>
          <p:nvPr>
            <p:ph type="title"/>
          </p:nvPr>
        </p:nvSpPr>
        <p:spPr>
          <a:xfrm>
            <a:off x="457200" y="139654"/>
            <a:ext cx="8229600" cy="634823"/>
          </a:xfrm>
        </p:spPr>
        <p:txBody>
          <a:bodyPr>
            <a:normAutofit fontScale="90000"/>
          </a:bodyPr>
          <a:lstStyle/>
          <a:p>
            <a:r>
              <a:rPr lang="en-US" dirty="0" smtClean="0">
                <a:solidFill>
                  <a:srgbClr val="1B3861"/>
                </a:solidFill>
              </a:rPr>
              <a:t>Ground Instruments – Measuring Snow</a:t>
            </a:r>
            <a:endParaRPr lang="en-US" dirty="0">
              <a:solidFill>
                <a:srgbClr val="1B3861"/>
              </a:solidFill>
            </a:endParaRPr>
          </a:p>
        </p:txBody>
      </p:sp>
      <p:sp>
        <p:nvSpPr>
          <p:cNvPr id="3" name="TextBox 2"/>
          <p:cNvSpPr txBox="1"/>
          <p:nvPr/>
        </p:nvSpPr>
        <p:spPr>
          <a:xfrm>
            <a:off x="5588000" y="1313001"/>
            <a:ext cx="3352800" cy="1200329"/>
          </a:xfrm>
          <a:prstGeom prst="rect">
            <a:avLst/>
          </a:prstGeom>
          <a:noFill/>
        </p:spPr>
        <p:txBody>
          <a:bodyPr wrap="square" rtlCol="0">
            <a:spAutoFit/>
          </a:bodyPr>
          <a:lstStyle/>
          <a:p>
            <a:pPr fontAlgn="auto">
              <a:spcBef>
                <a:spcPts val="0"/>
              </a:spcBef>
              <a:spcAft>
                <a:spcPts val="0"/>
              </a:spcAft>
            </a:pPr>
            <a:r>
              <a:rPr lang="en-US" sz="1800" dirty="0" smtClean="0">
                <a:solidFill>
                  <a:srgbClr val="1B3861"/>
                </a:solidFill>
                <a:latin typeface="Trebuchet MS"/>
                <a:ea typeface="+mn-ea"/>
                <a:cs typeface="+mn-cs"/>
              </a:rPr>
              <a:t>Using marked poles and time-lapse cameras to measure snowfall accumulation and melt-off.</a:t>
            </a:r>
          </a:p>
        </p:txBody>
      </p:sp>
      <p:pic>
        <p:nvPicPr>
          <p:cNvPr id="8" name="Picture 7" descr="WSCT00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2513" y="3335685"/>
            <a:ext cx="3947079" cy="296031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 y="937251"/>
            <a:ext cx="4991100" cy="1951827"/>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1070" y="3164840"/>
            <a:ext cx="2603500" cy="3302000"/>
          </a:xfrm>
          <a:prstGeom prst="rect">
            <a:avLst/>
          </a:prstGeom>
        </p:spPr>
      </p:pic>
    </p:spTree>
    <p:extLst>
      <p:ext uri="{BB962C8B-B14F-4D97-AF65-F5344CB8AC3E}">
        <p14:creationId xmlns:p14="http://schemas.microsoft.com/office/powerpoint/2010/main" val="509152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1" y="2921000"/>
            <a:ext cx="4013200" cy="1155700"/>
          </a:xfrm>
        </p:spPr>
        <p:txBody>
          <a:bodyPr>
            <a:normAutofit fontScale="92500"/>
          </a:bodyPr>
          <a:lstStyle/>
          <a:p>
            <a:r>
              <a:rPr lang="en-US" dirty="0" smtClean="0"/>
              <a:t>Satellite Simulator instruments</a:t>
            </a:r>
          </a:p>
          <a:p>
            <a:pPr>
              <a:spcBef>
                <a:spcPts val="0"/>
              </a:spcBef>
            </a:pPr>
            <a:r>
              <a:rPr lang="en-US" dirty="0" err="1" smtClean="0"/>
              <a:t>Dropsondes</a:t>
            </a:r>
            <a:r>
              <a:rPr lang="en-US" dirty="0" smtClean="0"/>
              <a:t> over the ocean</a:t>
            </a:r>
          </a:p>
          <a:p>
            <a:pPr>
              <a:spcBef>
                <a:spcPts val="0"/>
              </a:spcBef>
            </a:pPr>
            <a:r>
              <a:rPr lang="en-US" dirty="0" smtClean="0"/>
              <a:t>Flies at ~30,000 </a:t>
            </a:r>
            <a:r>
              <a:rPr lang="en-US" dirty="0" err="1" smtClean="0"/>
              <a:t>ft</a:t>
            </a:r>
            <a:endParaRPr lang="en-US" dirty="0" smtClean="0"/>
          </a:p>
        </p:txBody>
      </p:sp>
      <p:grpSp>
        <p:nvGrpSpPr>
          <p:cNvPr id="13" name="Group 12"/>
          <p:cNvGrpSpPr/>
          <p:nvPr/>
        </p:nvGrpSpPr>
        <p:grpSpPr>
          <a:xfrm>
            <a:off x="825500" y="1447263"/>
            <a:ext cx="3009900" cy="1410237"/>
            <a:chOff x="825500" y="1447263"/>
            <a:chExt cx="3009900" cy="1410237"/>
          </a:xfrm>
        </p:grpSpPr>
        <p:grpSp>
          <p:nvGrpSpPr>
            <p:cNvPr id="6" name="Group 5"/>
            <p:cNvGrpSpPr/>
            <p:nvPr/>
          </p:nvGrpSpPr>
          <p:grpSpPr>
            <a:xfrm>
              <a:off x="825500" y="1447263"/>
              <a:ext cx="2794000" cy="1410237"/>
              <a:chOff x="4864100" y="1498063"/>
              <a:chExt cx="2794000" cy="1410237"/>
            </a:xfrm>
          </p:grpSpPr>
          <p:pic>
            <p:nvPicPr>
              <p:cNvPr id="7" name="Picture 6" descr="DC8_GCPEx_cropp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4100" y="1498063"/>
                <a:ext cx="2781300" cy="1410237"/>
              </a:xfrm>
              <a:prstGeom prst="rect">
                <a:avLst/>
              </a:prstGeom>
            </p:spPr>
          </p:pic>
          <p:sp>
            <p:nvSpPr>
              <p:cNvPr id="8" name="Rectangle 7"/>
              <p:cNvSpPr/>
              <p:nvPr/>
            </p:nvSpPr>
            <p:spPr>
              <a:xfrm>
                <a:off x="4874130" y="1509294"/>
                <a:ext cx="2783970" cy="1399006"/>
              </a:xfrm>
              <a:prstGeom prst="rect">
                <a:avLst/>
              </a:prstGeom>
              <a:noFill/>
              <a:ln w="25400"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a:endParaRPr>
              </a:p>
            </p:txBody>
          </p:sp>
        </p:grpSp>
        <p:sp>
          <p:nvSpPr>
            <p:cNvPr id="9" name="TextBox 8"/>
            <p:cNvSpPr txBox="1"/>
            <p:nvPr/>
          </p:nvSpPr>
          <p:spPr>
            <a:xfrm>
              <a:off x="2806700" y="2451100"/>
              <a:ext cx="10287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DC-8</a:t>
              </a:r>
              <a:endParaRPr lang="en-US" sz="1800" dirty="0">
                <a:solidFill>
                  <a:srgbClr val="FFFF00"/>
                </a:solidFill>
                <a:latin typeface="Trebuchet MS"/>
                <a:ea typeface="+mn-ea"/>
                <a:cs typeface="+mn-cs"/>
              </a:endParaRPr>
            </a:p>
          </p:txBody>
        </p:sp>
      </p:grpSp>
      <p:grpSp>
        <p:nvGrpSpPr>
          <p:cNvPr id="14" name="Group 13"/>
          <p:cNvGrpSpPr/>
          <p:nvPr/>
        </p:nvGrpSpPr>
        <p:grpSpPr>
          <a:xfrm>
            <a:off x="850900" y="4084750"/>
            <a:ext cx="3594100" cy="1947749"/>
            <a:chOff x="4546600" y="706550"/>
            <a:chExt cx="3594100" cy="1947749"/>
          </a:xfrm>
        </p:grpSpPr>
        <p:pic>
          <p:nvPicPr>
            <p:cNvPr id="4" name="Picture 3" descr="ER2-681841main_ED08-0053-07_67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6600" y="706550"/>
              <a:ext cx="3390900" cy="1947749"/>
            </a:xfrm>
            <a:prstGeom prst="rect">
              <a:avLst/>
            </a:prstGeom>
            <a:ln w="28575" cmpd="sng">
              <a:solidFill>
                <a:schemeClr val="tx2"/>
              </a:solidFill>
            </a:ln>
          </p:spPr>
        </p:pic>
        <p:sp>
          <p:nvSpPr>
            <p:cNvPr id="10" name="TextBox 9"/>
            <p:cNvSpPr txBox="1"/>
            <p:nvPr/>
          </p:nvSpPr>
          <p:spPr>
            <a:xfrm>
              <a:off x="7112000" y="711200"/>
              <a:ext cx="10287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ER-2</a:t>
              </a:r>
              <a:endParaRPr lang="en-US" sz="1800" dirty="0">
                <a:solidFill>
                  <a:srgbClr val="FFFF00"/>
                </a:solidFill>
                <a:latin typeface="Trebuchet MS"/>
                <a:ea typeface="+mn-ea"/>
                <a:cs typeface="+mn-cs"/>
              </a:endParaRPr>
            </a:p>
          </p:txBody>
        </p:sp>
      </p:grpSp>
      <p:grpSp>
        <p:nvGrpSpPr>
          <p:cNvPr id="15" name="Group 14"/>
          <p:cNvGrpSpPr/>
          <p:nvPr/>
        </p:nvGrpSpPr>
        <p:grpSpPr>
          <a:xfrm>
            <a:off x="4826000" y="1320800"/>
            <a:ext cx="3810000" cy="2540000"/>
            <a:chOff x="2552700" y="3937000"/>
            <a:chExt cx="3810000" cy="2540000"/>
          </a:xfrm>
        </p:grpSpPr>
        <p:pic>
          <p:nvPicPr>
            <p:cNvPr id="5" name="Picture 4" descr="cessna-research-jet_sidebar.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52700" y="3937000"/>
              <a:ext cx="3810000" cy="2540000"/>
            </a:xfrm>
            <a:prstGeom prst="rect">
              <a:avLst/>
            </a:prstGeom>
            <a:ln w="28575" cmpd="sng">
              <a:solidFill>
                <a:srgbClr val="1B3861"/>
              </a:solidFill>
            </a:ln>
          </p:spPr>
        </p:pic>
        <p:sp>
          <p:nvSpPr>
            <p:cNvPr id="11" name="TextBox 10"/>
            <p:cNvSpPr txBox="1"/>
            <p:nvPr/>
          </p:nvSpPr>
          <p:spPr>
            <a:xfrm>
              <a:off x="5245100" y="4000500"/>
              <a:ext cx="10287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FFFF00"/>
                  </a:solidFill>
                  <a:latin typeface="Trebuchet MS"/>
                  <a:ea typeface="+mn-ea"/>
                  <a:cs typeface="+mn-cs"/>
                </a:rPr>
                <a:t>Citation</a:t>
              </a:r>
              <a:endParaRPr lang="en-US" sz="1800" dirty="0">
                <a:solidFill>
                  <a:srgbClr val="FFFF00"/>
                </a:solidFill>
                <a:latin typeface="Trebuchet MS"/>
                <a:ea typeface="+mn-ea"/>
                <a:cs typeface="+mn-cs"/>
              </a:endParaRPr>
            </a:p>
          </p:txBody>
        </p:sp>
      </p:grpSp>
      <p:sp>
        <p:nvSpPr>
          <p:cNvPr id="12" name="Content Placeholder 2"/>
          <p:cNvSpPr txBox="1">
            <a:spLocks/>
          </p:cNvSpPr>
          <p:nvPr/>
        </p:nvSpPr>
        <p:spPr>
          <a:xfrm>
            <a:off x="279401" y="5956300"/>
            <a:ext cx="5651500" cy="54610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fontAlgn="auto">
              <a:spcAft>
                <a:spcPts val="0"/>
              </a:spcAft>
            </a:pPr>
            <a:r>
              <a:rPr lang="en-US" sz="1600" dirty="0" smtClean="0">
                <a:solidFill>
                  <a:prstClr val="white"/>
                </a:solidFill>
                <a:latin typeface="Trebuchet MS"/>
              </a:rPr>
              <a:t>Satellite Simulator instruments and Flies at ~60,000 </a:t>
            </a:r>
            <a:r>
              <a:rPr lang="en-US" sz="1600" dirty="0" err="1" smtClean="0">
                <a:solidFill>
                  <a:prstClr val="white"/>
                </a:solidFill>
                <a:latin typeface="Trebuchet MS"/>
              </a:rPr>
              <a:t>ft</a:t>
            </a:r>
            <a:endParaRPr lang="en-US" sz="1600" dirty="0" smtClean="0">
              <a:solidFill>
                <a:prstClr val="white"/>
              </a:solidFill>
              <a:latin typeface="Trebuchet MS"/>
            </a:endParaRPr>
          </a:p>
        </p:txBody>
      </p:sp>
      <p:sp>
        <p:nvSpPr>
          <p:cNvPr id="16" name="Content Placeholder 2"/>
          <p:cNvSpPr txBox="1">
            <a:spLocks/>
          </p:cNvSpPr>
          <p:nvPr/>
        </p:nvSpPr>
        <p:spPr>
          <a:xfrm>
            <a:off x="4787900" y="4343400"/>
            <a:ext cx="4013200" cy="774700"/>
          </a:xfrm>
          <a:prstGeom prst="rect">
            <a:avLst/>
          </a:prstGeom>
        </p:spPr>
        <p:txBody>
          <a:bodyPr vert="horz" lIns="91440" tIns="45720" rIns="91440" bIns="45720" rtlCol="0">
            <a:normAutofit fontScale="77500" lnSpcReduction="20000"/>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fontAlgn="auto">
              <a:spcBef>
                <a:spcPts val="0"/>
              </a:spcBef>
              <a:spcAft>
                <a:spcPts val="0"/>
              </a:spcAft>
            </a:pPr>
            <a:r>
              <a:rPr lang="en-US" dirty="0" smtClean="0">
                <a:solidFill>
                  <a:prstClr val="white"/>
                </a:solidFill>
                <a:latin typeface="Trebuchet MS"/>
              </a:rPr>
              <a:t>Cloud Microphysics instruments</a:t>
            </a:r>
          </a:p>
          <a:p>
            <a:pPr fontAlgn="auto">
              <a:spcBef>
                <a:spcPts val="0"/>
              </a:spcBef>
              <a:spcAft>
                <a:spcPts val="0"/>
              </a:spcAft>
            </a:pPr>
            <a:r>
              <a:rPr lang="en-US" dirty="0" smtClean="0">
                <a:solidFill>
                  <a:prstClr val="white"/>
                </a:solidFill>
                <a:latin typeface="Trebuchet MS"/>
              </a:rPr>
              <a:t>Flies at 2000 </a:t>
            </a:r>
            <a:r>
              <a:rPr lang="en-US" dirty="0" err="1" smtClean="0">
                <a:solidFill>
                  <a:prstClr val="white"/>
                </a:solidFill>
                <a:latin typeface="Trebuchet MS"/>
              </a:rPr>
              <a:t>ft</a:t>
            </a:r>
            <a:r>
              <a:rPr lang="en-US" dirty="0" smtClean="0">
                <a:solidFill>
                  <a:prstClr val="white"/>
                </a:solidFill>
                <a:latin typeface="Trebuchet MS"/>
              </a:rPr>
              <a:t> above highest obstacle</a:t>
            </a:r>
          </a:p>
        </p:txBody>
      </p:sp>
      <p:sp>
        <p:nvSpPr>
          <p:cNvPr id="2" name="Title 1"/>
          <p:cNvSpPr>
            <a:spLocks noGrp="1"/>
          </p:cNvSpPr>
          <p:nvPr>
            <p:ph type="title"/>
          </p:nvPr>
        </p:nvSpPr>
        <p:spPr/>
        <p:txBody>
          <a:bodyPr/>
          <a:lstStyle/>
          <a:p>
            <a:r>
              <a:rPr lang="en-US" dirty="0" smtClean="0"/>
              <a:t>Measuring Rain and Snow from Aircraft</a:t>
            </a:r>
            <a:endParaRPr lang="en-US" dirty="0"/>
          </a:p>
        </p:txBody>
      </p:sp>
    </p:spTree>
    <p:extLst>
      <p:ext uri="{BB962C8B-B14F-4D97-AF65-F5344CB8AC3E}">
        <p14:creationId xmlns:p14="http://schemas.microsoft.com/office/powerpoint/2010/main" val="1518780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520" y="98425"/>
            <a:ext cx="6610644" cy="492125"/>
          </a:xfrm>
        </p:spPr>
        <p:txBody>
          <a:bodyPr/>
          <a:lstStyle/>
          <a:p>
            <a:r>
              <a:rPr lang="en-US" dirty="0" smtClean="0"/>
              <a:t>You can collect precipitation data too!</a:t>
            </a:r>
            <a:endParaRPr lang="en-US" dirty="0"/>
          </a:p>
        </p:txBody>
      </p:sp>
      <p:sp>
        <p:nvSpPr>
          <p:cNvPr id="3" name="Content Placeholder 2"/>
          <p:cNvSpPr>
            <a:spLocks noGrp="1"/>
          </p:cNvSpPr>
          <p:nvPr>
            <p:ph idx="1"/>
          </p:nvPr>
        </p:nvSpPr>
        <p:spPr>
          <a:xfrm>
            <a:off x="588145" y="3008527"/>
            <a:ext cx="8229600" cy="3361839"/>
          </a:xfrm>
        </p:spPr>
        <p:txBody>
          <a:bodyPr/>
          <a:lstStyle/>
          <a:p>
            <a:r>
              <a:rPr lang="en-US" dirty="0" smtClean="0"/>
              <a:t>How do you think you could measure the rain that fell in your yard over a week of time?</a:t>
            </a:r>
          </a:p>
          <a:p>
            <a:r>
              <a:rPr lang="en-US" dirty="0" smtClean="0"/>
              <a:t>How could you measure how much snow falls every day?</a:t>
            </a:r>
          </a:p>
          <a:p>
            <a:r>
              <a:rPr lang="en-US" dirty="0" smtClean="0"/>
              <a:t>Try to make some instruments that you can use to measure the amount of precipitation that falls in your home or your schoolyard. </a:t>
            </a:r>
          </a:p>
          <a:p>
            <a:endParaRPr lang="en-US" dirty="0"/>
          </a:p>
        </p:txBody>
      </p:sp>
      <p:pic>
        <p:nvPicPr>
          <p:cNvPr id="5" name="Picture 4" descr="rain kids with umbrell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4925" y="1028261"/>
            <a:ext cx="1666181" cy="1666181"/>
          </a:xfrm>
          <a:prstGeom prst="rect">
            <a:avLst/>
          </a:prstGeom>
        </p:spPr>
      </p:pic>
      <p:pic>
        <p:nvPicPr>
          <p:cNvPr id="6" name="Picture 5" descr="olympex-logo-small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0940" y="934956"/>
            <a:ext cx="2188333" cy="1852789"/>
          </a:xfrm>
          <a:prstGeom prst="rect">
            <a:avLst/>
          </a:prstGeom>
        </p:spPr>
      </p:pic>
      <p:pic>
        <p:nvPicPr>
          <p:cNvPr id="7" name="Picture 6" descr="enginee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223" y="1034061"/>
            <a:ext cx="1899826" cy="1753686"/>
          </a:xfrm>
          <a:prstGeom prst="rect">
            <a:avLst/>
          </a:prstGeom>
        </p:spPr>
      </p:pic>
    </p:spTree>
    <p:extLst>
      <p:ext uri="{BB962C8B-B14F-4D97-AF65-F5344CB8AC3E}">
        <p14:creationId xmlns:p14="http://schemas.microsoft.com/office/powerpoint/2010/main" val="2516811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ts.gsfc.nasa.gov/images/NASA_LOGO.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4065" y="1062037"/>
            <a:ext cx="6858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2158" y="760563"/>
            <a:ext cx="1716035" cy="2697635"/>
          </a:xfrm>
          <a:prstGeom prst="rect">
            <a:avLst/>
          </a:prstGeom>
        </p:spPr>
      </p:pic>
      <p:sp>
        <p:nvSpPr>
          <p:cNvPr id="2" name="Title 1"/>
          <p:cNvSpPr>
            <a:spLocks noGrp="1"/>
          </p:cNvSpPr>
          <p:nvPr>
            <p:ph type="title"/>
          </p:nvPr>
        </p:nvSpPr>
        <p:spPr/>
        <p:txBody>
          <a:bodyPr/>
          <a:lstStyle/>
          <a:p>
            <a:r>
              <a:rPr lang="en-US" dirty="0" smtClean="0"/>
              <a:t>What does NASA</a:t>
            </a:r>
            <a:r>
              <a:rPr lang="en-US" dirty="0"/>
              <a:t> </a:t>
            </a:r>
            <a:r>
              <a:rPr lang="en-US" dirty="0" smtClean="0"/>
              <a:t>study?</a:t>
            </a:r>
            <a:endParaRPr lang="en-US" dirty="0"/>
          </a:p>
        </p:txBody>
      </p:sp>
      <p:pic>
        <p:nvPicPr>
          <p:cNvPr id="4" name="Content Placeholder 3"/>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591104" y="760563"/>
            <a:ext cx="3399733" cy="2551597"/>
          </a:xfr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7867" y="3633787"/>
            <a:ext cx="3052278" cy="3052278"/>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89548" y="4366461"/>
            <a:ext cx="3090627" cy="2319603"/>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26830" y="1143925"/>
            <a:ext cx="3086146" cy="3086146"/>
          </a:xfrm>
          <a:prstGeom prst="rect">
            <a:avLst/>
          </a:prstGeom>
        </p:spPr>
      </p:pic>
    </p:spTree>
    <p:extLst>
      <p:ext uri="{BB962C8B-B14F-4D97-AF65-F5344CB8AC3E}">
        <p14:creationId xmlns:p14="http://schemas.microsoft.com/office/powerpoint/2010/main" val="204983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whole-earth-lrg.en.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071688" y="850900"/>
            <a:ext cx="5324475" cy="5324475"/>
          </a:xfrm>
        </p:spPr>
      </p:pic>
      <p:sp>
        <p:nvSpPr>
          <p:cNvPr id="2" name="Title 1"/>
          <p:cNvSpPr>
            <a:spLocks noGrp="1"/>
          </p:cNvSpPr>
          <p:nvPr>
            <p:ph type="title"/>
          </p:nvPr>
        </p:nvSpPr>
        <p:spPr>
          <a:xfrm>
            <a:off x="1706563" y="98425"/>
            <a:ext cx="6578600" cy="492125"/>
          </a:xfrm>
        </p:spPr>
        <p:txBody>
          <a:bodyPr/>
          <a:lstStyle/>
          <a:p>
            <a:pPr eaLnBrk="1" hangingPunct="1">
              <a:defRPr/>
            </a:pPr>
            <a:r>
              <a:rPr lang="en-US" altLang="en-US" dirty="0" smtClean="0">
                <a:effectLst>
                  <a:outerShdw blurRad="38100" dist="38100" dir="2700000" algn="tl">
                    <a:srgbClr val="C0C0C0"/>
                  </a:outerShdw>
                </a:effectLst>
                <a:ea typeface="ＭＳ Ｐゴシック" pitchFamily="34" charset="-128"/>
              </a:rPr>
              <a:t>NASA is also studying this planet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“Spheres”</a:t>
            </a:r>
            <a:endParaRPr lang="en-US" dirty="0"/>
          </a:p>
        </p:txBody>
      </p:sp>
      <p:pic>
        <p:nvPicPr>
          <p:cNvPr id="4" name="Content Placeholder 3" descr="four spheres and Earth.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2182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Interacting Spheres</a:t>
            </a:r>
            <a:endParaRPr lang="en-US" dirty="0"/>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Let’s see if you can name the spheres that are interacting in this situation. When you see the underlined word, name the sphere the word belongs in. </a:t>
            </a:r>
          </a:p>
          <a:p>
            <a:pPr marL="0" indent="0">
              <a:buNone/>
            </a:pPr>
            <a:endParaRPr lang="en-US" i="1" dirty="0">
              <a:solidFill>
                <a:srgbClr val="FF0000"/>
              </a:solidFill>
            </a:endParaRPr>
          </a:p>
          <a:p>
            <a:pPr marL="0" indent="0">
              <a:buNone/>
            </a:pPr>
            <a:r>
              <a:rPr lang="en-US" dirty="0" smtClean="0">
                <a:solidFill>
                  <a:srgbClr val="4F81BD"/>
                </a:solidFill>
              </a:rPr>
              <a:t>A little </a:t>
            </a:r>
            <a:r>
              <a:rPr lang="en-US" u="sng" dirty="0" smtClean="0">
                <a:solidFill>
                  <a:srgbClr val="008000"/>
                </a:solidFill>
              </a:rPr>
              <a:t>girl</a:t>
            </a:r>
            <a:r>
              <a:rPr lang="en-US" dirty="0" smtClean="0">
                <a:solidFill>
                  <a:srgbClr val="4F81BD"/>
                </a:solidFill>
              </a:rPr>
              <a:t> planted an </a:t>
            </a:r>
            <a:r>
              <a:rPr lang="en-US" u="sng" dirty="0" smtClean="0">
                <a:solidFill>
                  <a:srgbClr val="008000"/>
                </a:solidFill>
              </a:rPr>
              <a:t>apple seed</a:t>
            </a:r>
            <a:r>
              <a:rPr lang="en-US" u="sng" dirty="0" smtClean="0">
                <a:solidFill>
                  <a:srgbClr val="4F81BD"/>
                </a:solidFill>
              </a:rPr>
              <a:t> </a:t>
            </a:r>
            <a:r>
              <a:rPr lang="en-US" dirty="0" smtClean="0">
                <a:solidFill>
                  <a:srgbClr val="4F81BD"/>
                </a:solidFill>
              </a:rPr>
              <a:t>in the </a:t>
            </a:r>
            <a:r>
              <a:rPr lang="en-US" u="sng" dirty="0" smtClean="0">
                <a:solidFill>
                  <a:srgbClr val="008000"/>
                </a:solidFill>
              </a:rPr>
              <a:t>soil</a:t>
            </a:r>
            <a:r>
              <a:rPr lang="en-US" dirty="0" smtClean="0">
                <a:solidFill>
                  <a:srgbClr val="4F81BD"/>
                </a:solidFill>
              </a:rPr>
              <a:t>. The </a:t>
            </a:r>
            <a:r>
              <a:rPr lang="en-US" u="sng" dirty="0" smtClean="0">
                <a:solidFill>
                  <a:srgbClr val="008000"/>
                </a:solidFill>
              </a:rPr>
              <a:t>sun</a:t>
            </a:r>
            <a:r>
              <a:rPr lang="en-US" dirty="0" smtClean="0">
                <a:solidFill>
                  <a:srgbClr val="4F81BD"/>
                </a:solidFill>
              </a:rPr>
              <a:t> and </a:t>
            </a:r>
            <a:r>
              <a:rPr lang="en-US" u="sng" dirty="0" smtClean="0">
                <a:solidFill>
                  <a:srgbClr val="008000"/>
                </a:solidFill>
              </a:rPr>
              <a:t>rain</a:t>
            </a:r>
            <a:r>
              <a:rPr lang="en-US" dirty="0" smtClean="0">
                <a:solidFill>
                  <a:srgbClr val="4F81BD"/>
                </a:solidFill>
              </a:rPr>
              <a:t> helped the seed to sprout, and soon </a:t>
            </a:r>
            <a:r>
              <a:rPr lang="en-US" u="sng" dirty="0" smtClean="0">
                <a:solidFill>
                  <a:srgbClr val="008000"/>
                </a:solidFill>
              </a:rPr>
              <a:t>roots</a:t>
            </a:r>
            <a:r>
              <a:rPr lang="en-US" dirty="0" smtClean="0">
                <a:solidFill>
                  <a:srgbClr val="4F81BD"/>
                </a:solidFill>
              </a:rPr>
              <a:t> made their way into the </a:t>
            </a:r>
            <a:r>
              <a:rPr lang="en-US" u="sng" dirty="0" smtClean="0">
                <a:solidFill>
                  <a:srgbClr val="008000"/>
                </a:solidFill>
              </a:rPr>
              <a:t>ground</a:t>
            </a:r>
            <a:r>
              <a:rPr lang="en-US" dirty="0" smtClean="0">
                <a:solidFill>
                  <a:srgbClr val="4F81BD"/>
                </a:solidFill>
              </a:rPr>
              <a:t>. After many years, an apple </a:t>
            </a:r>
            <a:r>
              <a:rPr lang="en-US" u="sng" dirty="0" smtClean="0">
                <a:solidFill>
                  <a:srgbClr val="008000"/>
                </a:solidFill>
              </a:rPr>
              <a:t>tree</a:t>
            </a:r>
            <a:r>
              <a:rPr lang="en-US" dirty="0" smtClean="0">
                <a:solidFill>
                  <a:srgbClr val="4F81BD"/>
                </a:solidFill>
              </a:rPr>
              <a:t> grew. When the girl was grown and had a </a:t>
            </a:r>
            <a:r>
              <a:rPr lang="en-US" u="sng" dirty="0" smtClean="0">
                <a:solidFill>
                  <a:srgbClr val="008000"/>
                </a:solidFill>
              </a:rPr>
              <a:t>son</a:t>
            </a:r>
            <a:r>
              <a:rPr lang="en-US" dirty="0" smtClean="0">
                <a:solidFill>
                  <a:srgbClr val="4F81BD"/>
                </a:solidFill>
              </a:rPr>
              <a:t>, she took him to pick </a:t>
            </a:r>
            <a:r>
              <a:rPr lang="en-US" u="sng" dirty="0" smtClean="0">
                <a:solidFill>
                  <a:srgbClr val="008000"/>
                </a:solidFill>
              </a:rPr>
              <a:t>apples</a:t>
            </a:r>
            <a:r>
              <a:rPr lang="en-US" dirty="0" smtClean="0">
                <a:solidFill>
                  <a:srgbClr val="4F81BD"/>
                </a:solidFill>
              </a:rPr>
              <a:t> from the tree. They ate an apple and left the </a:t>
            </a:r>
            <a:r>
              <a:rPr lang="en-US" u="sng" dirty="0" smtClean="0">
                <a:solidFill>
                  <a:srgbClr val="008000"/>
                </a:solidFill>
              </a:rPr>
              <a:t>core</a:t>
            </a:r>
            <a:r>
              <a:rPr lang="en-US" dirty="0" smtClean="0">
                <a:solidFill>
                  <a:srgbClr val="4F81BD"/>
                </a:solidFill>
              </a:rPr>
              <a:t> to decompose and turn into </a:t>
            </a:r>
            <a:r>
              <a:rPr lang="en-US" u="sng" dirty="0" smtClean="0">
                <a:solidFill>
                  <a:srgbClr val="008000"/>
                </a:solidFill>
              </a:rPr>
              <a:t>soil</a:t>
            </a:r>
            <a:r>
              <a:rPr lang="en-US" dirty="0" smtClean="0">
                <a:solidFill>
                  <a:srgbClr val="4F81BD"/>
                </a:solidFill>
              </a:rPr>
              <a:t> after it had been exposed to </a:t>
            </a:r>
            <a:r>
              <a:rPr lang="en-US" u="sng" dirty="0" smtClean="0">
                <a:solidFill>
                  <a:srgbClr val="008000"/>
                </a:solidFill>
              </a:rPr>
              <a:t>wind</a:t>
            </a:r>
            <a:r>
              <a:rPr lang="en-US" dirty="0" smtClean="0">
                <a:solidFill>
                  <a:srgbClr val="4F81BD"/>
                </a:solidFill>
              </a:rPr>
              <a:t> and </a:t>
            </a:r>
            <a:r>
              <a:rPr lang="en-US" u="sng" dirty="0" smtClean="0">
                <a:solidFill>
                  <a:srgbClr val="008000"/>
                </a:solidFill>
              </a:rPr>
              <a:t>rain</a:t>
            </a:r>
            <a:r>
              <a:rPr lang="en-US" dirty="0" smtClean="0">
                <a:solidFill>
                  <a:srgbClr val="4F81BD"/>
                </a:solidFill>
              </a:rPr>
              <a:t> for a few months. </a:t>
            </a:r>
            <a:endParaRPr lang="en-US" dirty="0">
              <a:solidFill>
                <a:srgbClr val="4F81BD"/>
              </a:solidFill>
            </a:endParaRPr>
          </a:p>
        </p:txBody>
      </p:sp>
      <p:pic>
        <p:nvPicPr>
          <p:cNvPr id="4" name="Picture 3" descr="AA02635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0746" y="702236"/>
            <a:ext cx="1057716" cy="1052576"/>
          </a:xfrm>
          <a:prstGeom prst="rect">
            <a:avLst/>
          </a:prstGeom>
        </p:spPr>
      </p:pic>
    </p:spTree>
    <p:extLst>
      <p:ext uri="{BB962C8B-B14F-4D97-AF65-F5344CB8AC3E}">
        <p14:creationId xmlns:p14="http://schemas.microsoft.com/office/powerpoint/2010/main" val="932986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Earth from Space</a:t>
            </a:r>
            <a:endParaRPr lang="en-US" dirty="0"/>
          </a:p>
        </p:txBody>
      </p:sp>
      <p:sp>
        <p:nvSpPr>
          <p:cNvPr id="3" name="Content Placeholder 2"/>
          <p:cNvSpPr>
            <a:spLocks noGrp="1"/>
          </p:cNvSpPr>
          <p:nvPr>
            <p:ph idx="1"/>
          </p:nvPr>
        </p:nvSpPr>
        <p:spPr>
          <a:xfrm>
            <a:off x="562707" y="886069"/>
            <a:ext cx="8593014" cy="5324475"/>
          </a:xfrm>
        </p:spPr>
        <p:txBody>
          <a:bodyPr/>
          <a:lstStyle/>
          <a:p>
            <a:pPr marL="0" indent="0">
              <a:buNone/>
            </a:pPr>
            <a:r>
              <a:rPr lang="en-US" dirty="0"/>
              <a:t>L</a:t>
            </a:r>
            <a:r>
              <a:rPr lang="en-US" dirty="0" smtClean="0"/>
              <a:t>et’s think about one of Earth’s </a:t>
            </a:r>
            <a:r>
              <a:rPr lang="en-US" dirty="0" smtClean="0"/>
              <a:t>spheres: the </a:t>
            </a:r>
            <a:r>
              <a:rPr lang="en-US" dirty="0" smtClean="0"/>
              <a:t>hydrosphere.</a:t>
            </a:r>
          </a:p>
          <a:p>
            <a:r>
              <a:rPr lang="en-US" dirty="0" smtClean="0"/>
              <a:t>How much of Earth’s surface is covered by water?</a:t>
            </a:r>
          </a:p>
          <a:p>
            <a:r>
              <a:rPr lang="en-US" dirty="0" smtClean="0"/>
              <a:t>How much of that water is freshwater?</a:t>
            </a:r>
          </a:p>
          <a:p>
            <a:r>
              <a:rPr lang="en-US" dirty="0" smtClean="0"/>
              <a:t>What do we need freshwater for?</a:t>
            </a:r>
          </a:p>
          <a:p>
            <a:endParaRPr lang="en-US" dirty="0" smtClean="0"/>
          </a:p>
          <a:p>
            <a:endParaRPr lang="en-US" dirty="0"/>
          </a:p>
        </p:txBody>
      </p:sp>
      <p:pic>
        <p:nvPicPr>
          <p:cNvPr id="4" name="Picture 3" descr="Earth from space high r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47509" y="3414689"/>
            <a:ext cx="3048000" cy="3048000"/>
          </a:xfrm>
          <a:prstGeom prst="rect">
            <a:avLst/>
          </a:prstGeom>
        </p:spPr>
      </p:pic>
      <p:pic>
        <p:nvPicPr>
          <p:cNvPr id="5" name="Picture 4" descr="frozen waterf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6914" y="5110919"/>
            <a:ext cx="2060621" cy="1543476"/>
          </a:xfrm>
          <a:prstGeom prst="rect">
            <a:avLst/>
          </a:prstGeom>
        </p:spPr>
      </p:pic>
      <p:pic>
        <p:nvPicPr>
          <p:cNvPr id="6" name="Picture 5" descr="water's family tre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2507" y="3031359"/>
            <a:ext cx="2250872" cy="1692322"/>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25" y="4133671"/>
            <a:ext cx="2608628" cy="1704304"/>
          </a:xfrm>
          <a:prstGeom prst="rect">
            <a:avLst/>
          </a:prstGeom>
        </p:spPr>
      </p:pic>
    </p:spTree>
    <p:extLst>
      <p:ext uri="{BB962C8B-B14F-4D97-AF65-F5344CB8AC3E}">
        <p14:creationId xmlns:p14="http://schemas.microsoft.com/office/powerpoint/2010/main" val="13846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Earth’s Water?</a:t>
            </a:r>
            <a:endParaRPr lang="en-US" dirty="0"/>
          </a:p>
        </p:txBody>
      </p:sp>
      <p:pic>
        <p:nvPicPr>
          <p:cNvPr id="4" name="Content Placeholder 3" descr="Earth's_water_distribution.png"/>
          <p:cNvPicPr>
            <a:picLocks noGrp="1" noChangeAspect="1"/>
          </p:cNvPicPr>
          <p:nvPr>
            <p:ph idx="1"/>
          </p:nvPr>
        </p:nvPicPr>
        <p:blipFill>
          <a:blip r:embed="rId3" cstate="email">
            <a:extLst>
              <a:ext uri="{28A0092B-C50C-407E-A947-70E740481C1C}">
                <a14:useLocalDpi xmlns:a14="http://schemas.microsoft.com/office/drawing/2010/main"/>
              </a:ext>
            </a:extLst>
          </a:blip>
          <a:srcRect l="-3710" r="-3710"/>
          <a:stretch>
            <a:fillRect/>
          </a:stretch>
        </p:blipFill>
        <p:spPr/>
      </p:pic>
    </p:spTree>
    <p:extLst>
      <p:ext uri="{BB962C8B-B14F-4D97-AF65-F5344CB8AC3E}">
        <p14:creationId xmlns:p14="http://schemas.microsoft.com/office/powerpoint/2010/main" val="309855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S00938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895" y="736600"/>
            <a:ext cx="964937" cy="817935"/>
          </a:xfrm>
          <a:prstGeom prst="rect">
            <a:avLst/>
          </a:prstGeom>
        </p:spPr>
      </p:pic>
      <p:sp>
        <p:nvSpPr>
          <p:cNvPr id="2" name="Title 1"/>
          <p:cNvSpPr>
            <a:spLocks noGrp="1"/>
          </p:cNvSpPr>
          <p:nvPr>
            <p:ph type="title"/>
          </p:nvPr>
        </p:nvSpPr>
        <p:spPr>
          <a:xfrm>
            <a:off x="1353780" y="98425"/>
            <a:ext cx="6732954" cy="492125"/>
          </a:xfrm>
        </p:spPr>
        <p:txBody>
          <a:bodyPr/>
          <a:lstStyle/>
          <a:p>
            <a:r>
              <a:rPr lang="en-US" sz="2400" dirty="0" smtClean="0"/>
              <a:t>How do we know if we have enough freshwater?</a:t>
            </a:r>
            <a:endParaRPr lang="en-US" sz="2400" dirty="0"/>
          </a:p>
        </p:txBody>
      </p:sp>
      <p:sp>
        <p:nvSpPr>
          <p:cNvPr id="3" name="Content Placeholder 2"/>
          <p:cNvSpPr>
            <a:spLocks noGrp="1"/>
          </p:cNvSpPr>
          <p:nvPr>
            <p:ph idx="1"/>
          </p:nvPr>
        </p:nvSpPr>
        <p:spPr>
          <a:xfrm>
            <a:off x="785363" y="850900"/>
            <a:ext cx="8229599" cy="5324475"/>
          </a:xfrm>
        </p:spPr>
        <p:txBody>
          <a:bodyPr/>
          <a:lstStyle/>
          <a:p>
            <a:r>
              <a:rPr lang="en-US" dirty="0" smtClean="0"/>
              <a:t>We can measure how much it rains and snows to make sure that we have enough freshwater to meet our needs.</a:t>
            </a:r>
          </a:p>
          <a:p>
            <a:r>
              <a:rPr lang="en-US" dirty="0" smtClean="0"/>
              <a:t>What are some ways that we can measure precipitation that falls on land?</a:t>
            </a:r>
          </a:p>
          <a:p>
            <a:r>
              <a:rPr lang="en-US" dirty="0" smtClean="0"/>
              <a:t>What if we want to measure how much precipitation is falling over the oceans? Can we do that?</a:t>
            </a:r>
          </a:p>
          <a:p>
            <a:r>
              <a:rPr lang="en-US" dirty="0" smtClean="0"/>
              <a:t>How can we tell how much precipitation is falling on the top of tall mountain ranges?</a:t>
            </a:r>
          </a:p>
          <a:p>
            <a:endParaRPr lang="en-US" dirty="0"/>
          </a:p>
        </p:txBody>
      </p:sp>
      <p:pic>
        <p:nvPicPr>
          <p:cNvPr id="5" name="Picture 4" descr="AA023077.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68690">
            <a:off x="7468216" y="1921650"/>
            <a:ext cx="992515" cy="896559"/>
          </a:xfrm>
          <a:prstGeom prst="rect">
            <a:avLst/>
          </a:prstGeom>
        </p:spPr>
      </p:pic>
      <p:pic>
        <p:nvPicPr>
          <p:cNvPr id="8" name="Picture 7" descr="j022765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1637" y="5054010"/>
            <a:ext cx="2422369" cy="1582614"/>
          </a:xfrm>
          <a:prstGeom prst="rect">
            <a:avLst/>
          </a:prstGeom>
        </p:spPr>
      </p:pic>
      <p:pic>
        <p:nvPicPr>
          <p:cNvPr id="9" name="Picture 8" descr="LS01251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0006" y="5122096"/>
            <a:ext cx="1444815" cy="1419418"/>
          </a:xfrm>
          <a:prstGeom prst="rect">
            <a:avLst/>
          </a:prstGeom>
        </p:spPr>
      </p:pic>
      <p:pic>
        <p:nvPicPr>
          <p:cNvPr id="11" name="Picture 10" descr="j0178938.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0459" y="4841658"/>
            <a:ext cx="2601234" cy="1721150"/>
          </a:xfrm>
          <a:prstGeom prst="rect">
            <a:avLst/>
          </a:prstGeom>
        </p:spPr>
      </p:pic>
    </p:spTree>
    <p:extLst>
      <p:ext uri="{BB962C8B-B14F-4D97-AF65-F5344CB8AC3E}">
        <p14:creationId xmlns:p14="http://schemas.microsoft.com/office/powerpoint/2010/main" val="169018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Revolution">
  <a:themeElements>
    <a:clrScheme name="Custom 2">
      <a:dk1>
        <a:srgbClr val="0852A0"/>
      </a:dk1>
      <a:lt1>
        <a:sysClr val="window" lastClr="FFFFFF"/>
      </a:lt1>
      <a:dk2>
        <a:srgbClr val="1B3861"/>
      </a:dk2>
      <a:lt2>
        <a:srgbClr val="287EB2"/>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K-2 GPM final.potx</Template>
  <TotalTime>5401</TotalTime>
  <Words>2359</Words>
  <Application>Microsoft Office PowerPoint</Application>
  <PresentationFormat>On-screen Show (4:3)</PresentationFormat>
  <Paragraphs>142</Paragraphs>
  <Slides>24</Slides>
  <Notes>22</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K-2 GPM final</vt:lpstr>
      <vt:lpstr>1_Office Theme</vt:lpstr>
      <vt:lpstr>1_K-2 GPM final</vt:lpstr>
      <vt:lpstr>2_K-2 GPM final</vt:lpstr>
      <vt:lpstr>Revolution</vt:lpstr>
      <vt:lpstr> </vt:lpstr>
      <vt:lpstr>What We Will Learn</vt:lpstr>
      <vt:lpstr>What does NASA study?</vt:lpstr>
      <vt:lpstr>NASA is also studying this planet</vt:lpstr>
      <vt:lpstr>Earth’s “Spheres”</vt:lpstr>
      <vt:lpstr>Earth’s Interacting Spheres</vt:lpstr>
      <vt:lpstr>Studying Earth from Space</vt:lpstr>
      <vt:lpstr>Where is Earth’s Water?</vt:lpstr>
      <vt:lpstr>How do we know if we have enough freshwater?</vt:lpstr>
      <vt:lpstr>Measuring Earth’s Precipitation</vt:lpstr>
      <vt:lpstr>The Global Precipitation Measurement Satellite</vt:lpstr>
      <vt:lpstr>Ground Validation Campaigns</vt:lpstr>
      <vt:lpstr>OLYMPEX Ground Validation Campaign</vt:lpstr>
      <vt:lpstr>OLYMPEX</vt:lpstr>
      <vt:lpstr>OLYMPEX</vt:lpstr>
      <vt:lpstr>Where will this campaign be?</vt:lpstr>
      <vt:lpstr>GPM and OLYMPEX Ground Validation Campaign</vt:lpstr>
      <vt:lpstr>Ground Instruments – Measuring Rain</vt:lpstr>
      <vt:lpstr>Ground Instruments – Measuring Rain</vt:lpstr>
      <vt:lpstr>Ground Sites NPOL – Weather Radar on Coast</vt:lpstr>
      <vt:lpstr>Ground Sites Radar: Doppler on Wheels (DOW)</vt:lpstr>
      <vt:lpstr>Ground Instruments – Measuring Snow</vt:lpstr>
      <vt:lpstr>Measuring Rain and Snow from Aircraft</vt:lpstr>
      <vt:lpstr>You can collect precipitation data too!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Weaver, Kristen L. (GSFC-6170)[USRA]</cp:lastModifiedBy>
  <cp:revision>240</cp:revision>
  <dcterms:created xsi:type="dcterms:W3CDTF">2013-03-06T20:29:14Z</dcterms:created>
  <dcterms:modified xsi:type="dcterms:W3CDTF">2015-10-07T15:26:07Z</dcterms:modified>
</cp:coreProperties>
</file>