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77" r:id="rId8"/>
    <p:sldId id="272" r:id="rId9"/>
    <p:sldId id="291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82" r:id="rId18"/>
    <p:sldId id="279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6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3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7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2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4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1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3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0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3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8697-A3A7-4747-9601-B904557ED9C2}" type="datetimeFigureOut">
              <a:rPr lang="en-US" smtClean="0"/>
              <a:t>6/25/13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B46DF-061B-403C-998E-B9C6821CA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4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gif"/><Relationship Id="rId8" Type="http://schemas.openxmlformats.org/officeDocument/2006/relationships/image" Target="../media/image16.png"/><Relationship Id="rId9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gif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gif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6" Type="http://schemas.openxmlformats.org/officeDocument/2006/relationships/image" Target="../media/image32.gif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mq.ou.e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gif"/><Relationship Id="rId6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1.png"/><Relationship Id="rId5" Type="http://schemas.openxmlformats.org/officeDocument/2006/relationships/image" Target="../media/image24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gif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“</a:t>
            </a:r>
            <a:r>
              <a:rPr lang="en-US" b="1" dirty="0" smtClean="0">
                <a:solidFill>
                  <a:srgbClr val="FFFF00"/>
                </a:solidFill>
              </a:rPr>
              <a:t>SMAP</a:t>
            </a:r>
            <a:r>
              <a:rPr lang="en-US" dirty="0" smtClean="0"/>
              <a:t>” and “</a:t>
            </a:r>
            <a:r>
              <a:rPr lang="en-US" b="1" dirty="0" smtClean="0">
                <a:solidFill>
                  <a:srgbClr val="FFFF00"/>
                </a:solidFill>
              </a:rPr>
              <a:t>GPM</a:t>
            </a:r>
            <a:r>
              <a:rPr lang="en-US" dirty="0" smtClean="0"/>
              <a:t>” and how are they connected to the Water Cycle??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6962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Karen Mohr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Research Meteorologist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Mesoscale Atmospheric Processes Laboratory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NASA-Goddard Space Flight Center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5410200"/>
            <a:ext cx="3086723" cy="1362076"/>
            <a:chOff x="152400" y="5410200"/>
            <a:chExt cx="3086723" cy="1362076"/>
          </a:xfrm>
        </p:grpSpPr>
        <p:pic>
          <p:nvPicPr>
            <p:cNvPr id="1026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26" y="5821745"/>
            <a:ext cx="2057400" cy="10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9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Precipitation: Liquid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Convective rain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Stratiform 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95800" y="1295401"/>
            <a:ext cx="1873168" cy="1798358"/>
            <a:chOff x="1524000" y="509588"/>
            <a:chExt cx="6081713" cy="5838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288" y="509588"/>
              <a:ext cx="6067425" cy="583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14350"/>
              <a:ext cx="419100" cy="58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squall line picture 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2286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rh.noaa.gov/images/lmk/nimbostratus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154136"/>
            <a:ext cx="2296885" cy="17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eos.ubc.ca/courses/atsc201/A201Resources/RadarStormInterpTutorial/Drizzl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61" y="31623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62059"/>
            <a:ext cx="3181794" cy="26197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865678">
            <a:off x="1405462" y="5287263"/>
            <a:ext cx="116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Stratiform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8865678">
            <a:off x="1701903" y="4943959"/>
            <a:ext cx="1901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Convective</a:t>
            </a:r>
            <a:endParaRPr lang="en-US" sz="2800" b="1" dirty="0"/>
          </a:p>
        </p:txBody>
      </p:sp>
      <p:pic>
        <p:nvPicPr>
          <p:cNvPr id="1026" name="Picture 2" descr="http://www.uwgb.edu/dutchs/Graphics-Geol/Atmosphere/Clouds1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91" b="15591"/>
          <a:stretch/>
        </p:blipFill>
        <p:spPr bwMode="auto">
          <a:xfrm>
            <a:off x="5167362" y="4729076"/>
            <a:ext cx="3076475" cy="20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0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Precipitation: Solid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Hail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Snow</a:t>
            </a:r>
          </a:p>
          <a:p>
            <a:endParaRPr lang="en-US" dirty="0" smtClean="0"/>
          </a:p>
          <a:p>
            <a:r>
              <a:rPr lang="en-US" dirty="0" smtClean="0"/>
              <a:t>Sleet/ice </a:t>
            </a:r>
            <a:r>
              <a:rPr lang="en-US" dirty="0"/>
              <a:t>pellets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hQSERUSExQVFRQWFhQXFhcYGRcYHBQUFRUVFBUXFRgXHCYeFxojGRUUHy8gIycpLCwsFR4xNTAqNSYrLCkBCQoKDgwOFw8PFykcHBwpKSkpKSkpKSkpKSkpKSkpLCkpKSkpKSkpKSkpKSwpKSkpKSwpKTUsKSksLDIsKSwsKv/AABEIALQBGAMBIgACEQEDEQH/xAAbAAACAwEBAQAAAAAAAAAAAAADBAACBQEGB//EADwQAAEDAgQDBgQFBAEDBQAAAAEAAhEDIQQSMUEFUWETInGBkaEGMrHRFCNCwfBSYuHxghVysjM0Y5LC/8QAGAEAAwEBAAAAAAAAAAAAAAAAAAECAwT/xAAmEQEBAAICAQQBBAMAAAAAAAAAAQIREiExA0FRYRMEIkJxJDKB/9oADAMBAAIRAxEAPwD5W2kOQR6dEcgqsCYphdEjmyolOm3kPQJqnSHIeg+yGwJlgW+MY2iU6Y5D0CZpt6IdMJhi2Qs2mOQ9EdoQ2BGa1AEYjNQ2orQkNLgK7QqhEAS2enQuhQBWARstOhWC4ArAJbPTii6uoGnFwq0LkI2NKlcKsqlA0qVVWKqQjYUKoVchUcnsaDcqFEIQ3BMrAnITgjOCE8JloB6XqBMVXACTogPcOn3QCtQJZ4TtRLVAs8jjMx7e4VEbFt7rvA/RRc+U7dGGWoWYE1Tal2BNUwninIem1MsCBTCZYF0RnRmI7EGmEdipIrEZiExGajZitRAhtRGpGu0IoQ2lFakHQrBcCsEjdVgqlQFAdK6uSFMyRuqKpeuGomHYXCuZ1zMeSCdKqVDKqQUDThaqOC65pQ3M6oDjihuculoVSB1T2WgnPCG56MR0QnA9EyYPHaz3AsaLbm+m91kcPqVHEESckxbmvYuad1i8LoBr6oFu+72g/wD6WWWP7pWuOWsbNL0M+XvanpCpUBTr2dUvUZ1V2aZs/Eg5T4H6KIuIZ3Tc6H6LqxynbSVnUawOhTlNyzKWHGci+kiFq0x0SxVnJB2OTDKiCwdEzT8FvGIjHo7HqjR0RmSqC7XIrSVRkorZ6JGuyeSK2VVoKI0dUBZsq7QVxrOqIG+Kk0yFdDFYNVsiArk6qwaOasGKwCRhho/kq0DkiQpCYC8l3yVyFCEAO/RVgosLiAEW9VUsRSFUhABcxVIRiFQoIJwQ3BFcRzQy4JgNyEQil3QoTz0+gRtIbgsfAj82r/3u/wDFh/ZbBJ5D1+yxMIXdtVFv/Uvr/R/hK+Yc8U68JeoEeoD09CgVAeft/lVaRWuLHwP0UUrMMG/PZRZZKjLw4/MP/aPqtKmFnMf+YLatPsU/TeeXupxVn7HKbUemlabjyH88kywnot4zMNCMxLFxAkwB1lKVuONa2WkOPmlbJ5PTaaiNWO3jTcoJcAeWt0pV+Jy0xE+37KbnIcxtepaitC8zS+KG5Mzgc2zRv1WtwvHdtcNf6H6omUGq1GhECE2iJylwBiYkaeAkov4YHQz4An7J9DSwI5q7L6XRGcO3yvP/AB/yqFjYtPsP3lTtUiZxzXQ8LuSFZoTFmule06H0Uz9PorrpSARceSl1dcQFCD0Vcp/kIi4U9kEW9Vwt/l0QqhKNgN1IKhpjkilUJRKNBuaqEK7iqFPY0NQ4bUeJZTc4dGk/RDxXw5i8zXNovFMSXyw6a7hfR/g0Oq4EMbUNMtqOEiJg97fxRaFOuG13VXuyNp1Wsa43f3T3z6WXJl6+Uy1p1Yfp8cvTufKdez5M4LGw/wD7isP7mH1YV6GphXaxZeeiMVUHSmfZy6bfDlk8nHpaomaiVqFWjRapuupF2KdJsSL7bKLPnFcaQxFXI5rtbEIlPixDrju8twjY3hrS+nHdDyRPWNUliOHPa6B3urb/AOlldy9OjHjZNtinxZl76CdEZvFmQDJv/JXnKuAqNbmcxwba5HPRCa5P8uUL8ON8Vu8YxjXtaWu0mRz8lh5zp1RGQSJ0kTHJbHE+Jfh6r6VCmxhbbtIzPNhfM7TyCnK77qsZx6hXDcErObndFJn9dQhg8pufIJ/C1sNRbUBca7i2DbI3yce8T5Lz9fFPe7M9znO5kk/VUCnel8fltVPiMj/0qdOntIaHO/8As+Sr4fFYioQ41XHxcY9NPZYgKIyoRoiVOWHXT6rws0jQzHMa+aJBGTs9YgbymaOIcz5TC+ecD4k5jrG2pELerfEjpAa2BaZ5HVdGNljmy3K9aeI1CIL3QgBeTxXHHtloNgXTz1K5T+IHlsTGniQjo917GV0LzvCuNudUOd3dNvBehDxrKZ73ViouhWFI67JDyo0iYvbp4/YoRxLevt906cW7s+ztlzZtBMxGuqWIRKHGkETcei4Q3mR5f5UKomTrmT+oHzj6wuYjBPpxnEEjNYgjKdNFxJ4/EPY38uzjpePbQooFJQ3PAXmeP8SqNdSeDBLL5RAzNc5rrDwWFV4o9xJJNze6i5xXG172riWhuaZB0XWgkAnUifNeb4LjjUaKMfLcdfG/gt3Bcfq5A3KwRI0B0PNTjnlb9NMphx89vd/AXEjTZVaabnNJaQRlgHKQZlw6JypxmqMNVY9rX1HipDs9NsBzbSJmb8l8xxPFKj3tdrpocosTsBdX43inuDTM2mDLQNbjKbzb0WeXp7vJc6x4bmsvruNSp8SMAyECAALA7AfvK8lxDiDXYsvAN2M2i4KscOXSc5Hy6AWk5dSJWA4k1GEvMuaJNrGTI06J/vjb/G1qS792/Ux45H2SjsdGg57pN2H1lzjH9yVewCPA7lG8venc/wBP7YGX4gieXkokabu5J5qI5VyZYzb2/GuHtaKBtaswHwcCEDieGNMyLjfchZ/HaNJkUy95qB9M3mMpIkz4StX4g4cyjh3vbmmIFzvafddG/LKzqM3G8VoDDlpIe50jKNvHkvL0cOSDYk90ttqJg+KVJT3Cw91Voa6DNjy0WFy5Xt0TDhj03viPhbKbKXZsu46ieQKBxOg11XEZheKeU2BEgaXErefico/MIIJDRb9UarF4m6l2hzOAOVms7NC0zw6ZYZ2V5lzIJW18NfDb8YXtptLntaXZZA7oBJN/AWSWN7Oe46bdR+yrwioRWaASMxLTBIkEG1lhrvTo3dbBxNINe5oMgGPFUaqhEo0HOMNBJ5C6QpvANJdYwdfROMrHrPrPRLYHDuBHUSPDT9iva8CwdItGZtzIF/1a25Tda4xhlHmuJOPaOEAd4zzMkFBov7wkWC9ZxD4d7Z2YHKS1xG/y9fRebpcOc4ZiQBO6dl2n2NNrNB7v88Fr8PqkjWeiBgKDXZmti06gcs0SnW1cpynpstBI26VcBuriAATbwBjzS7+L/mOyTkAMNPQeKrScchj+g/8Al/hZ9MQZiZkeqUi889naOPL3QBG/oJW3hG92Brci0+S8/hsHkc0yDM2G1it3A8TNHv0zFQSNAZBG382Sy+kz7Jl0OObVFpUi6MoJnS2qnEeIdqGktY2J+UBszueeiWpVyNJHX6Jzei6NdlYnlE9J5oTqTXtLMsuNwYFst5nbQqVMQTaxiOlr6xqlK+Iylp6/dGt+TmXGleLYUGiWgCSSNL3MmOUyvJfEvw7+FyEPzZ52jLGX119l7HHPLwSAdZ9v8Ly/xDh/y2znLs+riSL7CVOWPQl7U+EsHJNTMRAIjmtOg65vFzeUxwzgpoUyMxcZkx4D13V8Thr2bqATpqdU8Z0LrZFx0vz/AHRuLuHZ0jP6I8YcQqjBu3jfdG4pwuo6jSILREgk9SSPZVU7ZFRwdTLc0SANDqHA/dYz6mXs4GoffxI+ke62H4BzGOc5zTAkAA7bLzVSoMzTBBm4+yzzXh20n1mz5W8ktUdYWO/1T1EmO9Ra6BAJdB6GxvqitwLIkkz00vqlxtLlIzMK4BhLuaifOFaLAGP50XUuFO5xk4zG1Krs7wSYAJjkvoPE3CthiObAfPKCvD474gr1AQahykQWtsCOqVGJquEZ3x4nwRjlrbTLHei1SiQtLhRax9J03Oeb6RMeCSGG5yrswg6+yiVWVlmtvVcRxbagLWkEioDAI0E31WFxmHOD7iWCPKyC3CAXB9wtbjePo1nMinAawNOg5aQtMstztlJxrzMJnhhitTP97fqAnWCnMQB/Oa0uGUmh4czspHMk+tlGOPa76nXh53EOl1hG3ojYetUBBZLSBEjXqvWhtyc1MCTYNTNCj/8AJ6NV/jqPyPJ0cPWJB73K9uv7r1XAnupt/MN80jfZN0sN/e/0ATVPAtOpefP7BXMNM7lsTCY6m5wDj3ZJm4HMTHWElWo08xDTDATl8JtK0afCmf0E+JPvCbZgR/Sz0lVobZRfSsWNywIIEmSZEm3VWpUS4n8t/ibCy26Qbt7ABTtx/D9kj2QbgD/SBaLu230TNLhQ5e5/dNfiTsI/bzVn4lotmk8hrdBAf9NaFcYRgvH7LhquOgyjr/LIFXENb8zpOw19kdjZjI3Ye33QzUGw9PuszEcRLrA2vpt4oRxJ5wmNbP4ljzoFl43BPsTOthmA2J18lWtiTmAzlvXn0UdTJs95nWbabRAStCNw9UNLTGQkG7iT1uClXcMdmu1hE6G/uU8cONAXHlJO+3qUzToNi7TJFjJ31+qQK4WkWmHNAbI05ItQk6Nt47TZFbh+8BEnXW/TePJXdhwJETfSQOfqnsiBJ5D1UfXc5uUkR7WTL6A1AHlyKpSEZjYgeBgDXziE9kSdgzzb6BZ+M4QXlpmzTIjKLgbrTc+RIaYJO1rawCbpWq1r3ANaQZFhmmJMnQhF1fJTZF2HPNxvyd7mEpiagYCYJIE66jxWniaLmjMKhDeoNvAjVZuMqulrS1r9ekjrayVpyE2/ElGROHMb98kn9lxVrimMxNDnYGRMG9j4FdWW78ttY32YmdWbVTTMBbQ7J2hgmxdo3iTr6JTC1eXqYxlB5OgRqWHqHQey3aWG7wGUchDSdfGydZgyNbTa5Anwi60nps76vxGBT4RUdqYTdL4f5uP/AB5eS2xSptb3iDHIT0mSj08ZSyyATGoJi30hVPTxRc7WVh/h6nuHE21sN+a0cLwYCwaNtAT46BXHE+93crRa8TaReUWhxPMbO03568rHwV8ZEW2mhgIMwBb+0fwo9Gi2JJHgJWW+vqSLEkXmRHT9kbD/ADWM3nLBEAXknzTKNZlRjbx4SfsrfjQNIuDpHus3J/WZjkf4UR1RouNo0nT7oM/+MJP3UaTMkx0/0s08TIuBrYcuXhKq59u+63RLRtR2JYLkyTte3ouux/8AQyORd9klh8uXMDIHObX32PgF08QY2CO9rpz2npulo9nAJ+ZxPTYKz8U0aRN7D7lY78QXGJN7wBYq4y5ZzEHlGu2qehs/UxU6uyg79FnVKxzQ02580u/Elxi5A57Loq8lNqscBohVq1Q1peYAAVC5UrUO1aQwm0zlg6XvZJd6TD8SpAkAmo6R+k3v9LquL4oGv+S/TWNY6HRL0/h5zfzM2QzI0HgQIiB+6EeDFrhma4l2kgDNtMeWqntl07iPiTvSWu3mYG3dI2/whN+JngS1km2xImZjr5clbE8OawTAJiC3NJHmBHJc/EuHdiBrIl0TcxpB181P/T3Cw+I65PyRfUNMgDSBpF3LlbjtWDqJFgW3mYIPLco1R9Rwkkme60GdGjcdZ9kxRYA35A4i5PKOQ3lEO2fDHfxvEvaeVp0ERor1eKYggAuMwCMrZnpIN7LSxLNS0Ek3Byx/xI0AN4PRVoUXZIbIHzSSBA3GbZpG3RIcp8Mv8VWNg5who+bWTFrddF1mKrOy/mOkGI0AmBrprsmcVXGzWuiO9/Vob7TtZWr1Q1rSYa4R8sCztRuJhA39FT2xbmfUBYCAJl3PQc0vinBrgTmgn9X6mzcCNAivxNMOFgAAQWukybiYmxuFfD0mmHENDCXBrnTA1+aNIJEIPeixr9/NJIByx/bFpk9VFSlhwWuiCfSDPXUFcS2fS7XsguILjAibb8hqE5huIi4aGsHO1ufXcWWG7EkmTrZM0WXJJBAbmsfAR46qpkLhqdtkY57gBm2iRByyCdfJAp8REDVzgbiSLecrLe8HugET1PpG60sDgHOaLgSSYLSJjSTvuqltRqSCNxZIdDTAB73LoZ1VDVlwILtpBGvUDcQmsTTbfNVGaDIabSNiCPdAoY9rTmaO/b5zPQxIVX7Jp4PDuIzUmmwIOYDT+2fFQd0wXtkBpdF51tpqst/GXE/M6RJ6Dl9EE13Ok5hJHK5Ol/ujnBxbtTiVIuE5vU2I52XfxxvBkAgEzYdIGqz8LgCQZcA2M3PMRum8K5rZhgIaItpmIsS7fVVLaRimXOEjS19APJGNMAgE5p16JfDcRaJzgtdMAQIkzGuqP28GxaJEHW86iwVJOMwTngAkBux16oVSq2lDgAYESYkTImOVkrUxRIsT94390sbkkTvM+Xogz7sW5+9vbyCo+s1ptBMfVJP4po1vIeXPVShSvOpU2qmJwVHOtoJn9ldrR4lCaeqtmup21mIwarZBMfwobnW1XXuhucmB4pAjxzFmmOzp3e6x6A2gLlPDGmQ3KflLi5pcSbTrNxIiUjhnitiQS7KAdZG2pBItfSy3q9NsuaapkMgASO/e2bqb25qZ32zyqUWOILqgBaBa5OQnQHLrMR6IXFHQ5oi5AJIJ/XcAXIbEaJHEYOoamRhe3MQYLjrsTz8UrjsC9pE20AvrrJKW+i0cJfGaCQRBkaHY3Wlw/EmzI5EiwNuY05rPw7WvhucgQbA6O0BHSdVaC03vlI0IJdF4F7jqlDaDK94zOaSCWWaIYZgcgSd+iTxRI70l7C7KTNpdYgAzcc11lRhrd+mcxjK05i2+kT4nXkgGkZdSDG5wTmOsDYbjzHJMUzXxbQMzmsJEZA2GlkDUtGoGWDtJlBoYhtRpbniJeIaXdJLjoNeiVpnI8mpkJIPzkgPB2Ea6K1LijKbiWsqBrWBpt8xmSSDsSPbqmXkXB4EBtQgCoC3cDUyTkneyUdjC4mnlplzoABiG92NtCJnomKPE2ua9+RwccwBMhkC47ovPsudm5w7rW5wGBpLO86BcAAxYHzR/R/2QbRAzNAaC0Fsky0ndzSdzy6LmIYGsFMuaXmLFo0MOu7mjY3DvzgFzQAWtJgNPiZMggxshUHEYhxcw1O6MoJLc0CA4RsQkcIPZLnDuwY+UdRcDwlcTT67nk1Q3IGZj3A0QCTFhoAbW5riWortjCjbNtMbT5IheSYAk7QJtHT1KXcQCdDtOyuMSQbd3XS2qnbay04yuWuDiAQBcTEiNo0Q6lV1iZ331hKsE+n+giDD2cSQMux1N9uqe08YbOMBdYBods2/Te65SwdR/ytkibbwOY8FMPiXMb3W+rZGhkid5GqYp8QDg8kuDtoNzcCLCCqmr5Rdzwtw7DSSCC18SyRMnkZ0F03hKjXS0uOe7i6YbYkmRHIrNdiXDKbtkTJcSTe5vpouU6lNx/VEG5NhM8tdrapyyJuO/LcwOLDZa05nGSA0i+4BmRHTxS1LEgtcP1OAnRoEk5gWnXTZY4rtAMSTETb+c1T8Re1k+Y/G9NiMewgAMBdDZcSZzAcksxxcethbdZNLEGbT/AJWngcwIBEk3n9yU5ltNxrdZgAGgk21PPnusziTSIbJ002/0tzD4QlhJOsbzfqleI0AdTFhHlp+6dqpgzMMyTJhNCNOqWaT4xysuCp1WbSQ62raFei0nX/aAw2yn+WRaPObxZM7RxGmpWdxbiJDgynlva/M2/hVsVxDKCB8x5+CzODupvqZqxlrRJAGYuuLNE67pZX2RXqeE0qeHo9m9rDVJLg4XLm3J15OGqRxGIa+qxxMAnvOIAmQSMrdh903xjGsrVmZQRRc0saQJJAAMAm4vbokMRjWU4ptbL8wy5z8sCAZ03Kq+OmJjD12PdU0mnoInPmMGDeCNln8R7Y1D3MoAkA/NkdceULUwuALQXVRkaPmy6kEd0NImQdZ6oGJLXOqVHuNN+TLTY3WAIbn6EWKV8HGJTxVSnGamw6EGZMGbWOibZXygGBJc1xaLkAfpA5FShwYvyzVYwEHNNjl1Jg89l1/DmhhbSJqx33kC7AJET1uo1V2hMu6zJzfKSYLfPSFfiGNyOyCA9oABY2M25LjNyOar/wBTDi9rWlrAG5Qcti21ydZmVfGcCM0w2ZqyS7LDcv8Aad/ZH9F79pxQPLafaloMCT3bA6Wb4aLrsYCS2jcQRUfEtyyIIkS2EF+GqHtGmqwNZBIgDNA7sak2VcNQpnKHvNJsEktBLiXWDQJ73jyKD0ewuDbDy+o6pRpkfJbvxYy4d7XTqrcRrimO1Ay1LZGl1wTcudBv90tVwLqdJ5D6jqZcJPygSNHg6aBL4nFUwA2oGvL2taH3b2QBEuDRqbearfRa3T2G4zSq039q4dq8HMSBtptYdPdJ/wDVB33hlNzO5TaCNQ2TmvfxWG2oWh4BJYbE6SP0yNUJjL5XEAQTcmBadtyp51pwjXwmLdTqd0UxnADgbNAmd1Fj0XAEF4JYQZAPp4XUTmR3AAKxbp/PJcai16jYAAveTM5v8LPTb3dbcnMYJi/+kVtXMIgmSSWidY+brCFQotObO7LDSW21OwVqVYNEgSRp+8jdVEWJGUMLX94zIuMh0uU4Q1rGPAzG+Y7Xt45hz6oPD8eKYfLQS4QLDu66SEpUqz09U9yROrbo+7E0x8ocXZI1MBxiSJnqkn1fTkrUmN3zHwGnPVDiPP6JW2qkiz42Mi20X391am1DBRqY3SOmaZAhek4cMrA9zu6NPArzlCnmIiPD/ei18LxARlIEaX59E5Uaeiwz5bIs3bqpi6jct4MaLDfxaIaD08Eri+IuJlp/wquS4OKZkmD91KcIFJwMSJ5yU0xmb5RYajefsnO2V6NYbBFwnMACdyj13BjTmItoBv1TbKeVoPZkkgTYCDuV5/jVSXgRIHzXIBE6AjRaXqJ3tm8bLw4FwLQ4S2ZEiYnwT3wvh39oWtY1xcwgB4iTIgNJGp8rbquCoVWfnVGPqUyDT7xMZSLAOPgtXFUsznmmexYGtBYCYFgHHMD3iVnMe9lllNaMYnC18O91WGtYHZXMABIJdcMkRyurcUxBbW7U06nZSQHQHB5dBc2TbUlLYh1V1MHNTDGWDXXc8kTuElhsa5nZszOcwGXMee7JkaC8AEJ1O40K2Rzy5hrmmCWvbYFrTaIBsL6JTtAxjqbnFpq5chM5smhzE3A0RcTTL2vbTApRk7rQZqC8OJE5bncrLqYEue9tetDqcNbqc1tJMQAijE42vQc4F5kUrRm+YbFuYaTt7IWFFRzX1Q1vZvBDoicoMkAAiDCzMDUpUngvb2kZrO0/tIO6q7iLDmLG5C51gLDKdoGqhevhrYvhIcztaM9m4ktabkuENixmb7qcQ47WDWU3CAwxL7weQnRL8O4m6g2AIbUEOIdLiJMuYP03A9Ferw/E4h3ZlhjKKhG+WPmM6k8pT9ui132SxOOeZgG/zOIEAO10sAmmuNShIa3uPHfykZRYCXbhIVWVWUy2HBs94c4uJCZGHqvaylSeHtcztHtaYjKZIcOYtCmKuvYlX4k8F1NxJBcSQS6CeceSDSqtDm55yg94GbkbA6hNY7Hlz2duScsgiIcOQJ3Onqs6pWnNyPP7oaTs9Xw1N1PtA7K+T3INxpYxrAugsDaY77Jc4WDu6GjYg7lcquljGtzEAEmSLOOv0VuIYwVQCQGFoDQ0AxA3JJJJTKK0qXbOmWU5LQBBAvv7SV1Uwz8zeyPPM0AC7iIueSic0VthNWdooos27Q4XSFZ7u0l0U3kXP6WktSEKKKr4iZ/tYq5TZcUUKN1cRDWZQGyyHZZ7wP8AVJugF0m9/sooqvlOPgSmzVXAUUQTUpYNoph980xPRdw9AH3+iiiplKZbh28k+zCt7OY3CiivGGlGkM2gTWFEAkbSootJGdaNR005PI/RZWPwzRWsIsDGxMTp4qKK6yotXjFSsAyoQ5oiGxb0CdptADRAu07dT9lFEokplvm1iDBu2dPl0VeOcRLHDK1gDqYB7sSOVvBRRLLwJ5Cw/F3zWYIa14bIAjSECi6BWMAnMRJE2Nov4KKKPg1mYUV6dUv2bNoHyi2yxeDcLZU7UmRkYXCOcjVRRRZ3GuNuq0eM8OZQfSyXhhcM0G87wBKxamPqDM4PdMN3O508FFFOXV6Vh25Wx9SsHOqPLja/oLx0S1TEObAacsAiRYmTud11RTtrJ7DYPiDgytIa4uDQXOAcfInRTjmGFNzcu7ROn7BRRX/Ev56Jfi3EAEyBoEekZa6ofmblIFo1IuFFFMVkVqOuDvqooopXP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erh.noaa.gov/er/cae/svrwx/nsslhai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11078"/>
            <a:ext cx="2468600" cy="15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oices.washingtonpost.com/capitalweathergang/images/2002_hail2_st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0600"/>
            <a:ext cx="2152650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telegraph.co.uk/multimedia/archive/01777/snowCAR_177793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834103"/>
            <a:ext cx="2419350" cy="15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2010.atmos.uiuc.edu/guides/mtr/cld/prcp/gifs/slt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10" y="4933145"/>
            <a:ext cx="254079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1.gstatic.com/images?q=tbn:ANd9GcSsLK1p1Xm4V7Hk5yl8k1UND6sFc-_hkWNAXy3ytKcO4LN2aM5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76" y="493314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upload.wikimedia.org/wikipedia/commons/thumb/1/15/Sleet_%28ice_pellets%29.jpg/200px-Sleet_%28ice_pellets%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86400"/>
            <a:ext cx="1615211" cy="121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encrypted-tbn2.gstatic.com/images?q=tbn:ANd9GcSwnosdgPX9cXm10MYLZ2tkFhYOm8v8hJDG88SJYalno4OB62M6G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05" y="2819400"/>
            <a:ext cx="2476500" cy="15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1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881743"/>
          </a:xfrm>
        </p:spPr>
        <p:txBody>
          <a:bodyPr/>
          <a:lstStyle/>
          <a:p>
            <a:r>
              <a:rPr lang="en-US" dirty="0" smtClean="0"/>
              <a:t>Measuring Precipitation: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Rain Gauges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1900179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08" y="931069"/>
            <a:ext cx="2219871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ttp://0.tqn.com/d/weather/1/0/w/0/-/-/Rain-gauge-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3524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3649879"/>
            <a:ext cx="173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Recording gauge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6488668"/>
            <a:ext cx="455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a recording gauge, a tipping bucket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30268" y="3752917"/>
            <a:ext cx="15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Storage gauge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0600" y="6460671"/>
            <a:ext cx="395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network of gauge observations</a:t>
            </a:r>
            <a:endParaRPr lang="en-US" dirty="0"/>
          </a:p>
        </p:txBody>
      </p:sp>
      <p:pic>
        <p:nvPicPr>
          <p:cNvPr id="3083" name="Picture 11" descr="http://www.mesonet.org/images/site/station_names_m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86" y="4343400"/>
            <a:ext cx="4048448" cy="19786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881743"/>
          </a:xfrm>
        </p:spPr>
        <p:txBody>
          <a:bodyPr/>
          <a:lstStyle/>
          <a:p>
            <a:r>
              <a:rPr lang="en-US" dirty="0" smtClean="0"/>
              <a:t>Measuring Precipitation: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42911"/>
            <a:ext cx="2706608" cy="4525963"/>
          </a:xfrm>
        </p:spPr>
        <p:txBody>
          <a:bodyPr/>
          <a:lstStyle/>
          <a:p>
            <a:r>
              <a:rPr lang="en-US" dirty="0" smtClean="0"/>
              <a:t>Weather Radar</a:t>
            </a:r>
          </a:p>
          <a:p>
            <a:r>
              <a:rPr lang="en-US" sz="2000" dirty="0" smtClean="0"/>
              <a:t>Data available at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://nmq.ou.edu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6488668"/>
            <a:ext cx="719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reflectivity measurements can be transformed into rainfall estimates.</a:t>
            </a:r>
            <a:endParaRPr lang="en-US" dirty="0"/>
          </a:p>
        </p:txBody>
      </p:sp>
      <p:pic>
        <p:nvPicPr>
          <p:cNvPr id="4098" name="Picture 2" descr="https://upload.wikimedia.org/wikipedia/commons/thumb/b/b9/Radar-hauteur-en.svg/2000px-Radar-hauteur-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21" y="977747"/>
            <a:ext cx="4120547" cy="2291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0" name="Picture 4" descr="File:OUPRIM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08" y="980468"/>
            <a:ext cx="1851178" cy="22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rh.noaa.gov/images/mlb/surveys/charley/HurricaneCharle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18047"/>
            <a:ext cx="436739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rh.noaa.gov/images/mlb/surveys/charley/charley_rainf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24" y="3476558"/>
            <a:ext cx="3564558" cy="28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1375" y="5257800"/>
            <a:ext cx="89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4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Measure Precipitation from Space?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029200" cy="5410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areas of Earth are not covered by gauges.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Even less of Earth is covered by radar.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Problems with operations in complex terrain.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36" y="1066800"/>
            <a:ext cx="3276600" cy="183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upload.wikimedia.org/wikipedia/commons/thumb/e/e1/Radar_m%C3%A9t%C3%A9o_canadiens.png/440px-Radar_m%C3%A9t%C3%A9o_canadie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048000"/>
            <a:ext cx="3048000" cy="162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3886199" cy="201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98598" y="3051999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Canadian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Precipitation from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5720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Infrared</a:t>
            </a:r>
            <a:r>
              <a:rPr lang="en-US" dirty="0" smtClean="0"/>
              <a:t>: relating cloud-top temperatures from </a:t>
            </a:r>
            <a:r>
              <a:rPr lang="en-US" i="1" dirty="0" smtClean="0"/>
              <a:t>geostationary satellites </a:t>
            </a:r>
            <a:r>
              <a:rPr lang="en-US" dirty="0" smtClean="0"/>
              <a:t>(1) to rainfall coverage, duration, and movement.</a:t>
            </a:r>
          </a:p>
          <a:p>
            <a:r>
              <a:rPr lang="en-US" b="1" dirty="0" smtClean="0"/>
              <a:t>Microwave</a:t>
            </a:r>
            <a:r>
              <a:rPr lang="en-US" dirty="0" smtClean="0"/>
              <a:t>: relating information </a:t>
            </a:r>
            <a:r>
              <a:rPr lang="en-US" dirty="0"/>
              <a:t>from </a:t>
            </a:r>
            <a:r>
              <a:rPr lang="en-US" i="1" dirty="0" smtClean="0"/>
              <a:t>low-Earth orbiting satellites </a:t>
            </a:r>
            <a:r>
              <a:rPr lang="en-US" dirty="0" smtClean="0"/>
              <a:t>(2) about emitted and scattered radiation </a:t>
            </a:r>
            <a:r>
              <a:rPr lang="en-US" dirty="0"/>
              <a:t>within clouds </a:t>
            </a:r>
            <a:r>
              <a:rPr lang="en-US" dirty="0" smtClean="0"/>
              <a:t>at </a:t>
            </a:r>
            <a:r>
              <a:rPr lang="en-US" dirty="0"/>
              <a:t>a variety of wavelengths </a:t>
            </a:r>
            <a:r>
              <a:rPr lang="en-US" dirty="0" smtClean="0"/>
              <a:t>to rainfall rate and coverage.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5" name="Picture 2" descr="http://www.daviddarling.info/images/geostationary_orb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71" y="9144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www.goes.noaa.gov/FULLDISK/GM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081528"/>
            <a:ext cx="1748517" cy="174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ospo.noaa.gov/data/mspps/np_images/amsua_at3_asc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67" y="3124200"/>
            <a:ext cx="2286000" cy="17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rmm.gsfc.nasa.gov/trmm_rain/Events/big_global_accumlati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48" y="5203031"/>
            <a:ext cx="4728483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lbow Connector 7"/>
          <p:cNvCxnSpPr>
            <a:stCxn id="6" idx="2"/>
            <a:endCxn id="4100" idx="0"/>
          </p:cNvCxnSpPr>
          <p:nvPr/>
        </p:nvCxnSpPr>
        <p:spPr>
          <a:xfrm rot="16200000" flipH="1">
            <a:off x="6128581" y="4604922"/>
            <a:ext cx="372986" cy="823232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4098" idx="2"/>
            <a:endCxn id="4100" idx="0"/>
          </p:cNvCxnSpPr>
          <p:nvPr/>
        </p:nvCxnSpPr>
        <p:spPr>
          <a:xfrm rot="5400000">
            <a:off x="7170599" y="4395763"/>
            <a:ext cx="363360" cy="125117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0" y="305966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34867" y="308152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4761" y="6109607"/>
            <a:ext cx="338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Multi-satellite </a:t>
            </a:r>
            <a:r>
              <a:rPr lang="en-US" b="1" dirty="0" smtClean="0"/>
              <a:t>global</a:t>
            </a:r>
            <a:r>
              <a:rPr lang="en-US" dirty="0" smtClean="0"/>
              <a:t> rainfall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Why GPM?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73229"/>
            <a:ext cx="8567887" cy="54752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Global Precipitation Mission </a:t>
            </a:r>
            <a:r>
              <a:rPr lang="en-US" dirty="0" smtClean="0"/>
              <a:t>is an international network of low-Earth orbiting satellites.</a:t>
            </a:r>
          </a:p>
          <a:p>
            <a:r>
              <a:rPr lang="en-US" dirty="0" smtClean="0"/>
              <a:t>A core satellite is being developed by NASA to leverage and improve upon previous successful missions.</a:t>
            </a:r>
          </a:p>
          <a:p>
            <a:r>
              <a:rPr lang="en-US" dirty="0" smtClean="0"/>
              <a:t>Critical advantages:</a:t>
            </a:r>
          </a:p>
          <a:p>
            <a:pPr lvl="1"/>
            <a:r>
              <a:rPr lang="en-US" dirty="0" smtClean="0"/>
              <a:t>Higher temporal resolution</a:t>
            </a:r>
          </a:p>
          <a:p>
            <a:pPr lvl="1"/>
            <a:r>
              <a:rPr lang="en-US" dirty="0" smtClean="0"/>
              <a:t>Higher spatial resolution</a:t>
            </a:r>
          </a:p>
          <a:p>
            <a:pPr lvl="1"/>
            <a:r>
              <a:rPr lang="en-US" dirty="0" smtClean="0"/>
              <a:t>Improved spatial coverage</a:t>
            </a:r>
          </a:p>
          <a:p>
            <a:pPr lvl="1"/>
            <a:r>
              <a:rPr lang="en-US" dirty="0" smtClean="0"/>
              <a:t>Greater sensitivity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5124" name="Picture 4" descr="http://images.sciencedaily.com/2013/04/130415124010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84" y="3733801"/>
            <a:ext cx="4071016" cy="29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487"/>
            <a:ext cx="152400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753348" y="3948793"/>
            <a:ext cx="1110343" cy="39460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6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2871"/>
            <a:ext cx="4419600" cy="428352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Frozen precipitation </a:t>
            </a:r>
            <a:r>
              <a:rPr lang="en-US" dirty="0" smtClean="0"/>
              <a:t>and </a:t>
            </a:r>
            <a:r>
              <a:rPr lang="en-US" b="1" dirty="0" smtClean="0"/>
              <a:t>light precipitation </a:t>
            </a:r>
            <a:r>
              <a:rPr lang="en-US" dirty="0" smtClean="0"/>
              <a:t>represent technical challenges due to</a:t>
            </a:r>
          </a:p>
          <a:p>
            <a:pPr lvl="1"/>
            <a:r>
              <a:rPr lang="en-US" dirty="0" smtClean="0"/>
              <a:t>Small particles, often densely packed </a:t>
            </a:r>
          </a:p>
          <a:p>
            <a:pPr lvl="1"/>
            <a:r>
              <a:rPr lang="en-US" dirty="0" smtClean="0"/>
              <a:t>Multitude of crystal shapes</a:t>
            </a:r>
          </a:p>
          <a:p>
            <a:pPr lvl="1"/>
            <a:r>
              <a:rPr lang="en-US" dirty="0" smtClean="0"/>
              <a:t>Background masking and interference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6" name="Picture 5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487"/>
            <a:ext cx="152400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167187" cy="220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https://encrypted-tbn2.gstatic.com/images?q=tbn:ANd9GcSwnosdgPX9cXm10MYLZ2tkFhYOm8v8hJDG88SJYalno4OB62M6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2" y="3856953"/>
            <a:ext cx="1893586" cy="11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ryoclim.net/cryoclim/images/thumb/9/95/Snow-cover.jpg/400px-Snow-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3505200"/>
            <a:ext cx="2438400" cy="18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601" y="5486400"/>
            <a:ext cx="8910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→ GPM will observe in a wide range of microwave frequencies and polarizations to improve our ability to detect light and frozen precipitation.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1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mm.nasa.gov/sites/default/files/imagecache/preview/imageGallery/GPM_spacecraft_whit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50755"/>
            <a:ext cx="3523420" cy="193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223238"/>
            <a:ext cx="5206093" cy="2634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Snow/rain discrimination and</a:t>
            </a:r>
          </a:p>
          <a:p>
            <a:r>
              <a:rPr lang="en-US" dirty="0" smtClean="0"/>
              <a:t>Drop size distributions (DSD)</a:t>
            </a:r>
          </a:p>
          <a:p>
            <a:pPr lvl="1"/>
            <a:r>
              <a:rPr lang="en-US" dirty="0" smtClean="0"/>
              <a:t>Better rate estimates</a:t>
            </a:r>
          </a:p>
          <a:p>
            <a:pPr lvl="1"/>
            <a:r>
              <a:rPr lang="en-US" dirty="0" smtClean="0"/>
              <a:t>Improved understanding of cloud structures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6" name="Picture 5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487"/>
            <a:ext cx="152400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eblagarde.files.wordpress.com/2012/12/raindistribu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32" y="1066800"/>
            <a:ext cx="3266775" cy="240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tfc.ac.uk/Chilbolton/resources/image/jpg/raindro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" y="1101110"/>
            <a:ext cx="2682798" cy="209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eoportal.org/directory-save.3/images/GPM_At_Anchor5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" y="4159013"/>
            <a:ext cx="3886200" cy="26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58874"/>
            <a:ext cx="4800600" cy="4525963"/>
          </a:xfrm>
        </p:spPr>
        <p:txBody>
          <a:bodyPr/>
          <a:lstStyle/>
          <a:p>
            <a:r>
              <a:rPr lang="en-US" dirty="0" smtClean="0"/>
              <a:t>Improved latent </a:t>
            </a:r>
            <a:r>
              <a:rPr lang="en-US" dirty="0"/>
              <a:t>heating </a:t>
            </a:r>
            <a:r>
              <a:rPr lang="en-US" dirty="0" smtClean="0"/>
              <a:t>estimates globally</a:t>
            </a:r>
            <a:endParaRPr lang="en-US" dirty="0"/>
          </a:p>
          <a:p>
            <a:r>
              <a:rPr lang="en-US" dirty="0" smtClean="0"/>
              <a:t>3D macroscopic view of precipitating systems</a:t>
            </a:r>
          </a:p>
          <a:p>
            <a:pPr lvl="1"/>
            <a:r>
              <a:rPr lang="en-US" dirty="0" smtClean="0"/>
              <a:t>Currently available only in the Tropics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6" name="Picture 5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0487"/>
            <a:ext cx="152400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data:image/jpeg;base64,/9j/4AAQSkZJRgABAQAAAQABAAD/2wCEAAkGBxQSEhQUEhQWFBQWFxcXFxUVFBUWFhcXGBUXFxcUFRQYHCggGB0lHBQYITEhJikrLi4uFyAzODMsNygtLiwBCgoKDg0OGhAQGywlHCQsLCwsLCwsLCwsLCwsLCwsLCwsLCwsLCwsLCwsLCwsLCwsLCwsLCwsLCwsLCwsLCwsLP/AABEIAMIBAwMBIgACEQEDEQH/xAAcAAAABwEBAAAAAAAAAAAAAAAAAQIDBQYHBAj/xABAEAABAwIDBQYFAgQFAgcAAAABAAIRAyEEEjEFBkFRYRMiMnGBkQehscHwQlIUI2LRcoKS4fEkQxUzU6KywtL/xAAZAQEBAQEBAQAAAAAAAAAAAAAAAQIDBAX/xAAgEQEBAAICAgMBAQAAAAAAAAAAAQIRAyESMRMiUUEE/9oADAMBAAIRAxEAPwCxQjhLhDKm1IhCE5lQhNhEIQlwhCgRCEJcIQgRCACXlQyoEwihOQhCIRCEJWVHCBshFCdhFCBuEITmVDKgbhCE5CKECIQhLhCECIQhOQihAiEISoRwgRCCXCGVAiEaUAjhAiEEuEIQJRJwBBQKAR5UsNSoVaNZUcJyFQ98N9n0apwuHYO1Ja3tHEEAuiMred9T7ILNtfbmHwomvVaw8G+J58mNlx84hR2H3ywzm55e1vNzPmQ0mAs/ZuswuzV8S7tXGXWDrnUlzjLvkpGns8BtSn2wyEhpLqQMkCfCXcnays+eP618eX40zC4hlRofTcHtOjmkEfnRO5VmmBZVwga+nUa5sicpOh0D6boJHCRI0vMK+7F2zTxLZHdePEwm46jmCtTv0x3Oq78qGVO5UWVA3lRZU7lQhA1CPKnCFXtvb2UcJmD21Hka5GgieRcTAQTsIZFiu3/iDiq5IpuOHp8G0zDv81XxE+UDond2cDiH1WVC4lziBmNZvaAE6952Y/5ZS9JJb6bLlRZVQ9k73VadR9Ov/MDHlpuM8AxIcLEjkT7K+YSuyq0PpuDmnQj6HkeiAZUMqdyoZUDWVHCXCPKgayosqdhCEHHisQ2mJeYmwHEnkAqhvJvsaLT2TWjhnfBl03DGSCY4k281w7xvDsXVGfvAwLzl8I9I0UHhccKL6rozPDw1gkwAGA2HqT1XL5O9O84vrt1bH2/inEmpUrd+bxYcsrRAHou3Dbx7TpSX0alamLyaDh3b3zNEjTUzC5K223OH8y4BzgSLlty0ySDIFtdFy4fbNXMHRYiS4EAg3twiI1nir8l/D4p+tB2RvRRrBkua1zxLb911rgOizhcEG9uIgqeAWQ7sYlr6lUOc7vPc7K0Zg4yQcw/zm60vd/alOqzI0gOb+njlN2kDiIPyW45ZSRJ5UMqdhDKqybhBOZUEDkIQnIQhF24tp4oUaNSqRIpsc8ganKCYWA/+IurY3tn+J9XMY4SYgeQMDyW9bxj/AKasI1puF+oI+6897Owzn1YbJy942EwCBpOtxxT+E9xZMTTdbvEz4mwL63meMjnoI6lUpVMrapGanGXNLXta/hnAuCQ208uKTh8a5z471MnwusWkjRr2OtrwNj6qZ2NW7OrVaD2ZJPgcWzSPJwiC2ZHK3Vebcnt65jcvSuY/EuFBwc6Tw1sSbXAiye3b21krUXunuuEwdQD3p52m3VJ3k2dDanZVHVRTce0a6nkc3jmbBIe2DMgggRbUiP3b2e7EVWUmnKXuDc37Zkk+wK74zUebK/aPQlCo17Q5plrgCCOINwUvKjw+GbTY1jBDWNDQOgED6JcLTBqEMqdyoAIOTG1Sym94GYta5wHOATHyWGbfxVSo10O7gu90xnLzNxxM8Ok8lse9W8FLB0S6p3nOkMpjxPMadBe54SsBxVc1HEniZAGg6D+6zcd2VuZaliV2NSZTYHVIlxP6WvgRE5Tp53PkpGiGnMKRbUkAxmLXC+rmPJltrgDjqFG7Dx5aQxxpNbe9RupmwLgRCnm4MOcJpWvBpvkAHjlItpzXHktl7ejiksmnW/EMqMLaoa2rADaj253ACIbnBDi3lrH7SLLr3f2i1mIpPpuDKT35KzMwyh5BhzRwa48rAjhIAp228U5rnNDjAMSOMcD1trrqo7CV5NzlPDgD5/nBdOOXW9uPLlN2aej8qGVQG6+8rcQwCo5jagscp7rjYSOVzp7SrJlXRxM5UITuVFCBvKojefbDcHhqlYwS2AxpMZnkwG/fyBU2Qsd+LG2e2xDaDZyUZzcjUcBeOjYH+Yoqm1ca99V1Vx77nl5I5ucXGPUqS2TjAatTNxDSSLXAv/ZQ9MCegv7dE3ga+V4PM3Pnqs5Y7bxyuK+VMBEFzC4vgyP08RJOoHK3zXRi92XtwlWuI7RnfLGuzNLAO/HEFsEg8R8pKjjHZQGNmQNQQPc2XRg8QASajm+EtLRmiCOJyrzYZd6r3Z8f13GWYHaDqZJYYIM87HUHmDoVY9kbTMipS7r5lpcQ52bjo0E8oAuCqjRpjtS0WEkel/spDDVH0qhY4kOBi5tIiOhFh0jTgvW+c3bd7a4xVIOIyVBapTmS13Mc2nUH7gqVyrJN19vmjiWF5hpGRx/SQXQL6mD6RPprzLiRoVAjKiTuVBQLKz3fzfx+Fd2dBoDv3uAPs06jror1tbFto0alV2jGk+y81bXxzq9V9V2rnExMxJJgfgWxIbU3vxuJGWriHln7WxTafMUwJ9U1sOvSY5wqFzcwEVGz3YvBAvBMewUdhqUnWPzmn8nSylm5pcbq7XJ9OKRNQtfnHdeAJJiRMa24/wDKgsTtFwIdMPbPHXofOVzYXHua3s3Elgu0ftJ5dOi4ar5cSea5Y8evbtyc3lJpYdj7UL6oDo74yO0uLi/Oxg9FE7Ex7qJDmuyuEEGJuCCNeoC42uuIRVRc8I/tqusxk7ccsrZJf413d/4mCoQ3EU4OmekZE8ZYTI9ytBo1GvaHNIINwQvNuz67RfR3yPrwg8fots+HG0e3ws8WnKdOA1VZWiFDb2bdZgsO6q/Xwsbxc86ACfU9AVMYms2mxz6jgxjQS5zjAAGpJXn3f3ek4/ES2RQZLaTenGoRzd8hAQRu0dr1cVVdVrOzOPoGgaNaBoL/AHKazg+EfnmuUGAmnuOiKm9iM7WqGNideliOHFXirsgS0truDtLxF+TYjXnKoG6+IFLEMc/wmQ6eRWn18GHNBYZbqCHHT6Bebmxu9x7P81x1ZVJ3n2SadPtc2ZpfBMXkyQ49DHpbmqwrPvtj+07Oi05g0l0yXX01KrFekWGOgK74TUjy8llyunXs/HupG3tw0haruXv2xxFGu6BMNeeHIOPLrwWQMfC6MNXg+fHl6e/ut6c9vTcIoWO7C30xFABubM0WDX95vkCLjTnxWn7ubbbi6WYCHDxN5dR0UUneTbdPB0XVKkmBZrRJJ4eQmL9V56xeLdWqVKp8TnOcfNxmFdvjDtcvrNoA9xlyObpIk+UR6FZ4x1kUp79UzCU4qQ2Th2vPe5x72+6W6It+7u81JzGsqnI4C5/SfXglby7dpUxlpnM5wOkQOpUSzYlNgdm6Zflb7+qi3bMh/rP9guXjj5bdvkzmPjvpxdi5o7Q/qkg/UpkE6n/lW3H0Yotbyv7A39/qqtVZwAi8gX4i4H5wXVxqS2ZjA5/8w+RMmJtw91tu420u2oZXGXU4B490+E/nJee2O4q47k7yuw1UHhEEHi20ifnPkmkbtCJc+C2jTqsa9ps4SJ18igpoVT4u4ssweXg90cb9LfnDisNyyr38U96G4uuKVEzSo5hm4PeT3iP6RAAPG54hUaVoBlil1Kx0J0TZMJsqB5rkqqRmtomKWqU28opWaF3Yo030p/7gHPUDgfzguByDKhGhj8/2V0hthWw/Bat/JryfC646RId5+IeyyF9M6iYJ1+y074TAnC4+HFpgXFyJabgc7W6oKxv1vXWxtVzS6KDHEMptPdMHxO/e62vDhHGsAJ6rqfM6mTx1PFNubdDZEWngm26p+ubDl/tdJwrJdHNRXdgaTSO8NDpzGn1Ulji5kU2VHZHTxPKY9vnKYfhCwgHWIPrBHzK5MdVMt6LPtb0VRoZTOt/uixtQE6J59TTnH901iKAy5pvyVTSOZ8k45hHkdCmmnguii+xafRaZsKZXLQPPTX7aK9/CzbJZiuyPhqNMdCBIv+WWfFqeo1XMOZpLXAG41EggwfIqkdm+GPFfF1ntu3OQDzDe7m8jCh0qECFloHDuhdOEfl9bLmcLLowxFhwspRIYraLiKYJ0y/8AtJ+0ewS34k68zf0gfdcGOZYEcB9kZq2CkadeM2g6ImbQo51bM4G2vDyATtYtLTzXA0qsuioO8UdOoWmRqNL+dkkmUCtRFkwu28rAM0dJP/5QVeaUE0OnaVINqvaODiPn5lchCnd8cAaOLqtIjvZh1B0PrqoIpAgiUROo+aXMXTEqK6KLEmlqUKTkZImyIDwkFPvIIB8wfsmSFodeAxJZI1B4c+ivnw7xQDsTTYMva0HyBqH07tI46Od7jks5atb+DGwS4PxDrtLXMb0OaCpRlVeiWOLSIItCbc5aLvzue+m+viHeEmWNAk+IMAn2VY2bufiq9anRFMtL4JJ0Y0iczvTgmzSuVHzHRO4J0OBRYyjke5n7XETzgxKbaVFS2IxpJMnh9I/sm6jczST+35rga6SuitXMRwiFNGx1ZAHL8/3TbquqWa/dhc7uisQgBX7Zm4bsZg6GIoGHua9jmnTtGEhpnUZg33IVDC3z4JPnZ72/trOj1DTb8+qtTbFqmxq7XFrqbg4cIUls/YDqtGq+4dTEkEGS3mOekeZ6L0bX2ZTe7MWAmINtQUxU2PTh0MAJubcbT7kAlTax5XqMg9Ukm3qr18SN1f4SsHMH8t31JJj7eio5pmDGgRTDilUuibenqJhBIEgUyOJhMYilaQmi6yPtzKml2ZzJACcffRJCqFsTpbZSWx93a2JBdSbIHHhNpHnBlWDYG5laqezewsktIJGoDoeAekfnAiDwWw6j2NcGugjgOqC33Z+7FOnTa0tuBeIieccEFNipfFbdI1JxFMS4DvRxEsaPWX+zVi76ZBXrzE4VtRuVwkW+Rn7Lzn8Rd2ThMQ63cd3gRoJOg8rX5pBSaiS1qWGpQsqoAWQNPijaU/SMIOVpSmBFVbBRMcrKjoY3Vekvhls8UdnUB+4Of/rcXfdYRuhso4nEMpgWJvy5x8l6Z2ZhBSpMpt8LGhonkEoLEYNr4zAGOB8o+hKKjg2MJLWgF2p4nh9gPRdSS5ZR5W3zoBmOxLW6NqOFvmoRWTffZtSliqpq+J73OkTBk8J4cB5KuQq0IJxqQCnGlEE5sJK6J7q5yrAoBbn8B8QDhq9Pi2oHR0c2J+Sw1q3P4H7NdTpVKh0qRAjlxHufkl9I03KkuankkhYFX392W2tgq+bVrHOB5QJ+y82Vy5oIBtxC9Ubx4PtcNWp/uYRx+ccF5e2thTSqvpk3aSDxuNVViLIulAIy1ECqp1oSaogpTHfVCuUDQSgEgFOsF0G2fAnK7D4hhjMHtMdCDf5fJaeMM2RbSY9Vn/wc2O+hTe5wjtAD6cCOYIP2utIhZqEQglwgoFws5+M2zTUwwe0CGGXOMWaAYA6kn8laTCpXxerhmzamneLBcxHeGnM2WorzZWsU3mTmK1RZDk0OuqoRKeoiVzgpSIOsbpsFOU6LnaBSeAYykQ53ecNBFlNtSLp8M9rUdnl9TFteA8CHNaHRFwS2ZHmAtl2Dvbg8ZbDV2Pd+wyyp/oeAT5gLBhiA+C/LGpbqPzQJOLp0mguY3s3tLS19M5XA6TI802aj0rCKFQPhRvLVxLX0sRUdVqN7zXuyzlmMpIGo6zMrQoUZYr8ccAGupVNM0jzdA0HQDXyWRikXOyhbD8fqsvwzALhrnE34mA2fQ+yyvDuFOXHxRYRp1nh6LQ48Xg304zDXQi6bYpKptCDBu2BI4eyi3amNFItdNZ4yiFyylBpJgBPhvZkaFx9YVB4JzQ9pqTlkTAkxN16e3Dx+ErYZv8HUa8NADgAWua7+pjgCJjWL9V5rNAFuku87+atXwu2kMNjqTpyh57N+sFriB3uFjBTe0s09HQihLIRQoIneXa9PB4apXreBg0GrnGzWNniTAXl3bu0X4iq+sWBmdxOUGY8zxWt/H/asMw2GB8RNZ/k3usn1LvYLGxVIP59EWRyGyASsQ28hExs6Kh6hAN01WddAlFkMSUAYwnQey6MIcjmuLQ4AglpMSJuJ4eaeoYjKyBrr72TTmEEH89VNrY9Q7j4+jiMHSqUJyRlLXeJjh4mO69eMg8VPrH/gRinNqYiifA9rag/xNOU28iPYLYoWaySglQggBqBZz8b64/gmNi5fbpGp6WkT1V2NdZR8YtrF7WUgQADJ0k+33haVkNYpDnG1yjIJdCkaWyi6m937I+Z4K0iJe6V17PxGV14I6rnqUoE9YKQwckNpyk4SY0IB+V/7rnreKydw2zqxaCKbrdE7hNnPdUa1wySdXghvO5WfHtfLrQ8Jh3ugmWtEG+p42HLiut9U3sb2GhJXVtKsS4sY3uMtIEC1pkpmpTc0d6DmEgzNpiw5THmqna6fBeplxbmwYNNw8rtP/wBVtJcFjvwmw/8A1FR37WA/6pEafl1qr63VBlfx6YCcOZ0DrRa/EnnaFjLnEm5Wz/GMB1NpJuNB8p/PusbpUzm8/P8AJVQdWjIlcuhVqwOED4ZF4Ol9GzP1UHtKhEHiLEDlwP29lFH2s3AAsuctkpVBh5H2XVg294dIt68lU2kcHgjlDjI6Hlw+ifOGy1Glvn1nn/wuzZuGL3tB0sXHiALd0Hhwnqk0G/zHTwJb9RFvVRdPSOy8R2lGk/8Acxp9wJXSSqzuRUP8FSnrH+EmR9VNmogwP44YjPtJwnwUqbR7Fx/+Sz6sJE/n5dXn4z0cu0XH97GO+o+yqOBwueRp3SfYSl6WduKZb5IqRhL7A5soEk6AXnyCexGza1PL2lKpTzeHPTe3NGsSLqok6LmOokFoLpzAxfr9AovFNmF24LB1SR3HxH7TH5dKrYJ4u5jgOZBj3WZNLbtzbOw2Z1+Fh5qSqUpgCJEG3PU29UezcGZAka97WRJsJ9AlYe8z4s3pbnz8uiu0/jQ/hOwMxbQD4mP+x9NB7lbNCyX4RMz4lzos2mfmR/Za6gRCNLhEmhAOeqzvLsHDVWPc+kC+DB1Mxqp/tAueoJVV5uqYYsqlsEOmBI0HAzqpynTcaXY0xckEnnE8eA8lZfinu/kLMZSEAEMqRwmzH+5y+oXFsnCZGw7xEZhOh6z+aLOV1GsMd3ReB3GpdkKtV+e/ea1xEcsx8+KksPsXAtcQyl2Tho4ve+8Aw5r3Hnw/2SMPjIM0zDgbtkwb3JPDnOh5SrLu3hqT6rqVbCg9rftWZsvcBdLXCzAb3EXIBE2XDzyyvVeu8eGGPcSOwtitqMkuEC3dH0kXHUdVUd9qAw2JDT/NAYKga7S5IFtD4TYq57D3fr4avm7VpoAOkXzOBBygiIaQYMg8NL2qu/NF2MqCrR7xaMuXQuYCSCJOsk6xqu3dx79vL9cc+u4jqe8tRrMtOmSXcG07ibd5zRZtpHyXHvTsj+T2zKbqR/WMuQGePZfpuZ4dZN0rBPdTaMriNSczHN7xN4Nk/Vqurgse/NmcGw1xdZ1hMk3XLjv209PLjPDa5/DHZT2YXtSO9Xh3k0Duj5kq04gObqFI4FrKNNlNgsxoaAOQEJrHVO0Fmleh4kFjWh4IcAZHESvP28WzDhsW+m6wnM3kWuv9ZHovRFSmRqI81Sd+t0XYupSqU4lgIcJglszbry8yoKDsbFtDu7qbSeOskctVz43Zbn1CaIkHzI9el1J19iMbUytqQ4Wcx3dcOpCm9mUgAMpgtMQTE8YFryfoseUjrOO3o1sLY9ZoHa0Q3ldp4SLa6AqR25gWCkBkDXOc1ocGwROpnylOY/FsqMaM+UnwOFy39WVwnvNMEg2NjyvH7Qd2T8pxAqsDhcAg/wBJiTMz6WWbyXvUdJwYzXlSv/DKHgbTLnnKBmJJnXQWjTh9lEbU2C6lVlhDmuMOBmWkzrzHMzI18pnB4/N36U5nNEviwtpfj0HysukkVm5Yky1rdXPcTq5ztCOkcDpF3Hnb1Wubikm40nZdNtGjTpt0YwAey6DXC5aNLK1rbnKAJOpgRJROC7PIzz4y7D7am3EsHepCH/4NZ9FmWx8G59h+oRPJvGV6IxVBr2uY4S1wII6EQsrZsH+Cqva4ONOe47iWWi/TQwpb01hN5JnY2BoUqQFIBtUWLyNZ4yAY/wBkr+LeC+niqWanJLTIcwxJDmPBIDoOmutoXDiKzW2F3QYLbOHU8fzRRlXB1quXsy6o0zMNM3BBkwOfFeT7XLr2+j9ccO/S07PqB1MPbZp0JjTrw0XFtzaVRjDkDHN0zCXR6ECPmi2buxWZRmo5zGNGpNhy7p9gPJCmxgBk6RLj4G2mL3J8v+e3nlLJXnx4uPLG2bV7YmGh5LtDeIt6mAdVG7SY2lV7nhs70dePsrDtSmWEGwmC0NI8PB3M+qgNqYR9V9EAEZ3NYDoe8Rz/ADyXV58tzpr3wbwAGGqVtc7yGn+loH3n2WgwuLd3ZDcJhqVBmjGgTzOrnepJKkwFWDcIJyEEEBS2QTqU5W2Lbum/XRTASgmhSsbhGmadRrXjiCJB9Cqltvdgzmw8NEQacS30/b9FpWP2Q5zi5pF+Bt81HO2dUBuxxH9MFSxqXTM8Ju9Vqshgb2zNKefJVP8AU3OA1w6ZvRaDuZuvVw4FStUIc+k0PoADKypYuOYOIcRcCI1OqkDsxr7Ow9Q/1FzQfmIXVhd2qdMgsfUbeYDyB/ZZx48Zdt5c2WU1fTuGDCpe3Nn0WVR2EAXz5TLZ6DQei0CFyHZlE/8AaZ/pC25Mp2psJz+9Sc1juIdMO620PUKW3H3QrisKuIFPsmiWNAM5/wB8kCbdFoNDZ1JhltNoPOJPpOi7FPGb21c8rNb6N9kBwRhoSyUmVWSKtBrhDmgqNxuxxE09eR4qWCIlBQdqbGpVu7Wph0fuHeHkdVWcfufUzDsJqt/9MuaHejnEA+pWxuYDqAfMSmHbOpH9A9JH0WbjL7axyuN6YU/ZtQVqmHFI52guyywEGWgBriQ105pGUnieFpHZO7pqjNXoCmCAAHOmpAAEuIDb25DyC2elhmN8LQDzi/umsVs+nUu4X5iymPHMfTefLln7Yvit167DFINdT4MzH76jorl8PtkuBqGvSh4gsfILQNC2BxsL3OquVPZNIfpJ8z/ZdzGgCAIA4BamMnbNzys1swMK3kifhGngF0opVYVzamFFMgDiobaWBbWYWuFirpi8Cyp4p8wuCpsIfpf7ifooKHu3uLTFZz69Z5YyHNpg5QYv33i5A/bx4zortQxWGZZjSY/bTd9wF10NhsHiJd8h/dSdKmGiGiAOASLbb7Z18RsVnosLM9JrHS4uZbvQM2tiBNyP1LOnYhmXO45GNu2TOh8buZJuBzW9YzYrKhcS5wzajUex+ihqfw6wIfnNLMZmHEls9GOJDfQBc8+Pyu3o4ufwx8dMUfjBWgsY+vWcYY0ZjrxcRx6DnGl1r+5e5HZBlfGRUxOoFslH+hjdJ5u1njorbgtl0aP/AJdNrfIX9Cutbxmppxzz8rsRQhGiVZGgggiGUaSUYWgqUJRIkCiUCko0ARhJQUoVKOUhKCgEoiggVQJQKSjVCkcpKCgCEokRKgVKEpKAVC0ESCA0aSjCBUowkJSA0EEEBoIkFAaJBEgNBEgqFoIIIAggggCKEaCAQihGggKEIQQQCEIQQQDKhCCCAQhCCCAso5IZRyQQQCERCJBAcIQiQVBwggggAQQQQGgggoCRoIIAUSJBAaCCC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SEhQUEhQWFBQWFxcXFxUVFBUWFhcXGBUXFxcUFRQYHCggGB0lHBQYITEhJikrLi4uFyAzODMsNygtLiwBCgoKDg0OGhAQGywlHCQsLCwsLCwsLCwsLCwsLCwsLCwsLCwsLCwsLCwsLCwsLCwsLCwsLCwsLCwsLCwsLCwsLP/AABEIAMIBAwMBIgACEQEDEQH/xAAcAAAABwEBAAAAAAAAAAAAAAAAAQIDBQYHBAj/xABAEAABAwIDBQYFAgQFAgcAAAABAAIRAyEEEjEFBkFRYRMiMnGBkQehscHwQlIUI2LRcoKS4fEkQxUzU6KywtL/xAAZAQEBAQEBAQAAAAAAAAAAAAAAAQIDBAX/xAAgEQEBAAICAgMBAQAAAAAAAAAAAQIRAyESMRMiUUEE/9oADAMBAAIRAxEAPwCxQjhLhDKm1IhCE5lQhNhEIQlwhCgRCEJcIQgRCACXlQyoEwihOQhCIRCEJWVHCBshFCdhFCBuEITmVDKgbhCE5CKECIQhLhCECIQhOQihAiEISoRwgRCCXCGVAiEaUAjhAiEEuEIQJRJwBBQKAR5UsNSoVaNZUcJyFQ98N9n0apwuHYO1Ja3tHEEAuiMred9T7ILNtfbmHwomvVaw8G+J58mNlx84hR2H3ywzm55e1vNzPmQ0mAs/ZuswuzV8S7tXGXWDrnUlzjLvkpGns8BtSn2wyEhpLqQMkCfCXcnays+eP618eX40zC4hlRofTcHtOjmkEfnRO5VmmBZVwga+nUa5sicpOh0D6boJHCRI0vMK+7F2zTxLZHdePEwm46jmCtTv0x3Oq78qGVO5UWVA3lRZU7lQhA1CPKnCFXtvb2UcJmD21Hka5GgieRcTAQTsIZFiu3/iDiq5IpuOHp8G0zDv81XxE+UDond2cDiH1WVC4lziBmNZvaAE6952Y/5ZS9JJb6bLlRZVQ9k73VadR9Ov/MDHlpuM8AxIcLEjkT7K+YSuyq0PpuDmnQj6HkeiAZUMqdyoZUDWVHCXCPKgayosqdhCEHHisQ2mJeYmwHEnkAqhvJvsaLT2TWjhnfBl03DGSCY4k281w7xvDsXVGfvAwLzl8I9I0UHhccKL6rozPDw1gkwAGA2HqT1XL5O9O84vrt1bH2/inEmpUrd+bxYcsrRAHou3Dbx7TpSX0alamLyaDh3b3zNEjTUzC5K223OH8y4BzgSLlty0ySDIFtdFy4fbNXMHRYiS4EAg3twiI1nir8l/D4p+tB2RvRRrBkua1zxLb911rgOizhcEG9uIgqeAWQ7sYlr6lUOc7vPc7K0Zg4yQcw/zm60vd/alOqzI0gOb+njlN2kDiIPyW45ZSRJ5UMqdhDKqybhBOZUEDkIQnIQhF24tp4oUaNSqRIpsc8ganKCYWA/+IurY3tn+J9XMY4SYgeQMDyW9bxj/AKasI1puF+oI+6897Owzn1YbJy942EwCBpOtxxT+E9xZMTTdbvEz4mwL63meMjnoI6lUpVMrapGanGXNLXta/hnAuCQ208uKTh8a5z471MnwusWkjRr2OtrwNj6qZ2NW7OrVaD2ZJPgcWzSPJwiC2ZHK3Vebcnt65jcvSuY/EuFBwc6Tw1sSbXAiye3b21krUXunuuEwdQD3p52m3VJ3k2dDanZVHVRTce0a6nkc3jmbBIe2DMgggRbUiP3b2e7EVWUmnKXuDc37Zkk+wK74zUebK/aPQlCo17Q5plrgCCOINwUvKjw+GbTY1jBDWNDQOgED6JcLTBqEMqdyoAIOTG1Sym94GYta5wHOATHyWGbfxVSo10O7gu90xnLzNxxM8Ok8lse9W8FLB0S6p3nOkMpjxPMadBe54SsBxVc1HEniZAGg6D+6zcd2VuZaliV2NSZTYHVIlxP6WvgRE5Tp53PkpGiGnMKRbUkAxmLXC+rmPJltrgDjqFG7Dx5aQxxpNbe9RupmwLgRCnm4MOcJpWvBpvkAHjlItpzXHktl7ejiksmnW/EMqMLaoa2rADaj253ACIbnBDi3lrH7SLLr3f2i1mIpPpuDKT35KzMwyh5BhzRwa48rAjhIAp228U5rnNDjAMSOMcD1trrqo7CV5NzlPDgD5/nBdOOXW9uPLlN2aej8qGVQG6+8rcQwCo5jagscp7rjYSOVzp7SrJlXRxM5UITuVFCBvKojefbDcHhqlYwS2AxpMZnkwG/fyBU2Qsd+LG2e2xDaDZyUZzcjUcBeOjYH+Yoqm1ca99V1Vx77nl5I5ucXGPUqS2TjAatTNxDSSLXAv/ZQ9MCegv7dE3ga+V4PM3Pnqs5Y7bxyuK+VMBEFzC4vgyP08RJOoHK3zXRi92XtwlWuI7RnfLGuzNLAO/HEFsEg8R8pKjjHZQGNmQNQQPc2XRg8QASajm+EtLRmiCOJyrzYZd6r3Z8f13GWYHaDqZJYYIM87HUHmDoVY9kbTMipS7r5lpcQ52bjo0E8oAuCqjRpjtS0WEkel/spDDVH0qhY4kOBi5tIiOhFh0jTgvW+c3bd7a4xVIOIyVBapTmS13Mc2nUH7gqVyrJN19vmjiWF5hpGRx/SQXQL6mD6RPprzLiRoVAjKiTuVBQLKz3fzfx+Fd2dBoDv3uAPs06jror1tbFto0alV2jGk+y81bXxzq9V9V2rnExMxJJgfgWxIbU3vxuJGWriHln7WxTafMUwJ9U1sOvSY5wqFzcwEVGz3YvBAvBMewUdhqUnWPzmn8nSylm5pcbq7XJ9OKRNQtfnHdeAJJiRMa24/wDKgsTtFwIdMPbPHXofOVzYXHua3s3Elgu0ftJ5dOi4ar5cSea5Y8evbtyc3lJpYdj7UL6oDo74yO0uLi/Oxg9FE7Ex7qJDmuyuEEGJuCCNeoC42uuIRVRc8I/tqusxk7ccsrZJf413d/4mCoQ3EU4OmekZE8ZYTI9ytBo1GvaHNIINwQvNuz67RfR3yPrwg8fots+HG0e3ws8WnKdOA1VZWiFDb2bdZgsO6q/Xwsbxc86ACfU9AVMYms2mxz6jgxjQS5zjAAGpJXn3f3ek4/ES2RQZLaTenGoRzd8hAQRu0dr1cVVdVrOzOPoGgaNaBoL/AHKazg+EfnmuUGAmnuOiKm9iM7WqGNideliOHFXirsgS0truDtLxF+TYjXnKoG6+IFLEMc/wmQ6eRWn18GHNBYZbqCHHT6Bebmxu9x7P81x1ZVJ3n2SadPtc2ZpfBMXkyQ49DHpbmqwrPvtj+07Oi05g0l0yXX01KrFekWGOgK74TUjy8llyunXs/HupG3tw0haruXv2xxFGu6BMNeeHIOPLrwWQMfC6MNXg+fHl6e/ut6c9vTcIoWO7C30xFABubM0WDX95vkCLjTnxWn7ubbbi6WYCHDxN5dR0UUneTbdPB0XVKkmBZrRJJ4eQmL9V56xeLdWqVKp8TnOcfNxmFdvjDtcvrNoA9xlyObpIk+UR6FZ4x1kUp79UzCU4qQ2Th2vPe5x72+6W6It+7u81JzGsqnI4C5/SfXglby7dpUxlpnM5wOkQOpUSzYlNgdm6Zflb7+qi3bMh/rP9guXjj5bdvkzmPjvpxdi5o7Q/qkg/UpkE6n/lW3H0Yotbyv7A39/qqtVZwAi8gX4i4H5wXVxqS2ZjA5/8w+RMmJtw91tu420u2oZXGXU4B490+E/nJee2O4q47k7yuw1UHhEEHi20ifnPkmkbtCJc+C2jTqsa9ps4SJ18igpoVT4u4ssweXg90cb9LfnDisNyyr38U96G4uuKVEzSo5hm4PeT3iP6RAAPG54hUaVoBlil1Kx0J0TZMJsqB5rkqqRmtomKWqU28opWaF3Yo030p/7gHPUDgfzguByDKhGhj8/2V0hthWw/Bat/JryfC646RId5+IeyyF9M6iYJ1+y074TAnC4+HFpgXFyJabgc7W6oKxv1vXWxtVzS6KDHEMptPdMHxO/e62vDhHGsAJ6rqfM6mTx1PFNubdDZEWngm26p+ubDl/tdJwrJdHNRXdgaTSO8NDpzGn1Ulji5kU2VHZHTxPKY9vnKYfhCwgHWIPrBHzK5MdVMt6LPtb0VRoZTOt/uixtQE6J59TTnH901iKAy5pvyVTSOZ8k45hHkdCmmnguii+xafRaZsKZXLQPPTX7aK9/CzbJZiuyPhqNMdCBIv+WWfFqeo1XMOZpLXAG41EggwfIqkdm+GPFfF1ntu3OQDzDe7m8jCh0qECFloHDuhdOEfl9bLmcLLowxFhwspRIYraLiKYJ0y/8AtJ+0ewS34k68zf0gfdcGOZYEcB9kZq2CkadeM2g6ImbQo51bM4G2vDyATtYtLTzXA0qsuioO8UdOoWmRqNL+dkkmUCtRFkwu28rAM0dJP/5QVeaUE0OnaVINqvaODiPn5lchCnd8cAaOLqtIjvZh1B0PrqoIpAgiUROo+aXMXTEqK6KLEmlqUKTkZImyIDwkFPvIIB8wfsmSFodeAxJZI1B4c+ivnw7xQDsTTYMva0HyBqH07tI46Od7jks5atb+DGwS4PxDrtLXMb0OaCpRlVeiWOLSIItCbc5aLvzue+m+viHeEmWNAk+IMAn2VY2bufiq9anRFMtL4JJ0Y0iczvTgmzSuVHzHRO4J0OBRYyjke5n7XETzgxKbaVFS2IxpJMnh9I/sm6jczST+35rga6SuitXMRwiFNGx1ZAHL8/3TbquqWa/dhc7uisQgBX7Zm4bsZg6GIoGHua9jmnTtGEhpnUZg33IVDC3z4JPnZ72/trOj1DTb8+qtTbFqmxq7XFrqbg4cIUls/YDqtGq+4dTEkEGS3mOekeZ6L0bX2ZTe7MWAmINtQUxU2PTh0MAJubcbT7kAlTax5XqMg9Ukm3qr18SN1f4SsHMH8t31JJj7eio5pmDGgRTDilUuibenqJhBIEgUyOJhMYilaQmi6yPtzKml2ZzJACcffRJCqFsTpbZSWx93a2JBdSbIHHhNpHnBlWDYG5laqezewsktIJGoDoeAekfnAiDwWw6j2NcGugjgOqC33Z+7FOnTa0tuBeIieccEFNipfFbdI1JxFMS4DvRxEsaPWX+zVi76ZBXrzE4VtRuVwkW+Rn7Lzn8Rd2ThMQ63cd3gRoJOg8rX5pBSaiS1qWGpQsqoAWQNPijaU/SMIOVpSmBFVbBRMcrKjoY3Vekvhls8UdnUB+4Of/rcXfdYRuhso4nEMpgWJvy5x8l6Z2ZhBSpMpt8LGhonkEoLEYNr4zAGOB8o+hKKjg2MJLWgF2p4nh9gPRdSS5ZR5W3zoBmOxLW6NqOFvmoRWTffZtSliqpq+J73OkTBk8J4cB5KuQq0IJxqQCnGlEE5sJK6J7q5yrAoBbn8B8QDhq9Pi2oHR0c2J+Sw1q3P4H7NdTpVKh0qRAjlxHufkl9I03KkuankkhYFX392W2tgq+bVrHOB5QJ+y82Vy5oIBtxC9Ubx4PtcNWp/uYRx+ccF5e2thTSqvpk3aSDxuNVViLIulAIy1ECqp1oSaogpTHfVCuUDQSgEgFOsF0G2fAnK7D4hhjMHtMdCDf5fJaeMM2RbSY9Vn/wc2O+hTe5wjtAD6cCOYIP2utIhZqEQglwgoFws5+M2zTUwwe0CGGXOMWaAYA6kn8laTCpXxerhmzamneLBcxHeGnM2WorzZWsU3mTmK1RZDk0OuqoRKeoiVzgpSIOsbpsFOU6LnaBSeAYykQ53ecNBFlNtSLp8M9rUdnl9TFteA8CHNaHRFwS2ZHmAtl2Dvbg8ZbDV2Pd+wyyp/oeAT5gLBhiA+C/LGpbqPzQJOLp0mguY3s3tLS19M5XA6TI802aj0rCKFQPhRvLVxLX0sRUdVqN7zXuyzlmMpIGo6zMrQoUZYr8ccAGupVNM0jzdA0HQDXyWRikXOyhbD8fqsvwzALhrnE34mA2fQ+yyvDuFOXHxRYRp1nh6LQ48Xg304zDXQi6bYpKptCDBu2BI4eyi3amNFItdNZ4yiFyylBpJgBPhvZkaFx9YVB4JzQ9pqTlkTAkxN16e3Dx+ErYZv8HUa8NADgAWua7+pjgCJjWL9V5rNAFuku87+atXwu2kMNjqTpyh57N+sFriB3uFjBTe0s09HQihLIRQoIneXa9PB4apXreBg0GrnGzWNniTAXl3bu0X4iq+sWBmdxOUGY8zxWt/H/asMw2GB8RNZ/k3usn1LvYLGxVIP59EWRyGyASsQ28hExs6Kh6hAN01WddAlFkMSUAYwnQey6MIcjmuLQ4AglpMSJuJ4eaeoYjKyBrr72TTmEEH89VNrY9Q7j4+jiMHSqUJyRlLXeJjh4mO69eMg8VPrH/gRinNqYiifA9rag/xNOU28iPYLYoWaySglQggBqBZz8b64/gmNi5fbpGp6WkT1V2NdZR8YtrF7WUgQADJ0k+33haVkNYpDnG1yjIJdCkaWyi6m937I+Z4K0iJe6V17PxGV14I6rnqUoE9YKQwckNpyk4SY0IB+V/7rnreKydw2zqxaCKbrdE7hNnPdUa1wySdXghvO5WfHtfLrQ8Jh3ugmWtEG+p42HLiut9U3sb2GhJXVtKsS4sY3uMtIEC1pkpmpTc0d6DmEgzNpiw5THmqna6fBeplxbmwYNNw8rtP/wBVtJcFjvwmw/8A1FR37WA/6pEafl1qr63VBlfx6YCcOZ0DrRa/EnnaFjLnEm5Wz/GMB1NpJuNB8p/PusbpUzm8/P8AJVQdWjIlcuhVqwOED4ZF4Ol9GzP1UHtKhEHiLEDlwP29lFH2s3AAsuctkpVBh5H2XVg294dIt68lU2kcHgjlDjI6Hlw+ifOGy1Glvn1nn/wuzZuGL3tB0sXHiALd0Hhwnqk0G/zHTwJb9RFvVRdPSOy8R2lGk/8Acxp9wJXSSqzuRUP8FSnrH+EmR9VNmogwP44YjPtJwnwUqbR7Fx/+Sz6sJE/n5dXn4z0cu0XH97GO+o+yqOBwueRp3SfYSl6WduKZb5IqRhL7A5soEk6AXnyCexGza1PL2lKpTzeHPTe3NGsSLqok6LmOokFoLpzAxfr9AovFNmF24LB1SR3HxH7TH5dKrYJ4u5jgOZBj3WZNLbtzbOw2Z1+Fh5qSqUpgCJEG3PU29UezcGZAka97WRJsJ9AlYe8z4s3pbnz8uiu0/jQ/hOwMxbQD4mP+x9NB7lbNCyX4RMz4lzos2mfmR/Za6gRCNLhEmhAOeqzvLsHDVWPc+kC+DB1Mxqp/tAueoJVV5uqYYsqlsEOmBI0HAzqpynTcaXY0xckEnnE8eA8lZfinu/kLMZSEAEMqRwmzH+5y+oXFsnCZGw7xEZhOh6z+aLOV1GsMd3ReB3GpdkKtV+e/ea1xEcsx8+KksPsXAtcQyl2Tho4ve+8Aw5r3Hnw/2SMPjIM0zDgbtkwb3JPDnOh5SrLu3hqT6rqVbCg9rftWZsvcBdLXCzAb3EXIBE2XDzyyvVeu8eGGPcSOwtitqMkuEC3dH0kXHUdVUd9qAw2JDT/NAYKga7S5IFtD4TYq57D3fr4avm7VpoAOkXzOBBygiIaQYMg8NL2qu/NF2MqCrR7xaMuXQuYCSCJOsk6xqu3dx79vL9cc+u4jqe8tRrMtOmSXcG07ibd5zRZtpHyXHvTsj+T2zKbqR/WMuQGePZfpuZ4dZN0rBPdTaMriNSczHN7xN4Nk/Vqurgse/NmcGw1xdZ1hMk3XLjv209PLjPDa5/DHZT2YXtSO9Xh3k0Duj5kq04gObqFI4FrKNNlNgsxoaAOQEJrHVO0Fmleh4kFjWh4IcAZHESvP28WzDhsW+m6wnM3kWuv9ZHovRFSmRqI81Sd+t0XYupSqU4lgIcJglszbry8yoKDsbFtDu7qbSeOskctVz43Zbn1CaIkHzI9el1J19iMbUytqQ4Wcx3dcOpCm9mUgAMpgtMQTE8YFryfoseUjrOO3o1sLY9ZoHa0Q3ldp4SLa6AqR25gWCkBkDXOc1ocGwROpnylOY/FsqMaM+UnwOFy39WVwnvNMEg2NjyvH7Qd2T8pxAqsDhcAg/wBJiTMz6WWbyXvUdJwYzXlSv/DKHgbTLnnKBmJJnXQWjTh9lEbU2C6lVlhDmuMOBmWkzrzHMzI18pnB4/N36U5nNEviwtpfj0HysukkVm5Yky1rdXPcTq5ztCOkcDpF3Hnb1Wubikm40nZdNtGjTpt0YwAey6DXC5aNLK1rbnKAJOpgRJROC7PIzz4y7D7am3EsHepCH/4NZ9FmWx8G59h+oRPJvGV6IxVBr2uY4S1wII6EQsrZsH+Cqva4ONOe47iWWi/TQwpb01hN5JnY2BoUqQFIBtUWLyNZ4yAY/wBkr+LeC+niqWanJLTIcwxJDmPBIDoOmutoXDiKzW2F3QYLbOHU8fzRRlXB1quXsy6o0zMNM3BBkwOfFeT7XLr2+j9ccO/S07PqB1MPbZp0JjTrw0XFtzaVRjDkDHN0zCXR6ECPmi2buxWZRmo5zGNGpNhy7p9gPJCmxgBk6RLj4G2mL3J8v+e3nlLJXnx4uPLG2bV7YmGh5LtDeIt6mAdVG7SY2lV7nhs70dePsrDtSmWEGwmC0NI8PB3M+qgNqYR9V9EAEZ3NYDoe8Rz/ADyXV58tzpr3wbwAGGqVtc7yGn+loH3n2WgwuLd3ZDcJhqVBmjGgTzOrnepJKkwFWDcIJyEEEBS2QTqU5W2Lbum/XRTASgmhSsbhGmadRrXjiCJB9Cqltvdgzmw8NEQacS30/b9FpWP2Q5zi5pF+Bt81HO2dUBuxxH9MFSxqXTM8Ju9Vqshgb2zNKefJVP8AU3OA1w6ZvRaDuZuvVw4FStUIc+k0PoADKypYuOYOIcRcCI1OqkDsxr7Ow9Q/1FzQfmIXVhd2qdMgsfUbeYDyB/ZZx48Zdt5c2WU1fTuGDCpe3Nn0WVR2EAXz5TLZ6DQei0CFyHZlE/8AaZ/pC25Mp2psJz+9Sc1juIdMO620PUKW3H3QrisKuIFPsmiWNAM5/wB8kCbdFoNDZ1JhltNoPOJPpOi7FPGb21c8rNb6N9kBwRhoSyUmVWSKtBrhDmgqNxuxxE09eR4qWCIlBQdqbGpVu7Wph0fuHeHkdVWcfufUzDsJqt/9MuaHejnEA+pWxuYDqAfMSmHbOpH9A9JH0WbjL7axyuN6YU/ZtQVqmHFI52guyywEGWgBriQ105pGUnieFpHZO7pqjNXoCmCAAHOmpAAEuIDb25DyC2elhmN8LQDzi/umsVs+nUu4X5iymPHMfTefLln7Yvit167DFINdT4MzH76jorl8PtkuBqGvSh4gsfILQNC2BxsL3OquVPZNIfpJ8z/ZdzGgCAIA4BamMnbNzys1swMK3kifhGngF0opVYVzamFFMgDiobaWBbWYWuFirpi8Cyp4p8wuCpsIfpf7ifooKHu3uLTFZz69Z5YyHNpg5QYv33i5A/bx4zortQxWGZZjSY/bTd9wF10NhsHiJd8h/dSdKmGiGiAOASLbb7Z18RsVnosLM9JrHS4uZbvQM2tiBNyP1LOnYhmXO45GNu2TOh8buZJuBzW9YzYrKhcS5wzajUex+ihqfw6wIfnNLMZmHEls9GOJDfQBc8+Pyu3o4ufwx8dMUfjBWgsY+vWcYY0ZjrxcRx6DnGl1r+5e5HZBlfGRUxOoFslH+hjdJ5u1njorbgtl0aP/AJdNrfIX9Cutbxmppxzz8rsRQhGiVZGgggiGUaSUYWgqUJRIkCiUCko0ARhJQUoVKOUhKCgEoiggVQJQKSjVCkcpKCgCEokRKgVKEpKAVC0ESCA0aSjCBUowkJSA0EEEBoIkFAaJBEgNBEgqFoIIIAggggCKEaCAQihGggKEIQQQCEIQQQDKhCCCAQhCCCAso5IZRyQQQCERCJBAcIQiQVBwggggAQQQQGgggoCRoIIAUSJBAaCCCo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pmm.nasa.gov/sites/default/files/imce/TRMM_News/15s_2mar12_0140_utc_trmm_rada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0" b="-12900"/>
          <a:stretch/>
        </p:blipFill>
        <p:spPr bwMode="auto">
          <a:xfrm>
            <a:off x="155574" y="4267200"/>
            <a:ext cx="2835275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imss.ssec.wisc.edu/goes/blog/wp-content/uploads/2007/04/070416_i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03253"/>
            <a:ext cx="2667000" cy="2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3400" y="63246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Nor’easter</a:t>
            </a:r>
            <a:endParaRPr lang="en-US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066800"/>
            <a:ext cx="3976687" cy="36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http://www.worldclimatereport.com/wp-images/polar_lo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803253"/>
            <a:ext cx="2695899" cy="20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8877" y="5434352"/>
            <a:ext cx="110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9420" y="5489669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1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ydro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5562"/>
            <a:ext cx="88011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Water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Soil Moisture?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" y="1524000"/>
            <a:ext cx="906508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Soil moisture is the accumulated </a:t>
            </a:r>
            <a:r>
              <a:rPr lang="en-US" dirty="0"/>
              <a:t>precipitation </a:t>
            </a:r>
            <a:r>
              <a:rPr lang="en-US" dirty="0" smtClean="0"/>
              <a:t>in the continental, near-surface soil reservoir.</a:t>
            </a:r>
          </a:p>
          <a:p>
            <a:pPr lvl="1"/>
            <a:r>
              <a:rPr lang="en-US" dirty="0" smtClean="0"/>
              <a:t>Involved in energy transfers </a:t>
            </a:r>
            <a:r>
              <a:rPr lang="en-US" dirty="0"/>
              <a:t>of latent heat to the atmosphere </a:t>
            </a:r>
            <a:r>
              <a:rPr lang="en-US" dirty="0" smtClean="0"/>
              <a:t>by </a:t>
            </a:r>
            <a:r>
              <a:rPr lang="en-US" b="1" dirty="0" smtClean="0"/>
              <a:t>evapotranspiration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Soil moisture data have the same list of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Weather forecasting/climate prediction</a:t>
            </a:r>
          </a:p>
          <a:p>
            <a:pPr lvl="1"/>
            <a:r>
              <a:rPr lang="en-US" dirty="0"/>
              <a:t>Disaster management 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Ecosystem health</a:t>
            </a:r>
          </a:p>
          <a:p>
            <a:pPr lvl="1"/>
            <a:r>
              <a:rPr lang="en-US" dirty="0"/>
              <a:t>Public health</a:t>
            </a:r>
          </a:p>
          <a:p>
            <a:pPr lvl="1"/>
            <a:r>
              <a:rPr lang="en-US" dirty="0"/>
              <a:t>Energy production</a:t>
            </a:r>
          </a:p>
          <a:p>
            <a:pPr lvl="1"/>
            <a:r>
              <a:rPr lang="en-US" dirty="0"/>
              <a:t>Transportation networks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/>
          <a:stretch>
            <a:fillRect/>
          </a:stretch>
        </p:blipFill>
        <p:spPr bwMode="auto">
          <a:xfrm>
            <a:off x="3678197" y="4648200"/>
            <a:ext cx="5457639" cy="156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339235" y="75438"/>
            <a:ext cx="1728565" cy="762762"/>
            <a:chOff x="152400" y="5410200"/>
            <a:chExt cx="3086723" cy="1362076"/>
          </a:xfrm>
        </p:grpSpPr>
        <p:pic>
          <p:nvPicPr>
            <p:cNvPr id="8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441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10400" y="5955268"/>
            <a:ext cx="11588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Groundwater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Soil: A complex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8743"/>
            <a:ext cx="3276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Pie chart is a typical breakdown of soil components.</a:t>
            </a:r>
          </a:p>
          <a:p>
            <a:pPr lvl="1"/>
            <a:r>
              <a:rPr lang="en-US" dirty="0" smtClean="0"/>
              <a:t>Water can be frozen and/or liquid.</a:t>
            </a:r>
          </a:p>
          <a:p>
            <a:r>
              <a:rPr lang="en-US" dirty="0" smtClean="0"/>
              <a:t>The root zone is the key reservoir.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39235" y="75438"/>
            <a:ext cx="1728565" cy="762762"/>
            <a:chOff x="152400" y="5410200"/>
            <a:chExt cx="3086723" cy="1362076"/>
          </a:xfrm>
        </p:grpSpPr>
        <p:pic>
          <p:nvPicPr>
            <p:cNvPr id="6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soil_breakdo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98" y="1295400"/>
            <a:ext cx="4281611" cy="23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fao.org/docrep/x0490e/x0490e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17" y="3733800"/>
            <a:ext cx="342918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s.eid.org/homepage/Images/Root_Zone_Cro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30" y="4337766"/>
            <a:ext cx="2258787" cy="24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7800" y="56576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Root zone depth varies with climate, soil texture, and vegetation type.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89766" y="4838700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Soil Moisture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85655" y="5257800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Water Table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88698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Measuring Soil Moisture: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572000" cy="54864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45000"/>
              </a:spcBef>
              <a:buFont typeface="+mj-lt"/>
              <a:buAutoNum type="arabicPeriod"/>
            </a:pPr>
            <a:r>
              <a:rPr lang="en-US" dirty="0"/>
              <a:t>Gravimetric </a:t>
            </a:r>
            <a:r>
              <a:rPr lang="en-US" dirty="0" smtClean="0"/>
              <a:t>method</a:t>
            </a:r>
          </a:p>
          <a:p>
            <a:pPr marL="514350" indent="-514350">
              <a:spcBef>
                <a:spcPct val="45000"/>
              </a:spcBef>
              <a:buFont typeface="+mj-lt"/>
              <a:buAutoNum type="arabicPeriod"/>
            </a:pPr>
            <a:r>
              <a:rPr lang="en-US" dirty="0" smtClean="0"/>
              <a:t>Time-Domain </a:t>
            </a:r>
            <a:r>
              <a:rPr lang="en-US" dirty="0" err="1"/>
              <a:t>Reflectometry</a:t>
            </a:r>
            <a:r>
              <a:rPr lang="en-US" dirty="0"/>
              <a:t> (TDR</a:t>
            </a:r>
            <a:r>
              <a:rPr lang="en-US" dirty="0" smtClean="0"/>
              <a:t>)</a:t>
            </a:r>
          </a:p>
          <a:p>
            <a:pPr marL="514350" indent="-514350">
              <a:spcBef>
                <a:spcPct val="45000"/>
              </a:spcBef>
              <a:buFont typeface="+mj-lt"/>
              <a:buAutoNum type="arabicPeriod"/>
            </a:pPr>
            <a:r>
              <a:rPr lang="en-US" dirty="0" smtClean="0"/>
              <a:t>Neutron probe</a:t>
            </a:r>
            <a:endParaRPr lang="en-US" dirty="0"/>
          </a:p>
          <a:p>
            <a:pPr marL="514350" indent="-514350">
              <a:spcBef>
                <a:spcPct val="45000"/>
              </a:spcBef>
              <a:buFont typeface="+mj-lt"/>
              <a:buAutoNum type="arabicPeriod"/>
            </a:pPr>
            <a:r>
              <a:rPr lang="en-US" dirty="0"/>
              <a:t>Gamma ray attenuation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16" name="Picture 8" descr="GWANSO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r="11646"/>
          <a:stretch>
            <a:fillRect/>
          </a:stretch>
        </p:blipFill>
        <p:spPr bwMode="auto">
          <a:xfrm>
            <a:off x="4648200" y="859576"/>
            <a:ext cx="1683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21" y="878626"/>
            <a:ext cx="2150744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insitu TD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31" y="2613890"/>
            <a:ext cx="1295400" cy="17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lw13cows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27" y="2619333"/>
            <a:ext cx="2203404" cy="17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PROB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104782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P_R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22501"/>
          <a:stretch>
            <a:fillRect/>
          </a:stretch>
        </p:blipFill>
        <p:spPr bwMode="auto">
          <a:xfrm>
            <a:off x="4343400" y="4759284"/>
            <a:ext cx="1522574" cy="17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neutron prob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9469" r="14339"/>
          <a:stretch>
            <a:fillRect/>
          </a:stretch>
        </p:blipFill>
        <p:spPr bwMode="auto">
          <a:xfrm>
            <a:off x="5943600" y="4754336"/>
            <a:ext cx="812856" cy="16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neutron prob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51" y="4746171"/>
            <a:ext cx="2302329" cy="17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1" y="4846105"/>
            <a:ext cx="3271477" cy="189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3579" y="88213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2287" y="2611560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15849" y="475928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32751" y="5793920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9" name="Picture 6" descr="gamma radiography camer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" y="5357918"/>
            <a:ext cx="934222" cy="1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94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Why Measure from Space?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8743"/>
            <a:ext cx="6096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Surface soil moisture measurement methods are expensive and networks are limited.</a:t>
            </a:r>
          </a:p>
          <a:p>
            <a:r>
              <a:rPr lang="en-US" dirty="0" smtClean="0"/>
              <a:t>Soil moisture is well-correlated with emission at the microwave frequency 1.4 GHz (L-Band).</a:t>
            </a:r>
          </a:p>
          <a:p>
            <a:pPr lvl="1"/>
            <a:r>
              <a:rPr lang="en-US" dirty="0" smtClean="0"/>
              <a:t>Also well-correlated with radar backscatter.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39235" y="75438"/>
            <a:ext cx="1728565" cy="762762"/>
            <a:chOff x="152400" y="5410200"/>
            <a:chExt cx="3086723" cy="1362076"/>
          </a:xfrm>
        </p:grpSpPr>
        <p:pic>
          <p:nvPicPr>
            <p:cNvPr id="6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http://www.pv-tech.org/images/sized/assets/images/SMAP_beautyshot3_sm1-0x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99" y="1219200"/>
            <a:ext cx="2569887" cy="341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map.jpl.nasa.gov/images/smap2/sm_si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09" y="5257801"/>
            <a:ext cx="2833686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map.jpl.nasa.gov/images/smap2/swath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86" y="4800600"/>
            <a:ext cx="23622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99350" y="1371600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2571997"/>
            <a:ext cx="123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radiometer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1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16" y="0"/>
            <a:ext cx="8229600" cy="8382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9" y="914400"/>
            <a:ext cx="3393621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Monitor soil moisture globally</a:t>
            </a:r>
          </a:p>
          <a:p>
            <a:pPr lvl="1"/>
            <a:r>
              <a:rPr lang="en-US" dirty="0" smtClean="0"/>
              <a:t>Improved estimation of surface water balance and fluxes.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Monitor freeze/thaw cycles</a:t>
            </a:r>
          </a:p>
          <a:p>
            <a:pPr lvl="1"/>
            <a:r>
              <a:rPr lang="en-US" dirty="0" smtClean="0"/>
              <a:t>Improved estimation </a:t>
            </a:r>
            <a:r>
              <a:rPr lang="en-US" dirty="0"/>
              <a:t>of </a:t>
            </a:r>
            <a:r>
              <a:rPr lang="en-US" dirty="0" smtClean="0"/>
              <a:t>carbon </a:t>
            </a:r>
            <a:r>
              <a:rPr lang="en-US" dirty="0"/>
              <a:t>sources and sinks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Better drought and flood prediction and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39235" y="75438"/>
            <a:ext cx="1728565" cy="762762"/>
            <a:chOff x="152400" y="5410200"/>
            <a:chExt cx="3086723" cy="1362076"/>
          </a:xfrm>
        </p:grpSpPr>
        <p:pic>
          <p:nvPicPr>
            <p:cNvPr id="6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8" name="Picture 6" descr="http://www.nasa.gov/images/content/214717main_SMAP_FI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39" y="3450771"/>
            <a:ext cx="339399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841791" cy="21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images.sciencedaily.com/2012/07/120705194136-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53001"/>
            <a:ext cx="2602555" cy="18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38475" y="2819400"/>
            <a:ext cx="3400125" cy="523220"/>
            <a:chOff x="638475" y="2760168"/>
            <a:chExt cx="3400125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638475" y="2760168"/>
              <a:ext cx="3400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 smtClean="0">
                  <a:solidFill>
                    <a:srgbClr val="FF0000"/>
                  </a:solidFill>
                </a:rPr>
                <a:t>Δ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S = P − E − Q − 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971800" y="2808514"/>
              <a:ext cx="402337" cy="42652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856232" y="2819400"/>
              <a:ext cx="402337" cy="42652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948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hzg.de/imperia/md/images/gkss/institut_fuer_kuestenforschung/kok/icon/cos_data_assimilation_400x2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1"/>
            <a:ext cx="3961890" cy="25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SMAP/GPM Synergy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84" y="1295401"/>
            <a:ext cx="82296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Microwave emission from the surface can confound rain rate estimates from GPM.</a:t>
            </a:r>
          </a:p>
          <a:p>
            <a:r>
              <a:rPr lang="en-US" dirty="0" smtClean="0"/>
              <a:t>Provide better warning capability for disasters involving surface conditions.</a:t>
            </a:r>
          </a:p>
          <a:p>
            <a:r>
              <a:rPr lang="en-US" dirty="0" smtClean="0"/>
              <a:t>Weather forecasting/climate prediction depends upon assimilation of space-based observations to constrain and improve models.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39235" y="75438"/>
            <a:ext cx="1728565" cy="762762"/>
            <a:chOff x="152400" y="5410200"/>
            <a:chExt cx="3086723" cy="1362076"/>
          </a:xfrm>
        </p:grpSpPr>
        <p:pic>
          <p:nvPicPr>
            <p:cNvPr id="6" name="Picture 2" descr="http://smap.jpl.nasa.gov/layout/smap2/images/spacecraft_ne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410200"/>
              <a:ext cx="1957587" cy="136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smap.jpl.nasa.gov/layout/smap2/images/top_siteBanner_ne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298" y="6332550"/>
              <a:ext cx="2142825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https://encrypted-tbn1.gstatic.com/images?q=tbn:ANd9GcT4d5CcdjdEXALMHiO7LWBvWWrROvglReZsSAMxd7AQundEwWm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990600"/>
            <a:ext cx="152400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4275536" cy="25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8716" y="5943600"/>
            <a:ext cx="3330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Δ</a:t>
            </a:r>
            <a:r>
              <a:rPr lang="en-US" sz="3200" b="1" dirty="0" smtClean="0">
                <a:solidFill>
                  <a:srgbClr val="FF0000"/>
                </a:solidFill>
              </a:rPr>
              <a:t>S = P − E − Q − 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82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7" name="Picture 6" descr="http://preparingyourfamily.com/wp-content/uploads/2012/12/Hear-No-Evil-See-No-Evil-Speak-No-Ev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16764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11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ydro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5562"/>
            <a:ext cx="88011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Water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physical components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62200" y="2512464"/>
            <a:ext cx="685799" cy="4572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355203">
            <a:off x="790953" y="4146060"/>
            <a:ext cx="1128302" cy="37608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7999" y="4495800"/>
            <a:ext cx="1295402" cy="381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600" y="2971800"/>
            <a:ext cx="868782" cy="4572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04996" y="3733800"/>
            <a:ext cx="1524004" cy="600301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86400" y="3943803"/>
            <a:ext cx="762000" cy="55199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76800" y="1524000"/>
            <a:ext cx="1676400" cy="914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6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1325562"/>
            <a:ext cx="8801100" cy="4381500"/>
            <a:chOff x="228600" y="1325562"/>
            <a:chExt cx="8801100" cy="4381500"/>
          </a:xfrm>
        </p:grpSpPr>
        <p:pic>
          <p:nvPicPr>
            <p:cNvPr id="6" name="Picture 14" descr="hydrocyc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25562"/>
              <a:ext cx="8801100" cy="438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133598" y="4572000"/>
              <a:ext cx="1066802" cy="381000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52800" y="3845649"/>
              <a:ext cx="1143000" cy="421551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34200" y="3419030"/>
              <a:ext cx="1066802" cy="381000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124200" y="3124200"/>
              <a:ext cx="1219200" cy="342899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423499" y="2263611"/>
              <a:ext cx="1201602" cy="342900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1524000" y="2944739"/>
            <a:ext cx="685799" cy="45720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53000" y="4762501"/>
            <a:ext cx="1219200" cy="342899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5397" y="2298734"/>
            <a:ext cx="1117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Precipitation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Water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762000"/>
          </a:xfrm>
        </p:spPr>
        <p:txBody>
          <a:bodyPr/>
          <a:lstStyle/>
          <a:p>
            <a:r>
              <a:rPr lang="en-US" dirty="0" smtClean="0"/>
              <a:t>and </a:t>
            </a:r>
            <a:r>
              <a:rPr lang="en-US" b="1" dirty="0" smtClean="0"/>
              <a:t>processes</a:t>
            </a:r>
            <a:r>
              <a:rPr lang="en-US" dirty="0" smtClean="0"/>
              <a:t> of the Water Cycle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459" y="2343150"/>
            <a:ext cx="747741" cy="40005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2209800"/>
            <a:ext cx="1066802" cy="38100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95800" y="2400300"/>
            <a:ext cx="990602" cy="34290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0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Surface Water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458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surface water balance describes in the inputs and outputs of water at a point </a:t>
            </a:r>
            <a:r>
              <a:rPr lang="en-US" dirty="0"/>
              <a:t>on the surface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Δ</a:t>
            </a:r>
            <a:r>
              <a:rPr lang="en-US" dirty="0" smtClean="0"/>
              <a:t>S = change in storage</a:t>
            </a:r>
          </a:p>
          <a:p>
            <a:r>
              <a:rPr lang="en-US" dirty="0" smtClean="0"/>
              <a:t>P   = precipitation</a:t>
            </a:r>
          </a:p>
          <a:p>
            <a:r>
              <a:rPr lang="en-US" dirty="0" smtClean="0"/>
              <a:t>E   = evapotranspiration</a:t>
            </a:r>
          </a:p>
          <a:p>
            <a:r>
              <a:rPr lang="en-US" dirty="0" smtClean="0"/>
              <a:t>Q  = streamflow</a:t>
            </a:r>
          </a:p>
          <a:p>
            <a:r>
              <a:rPr lang="en-US" dirty="0" smtClean="0"/>
              <a:t>G  = percolation to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8091" y="2411343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</a:rPr>
              <a:t>Δ</a:t>
            </a:r>
            <a:r>
              <a:rPr lang="en-US" sz="4000" b="1" dirty="0" smtClean="0">
                <a:solidFill>
                  <a:srgbClr val="FF0000"/>
                </a:solidFill>
              </a:rPr>
              <a:t>S = P − E − Q − 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467492" y="4267200"/>
            <a:ext cx="4591877" cy="2285999"/>
            <a:chOff x="228600" y="1325562"/>
            <a:chExt cx="8801100" cy="4381500"/>
          </a:xfrm>
        </p:grpSpPr>
        <p:pic>
          <p:nvPicPr>
            <p:cNvPr id="18" name="Picture 14" descr="hydrocyc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25562"/>
              <a:ext cx="8801100" cy="438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2133598" y="4572000"/>
              <a:ext cx="1066802" cy="381000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352800" y="3845649"/>
              <a:ext cx="1143000" cy="421551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934200" y="3419030"/>
              <a:ext cx="1066802" cy="381000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24200" y="3124200"/>
              <a:ext cx="1219200" cy="342899"/>
            </a:xfrm>
            <a:prstGeom prst="ellipse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034081" y="4800600"/>
            <a:ext cx="1116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Precipitation</a:t>
            </a:r>
            <a:endParaRPr lang="en-US" sz="1400" dirty="0"/>
          </a:p>
        </p:txBody>
      </p:sp>
      <p:sp>
        <p:nvSpPr>
          <p:cNvPr id="25" name="Oval 24"/>
          <p:cNvSpPr/>
          <p:nvPr/>
        </p:nvSpPr>
        <p:spPr>
          <a:xfrm>
            <a:off x="5034081" y="4800600"/>
            <a:ext cx="1116203" cy="307777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5739825"/>
            <a:ext cx="3178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soil moisture and </a:t>
            </a:r>
          </a:p>
          <a:p>
            <a:r>
              <a:rPr lang="en-US" sz="3200" dirty="0" smtClean="0"/>
              <a:t>groundwater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5556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ydro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5562"/>
            <a:ext cx="88011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My Objective: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762000"/>
          </a:xfrm>
        </p:spPr>
        <p:txBody>
          <a:bodyPr/>
          <a:lstStyle/>
          <a:p>
            <a:r>
              <a:rPr lang="en-US" dirty="0" smtClean="0"/>
              <a:t>Focus on </a:t>
            </a:r>
            <a:r>
              <a:rPr lang="en-US" b="1" dirty="0" smtClean="0">
                <a:solidFill>
                  <a:srgbClr val="FFFF00"/>
                </a:solidFill>
              </a:rPr>
              <a:t>SOIL MOISTURE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FF00"/>
                </a:solidFill>
              </a:rPr>
              <a:t>PRECIPITATION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62200" y="2512464"/>
            <a:ext cx="685799" cy="4572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7999" y="4495800"/>
            <a:ext cx="1295402" cy="3810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9600" y="2971800"/>
            <a:ext cx="868782" cy="4572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76800" y="1524000"/>
            <a:ext cx="1676400" cy="914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0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Precipitation?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" y="1524000"/>
            <a:ext cx="906508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It is the fundamental input to the surface water balance.</a:t>
            </a:r>
          </a:p>
          <a:p>
            <a:r>
              <a:rPr lang="en-US" dirty="0" smtClean="0"/>
              <a:t>Accurate assessment of water resources critical to</a:t>
            </a:r>
          </a:p>
          <a:p>
            <a:pPr lvl="1"/>
            <a:r>
              <a:rPr lang="en-US" dirty="0" smtClean="0"/>
              <a:t>Weather forecasting/climate prediction</a:t>
            </a:r>
          </a:p>
          <a:p>
            <a:pPr lvl="1"/>
            <a:r>
              <a:rPr lang="en-US" dirty="0" smtClean="0"/>
              <a:t>Disaster management </a:t>
            </a:r>
          </a:p>
          <a:p>
            <a:pPr lvl="1"/>
            <a:r>
              <a:rPr lang="en-US" dirty="0" smtClean="0"/>
              <a:t>Agriculture</a:t>
            </a:r>
          </a:p>
          <a:p>
            <a:pPr lvl="1"/>
            <a:r>
              <a:rPr lang="en-US" dirty="0" smtClean="0"/>
              <a:t>Ecosystem health</a:t>
            </a:r>
          </a:p>
          <a:p>
            <a:pPr lvl="1"/>
            <a:r>
              <a:rPr lang="en-US" dirty="0" smtClean="0"/>
              <a:t>Public health</a:t>
            </a:r>
          </a:p>
          <a:p>
            <a:pPr lvl="1"/>
            <a:r>
              <a:rPr lang="en-US" dirty="0" smtClean="0"/>
              <a:t>Energy production</a:t>
            </a:r>
          </a:p>
          <a:p>
            <a:pPr lvl="1"/>
            <a:r>
              <a:rPr lang="en-US" dirty="0" smtClean="0"/>
              <a:t>Transportation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/>
          <a:stretch>
            <a:fillRect/>
          </a:stretch>
        </p:blipFill>
        <p:spPr bwMode="auto">
          <a:xfrm>
            <a:off x="3678197" y="4314574"/>
            <a:ext cx="5457639" cy="156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4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Precipitation?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" y="1524000"/>
            <a:ext cx="533128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There is a transfer of latent heat to the atmosphere through the</a:t>
            </a:r>
          </a:p>
          <a:p>
            <a:pPr lvl="1"/>
            <a:r>
              <a:rPr lang="en-US" dirty="0" smtClean="0"/>
              <a:t>Formation of clouds and precipitation</a:t>
            </a:r>
          </a:p>
          <a:p>
            <a:pPr lvl="1"/>
            <a:r>
              <a:rPr lang="en-US" dirty="0" smtClean="0"/>
              <a:t>The evaporation of surface water  </a:t>
            </a:r>
          </a:p>
          <a:p>
            <a:pPr lvl="1"/>
            <a:r>
              <a:rPr lang="en-US" dirty="0" smtClean="0"/>
              <a:t>Transpiration from plants</a:t>
            </a:r>
          </a:p>
          <a:p>
            <a:r>
              <a:rPr lang="en-US" dirty="0" smtClean="0"/>
              <a:t>Energy from latent heat release supplies 30% of the energy for the global atmospheric circulation.</a:t>
            </a:r>
          </a:p>
          <a:p>
            <a:pPr lvl="1"/>
            <a:r>
              <a:rPr lang="en-US" dirty="0" smtClean="0"/>
              <a:t>Also important in local and regional circulations.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pic>
        <p:nvPicPr>
          <p:cNvPr id="1028" name="Picture 4" descr="http://www.learner.org/courses/envsci/visual/img_lrg/atmospheric_circul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27" r="10727"/>
          <a:stretch/>
        </p:blipFill>
        <p:spPr bwMode="auto">
          <a:xfrm>
            <a:off x="4686300" y="1371600"/>
            <a:ext cx="42672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apollo.lsc.vsc.edu/classes/met130/notes/chapter15/graphics/ATL_WAVES_VI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19451"/>
            <a:ext cx="3200400" cy="24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5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Precipitation: Liquid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Convective rain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Stratiform rain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Drizzle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375" cy="835083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95800" y="1295401"/>
            <a:ext cx="1873168" cy="1798358"/>
            <a:chOff x="1524000" y="509588"/>
            <a:chExt cx="6081713" cy="5838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288" y="509588"/>
              <a:ext cx="6067425" cy="583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14350"/>
              <a:ext cx="419100" cy="58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squall line picture 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2286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crh.noaa.gov/images/lmk/nimbostratus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154136"/>
            <a:ext cx="2296885" cy="17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eos.ubc.ca/courses/atsc201/A201Resources/RadarStormInterpTutorial/Drizzl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61" y="31623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srh.noaa.gov/jetstream/global/images/d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68" y="5070701"/>
            <a:ext cx="2633662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2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832</Words>
  <Application>Microsoft Macintosh PowerPoint</Application>
  <PresentationFormat>On-screen Show (4:3)</PresentationFormat>
  <Paragraphs>165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What are “SMAP” and “GPM” and how are they connected to the Water Cycle??</vt:lpstr>
      <vt:lpstr>The Water Cycle</vt:lpstr>
      <vt:lpstr>The Water Cycle</vt:lpstr>
      <vt:lpstr>The Water Cycle</vt:lpstr>
      <vt:lpstr>The Surface Water Balance</vt:lpstr>
      <vt:lpstr>My Objective:</vt:lpstr>
      <vt:lpstr>Why Study Precipitation?</vt:lpstr>
      <vt:lpstr>Why Study Precipitation?</vt:lpstr>
      <vt:lpstr>Precipitation: Liquid</vt:lpstr>
      <vt:lpstr>Precipitation: Liquid</vt:lpstr>
      <vt:lpstr>Precipitation: Solid</vt:lpstr>
      <vt:lpstr>Measuring Precipitation: Surface</vt:lpstr>
      <vt:lpstr>Measuring Precipitation: Surface</vt:lpstr>
      <vt:lpstr>Why Measure Precipitation from Space?</vt:lpstr>
      <vt:lpstr>Measuring Precipitation from Space</vt:lpstr>
      <vt:lpstr>Why GPM?</vt:lpstr>
      <vt:lpstr>What Can We Learn?</vt:lpstr>
      <vt:lpstr>What Can We Learn?</vt:lpstr>
      <vt:lpstr>What Can We Learn?</vt:lpstr>
      <vt:lpstr>Why Study Soil Moisture?</vt:lpstr>
      <vt:lpstr>Soil: A complex system</vt:lpstr>
      <vt:lpstr>Measuring Soil Moisture: Surface</vt:lpstr>
      <vt:lpstr>Why Measure from Space?</vt:lpstr>
      <vt:lpstr>What Can We Learn?</vt:lpstr>
      <vt:lpstr>SMAP/GPM Synergy</vt:lpstr>
      <vt:lpstr>Questions???</vt:lpstr>
    </vt:vector>
  </TitlesOfParts>
  <Company>NASA-GSFC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“SMAP” and “GPM” and how are they connected to the Water Cycle??</dc:title>
  <dc:creator>Mohr, Karen (GSFC-6120)</dc:creator>
  <cp:lastModifiedBy>Campbell, Brian A. (WFF-610.0)[SIGMA SPACE CORPORATION]</cp:lastModifiedBy>
  <cp:revision>94</cp:revision>
  <dcterms:created xsi:type="dcterms:W3CDTF">2013-06-19T14:24:22Z</dcterms:created>
  <dcterms:modified xsi:type="dcterms:W3CDTF">2013-06-25T18:34:22Z</dcterms:modified>
</cp:coreProperties>
</file>